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handoutMasterIdLst>
    <p:handoutMasterId r:id="rId45"/>
  </p:handoutMasterIdLst>
  <p:sldIdLst>
    <p:sldId id="298" r:id="rId2"/>
    <p:sldId id="256" r:id="rId3"/>
    <p:sldId id="257" r:id="rId4"/>
    <p:sldId id="258" r:id="rId5"/>
    <p:sldId id="302" r:id="rId6"/>
    <p:sldId id="303" r:id="rId7"/>
    <p:sldId id="307" r:id="rId8"/>
    <p:sldId id="306" r:id="rId9"/>
    <p:sldId id="309" r:id="rId10"/>
    <p:sldId id="320" r:id="rId11"/>
    <p:sldId id="308" r:id="rId12"/>
    <p:sldId id="321" r:id="rId13"/>
    <p:sldId id="299" r:id="rId14"/>
    <p:sldId id="316" r:id="rId15"/>
    <p:sldId id="310" r:id="rId16"/>
    <p:sldId id="313" r:id="rId17"/>
    <p:sldId id="322" r:id="rId18"/>
    <p:sldId id="304" r:id="rId19"/>
    <p:sldId id="319" r:id="rId20"/>
    <p:sldId id="300" r:id="rId21"/>
    <p:sldId id="305" r:id="rId22"/>
    <p:sldId id="315" r:id="rId23"/>
    <p:sldId id="301" r:id="rId24"/>
    <p:sldId id="323" r:id="rId25"/>
    <p:sldId id="311" r:id="rId26"/>
    <p:sldId id="312" r:id="rId27"/>
    <p:sldId id="267" r:id="rId28"/>
    <p:sldId id="263" r:id="rId29"/>
    <p:sldId id="265" r:id="rId30"/>
    <p:sldId id="264" r:id="rId31"/>
    <p:sldId id="266" r:id="rId32"/>
    <p:sldId id="280" r:id="rId33"/>
    <p:sldId id="281" r:id="rId34"/>
    <p:sldId id="276" r:id="rId35"/>
    <p:sldId id="277" r:id="rId36"/>
    <p:sldId id="278" r:id="rId37"/>
    <p:sldId id="279" r:id="rId38"/>
    <p:sldId id="317" r:id="rId39"/>
    <p:sldId id="282" r:id="rId40"/>
    <p:sldId id="285" r:id="rId41"/>
    <p:sldId id="318" r:id="rId42"/>
    <p:sldId id="268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5" autoAdjust="0"/>
    <p:restoredTop sz="94729" autoAdjust="0"/>
  </p:normalViewPr>
  <p:slideViewPr>
    <p:cSldViewPr>
      <p:cViewPr>
        <p:scale>
          <a:sx n="154" d="100"/>
          <a:sy n="154" d="100"/>
        </p:scale>
        <p:origin x="-78" y="4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364" y="-12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F9E83-2134-4E81-8F2E-2A744EE2E88C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99C28-D3CA-4B57-A440-A7746680CA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53161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8CDA8-4297-43E4-9DA0-FD2B7D9F6CA8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C288D-7FB0-4B41-B0C4-C93926AC44F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2444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6671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30065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11986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5338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48489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3914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90384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92930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32500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05892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64017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04872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9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9" name="Group 57"/>
          <p:cNvGraphicFramePr>
            <a:graphicFrameLocks noGrp="1"/>
          </p:cNvGraphicFramePr>
          <p:nvPr>
            <p:ph type="subTitle" idx="1"/>
            <p:extLst>
              <p:ext uri="{D42A27DB-BD31-4B8C-83A1-F6EECF244321}">
                <p14:modId xmlns:p14="http://schemas.microsoft.com/office/powerpoint/2010/main" xmlns="" val="1644724110"/>
              </p:ext>
            </p:extLst>
          </p:nvPr>
        </p:nvGraphicFramePr>
        <p:xfrm>
          <a:off x="1331913" y="1700213"/>
          <a:ext cx="6400800" cy="4728116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8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vy_32_INOVACE_bio_bot14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bot14_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lipnicovite.pptx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Lenka Smyčková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seznamuje žáky  se zástupci jednoděložných rostlin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lipnicotvaré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 a s některými biotopy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Předmět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Tematická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botanika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Lipnicovité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Žáci  poznávají zástupce  rostliny z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lipnicotvarých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určí základní druhy, případně další druhy a biotopy.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Jednoděložné,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lipnicotvaré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lipnicovité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šáchorovité,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orobincovité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zevarovité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šmelovité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5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ročník čtyřletého gymnázia a odpovídající ročník víceletého gymnázia, seminář z biologie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(27.3.2014, O5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Zdroje uvedeny na konci dokumentu.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8373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JEDNODĚLOŽNÉ ROSTLINY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LIPNICOVITÉ</a:t>
            </a:r>
          </a:p>
          <a:p>
            <a:r>
              <a:rPr lang="cs-CZ" dirty="0" smtClean="0"/>
              <a:t>A DALŠÍ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19207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řád: LIPNICOTVARÉ </a:t>
            </a:r>
            <a:br>
              <a:rPr lang="cs-CZ" dirty="0" smtClean="0"/>
            </a:br>
            <a:r>
              <a:rPr lang="cs-CZ" dirty="0" smtClean="0"/>
              <a:t>čeleď: </a:t>
            </a:r>
            <a:r>
              <a:rPr lang="cs-CZ" u="sng" dirty="0" err="1" smtClean="0"/>
              <a:t>Lipnicovité</a:t>
            </a:r>
            <a:endParaRPr lang="en-US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ZNAKY: </a:t>
            </a:r>
          </a:p>
          <a:p>
            <a:r>
              <a:rPr lang="cs-CZ" dirty="0" smtClean="0"/>
              <a:t>květy redukované, větrosnubné, složení: plucha s osinou, pluška, plenky, pestík s pérovitými čnělkami, volné tyčinky s vrtivými, květenstvím klasy či lata, plodem obilky</a:t>
            </a:r>
          </a:p>
          <a:p>
            <a:r>
              <a:rPr lang="cs-CZ" dirty="0" smtClean="0"/>
              <a:t>stonkem duté stéblo s </a:t>
            </a:r>
            <a:r>
              <a:rPr lang="cs-CZ" dirty="0" err="1" smtClean="0"/>
              <a:t>kolénky</a:t>
            </a:r>
            <a:r>
              <a:rPr lang="cs-CZ" dirty="0" smtClean="0"/>
              <a:t>, listy s pochvou,</a:t>
            </a:r>
            <a:r>
              <a:rPr lang="cs-CZ" dirty="0"/>
              <a:t> do </a:t>
            </a:r>
            <a:r>
              <a:rPr lang="cs-CZ" dirty="0" smtClean="0"/>
              <a:t>stran vybíhajícími oušky a vzhůru směřujícím jazýčkem, někdy s </a:t>
            </a:r>
            <a:r>
              <a:rPr lang="cs-CZ" dirty="0" err="1" smtClean="0"/>
              <a:t>rýhou-kolejničkou</a:t>
            </a:r>
            <a:endParaRPr lang="cs-CZ" dirty="0" smtClean="0"/>
          </a:p>
          <a:p>
            <a:r>
              <a:rPr lang="cs-CZ" dirty="0" smtClean="0"/>
              <a:t>svazčité kořeny</a:t>
            </a:r>
          </a:p>
          <a:p>
            <a:r>
              <a:rPr lang="cs-CZ" dirty="0" smtClean="0"/>
              <a:t>významná společenstva (louky, savany, pampy, prérie)</a:t>
            </a:r>
          </a:p>
        </p:txBody>
      </p:sp>
    </p:spTree>
    <p:extLst>
      <p:ext uri="{BB962C8B-B14F-4D97-AF65-F5344CB8AC3E}">
        <p14:creationId xmlns:p14="http://schemas.microsoft.com/office/powerpoint/2010/main" xmlns="" val="2816355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obilniny (rýže, kukuřice, pšenice</a:t>
            </a:r>
            <a:r>
              <a:rPr lang="cs-CZ" dirty="0" smtClean="0"/>
              <a:t>, žito</a:t>
            </a:r>
            <a:r>
              <a:rPr lang="cs-CZ" dirty="0"/>
              <a:t>, ječmen, oves, proso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technické plodiny (cukrová třtina, bambus, rákos</a:t>
            </a:r>
            <a:r>
              <a:rPr lang="cs-CZ" dirty="0" smtClean="0"/>
              <a:t>)</a:t>
            </a:r>
          </a:p>
          <a:p>
            <a:r>
              <a:rPr lang="cs-CZ" dirty="0" smtClean="0"/>
              <a:t>lipnice, pýr, jílek, ovsík, kostřava, sveřep</a:t>
            </a:r>
          </a:p>
          <a:p>
            <a:r>
              <a:rPr lang="cs-CZ" dirty="0" smtClean="0"/>
              <a:t>bojínek, psárka, tomka, medyněk</a:t>
            </a:r>
          </a:p>
          <a:p>
            <a:r>
              <a:rPr lang="cs-CZ" dirty="0" smtClean="0"/>
              <a:t>psineček, srha, smilka</a:t>
            </a:r>
          </a:p>
          <a:p>
            <a:r>
              <a:rPr lang="cs-CZ" dirty="0" smtClean="0"/>
              <a:t>kavyl, </a:t>
            </a:r>
            <a:r>
              <a:rPr lang="cs-CZ" dirty="0" err="1" smtClean="0"/>
              <a:t>bezkolenec</a:t>
            </a:r>
            <a:r>
              <a:rPr lang="cs-CZ" dirty="0" smtClean="0"/>
              <a:t>, třtina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82321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800600"/>
            <a:ext cx="7027168" cy="566738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LOUKA</a:t>
            </a:r>
            <a:br>
              <a:rPr lang="cs-CZ" sz="2700" dirty="0" smtClean="0"/>
            </a:br>
            <a:r>
              <a:rPr lang="cs-CZ" sz="2700" dirty="0" smtClean="0"/>
              <a:t>přirozený ekosystém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0" dirty="0" smtClean="0"/>
              <a:t> květnatá louka</a:t>
            </a:r>
            <a:br>
              <a:rPr lang="cs-CZ" b="0" dirty="0" smtClean="0"/>
            </a:br>
            <a:r>
              <a:rPr lang="cs-CZ" b="0" dirty="0" smtClean="0"/>
              <a:t>(kosená jednou ročně nebo v delších</a:t>
            </a:r>
            <a:br>
              <a:rPr lang="cs-CZ" b="0" dirty="0" smtClean="0"/>
            </a:br>
            <a:r>
              <a:rPr lang="cs-CZ" b="0" dirty="0" smtClean="0"/>
              <a:t>intervalech)</a:t>
            </a:r>
            <a:endParaRPr lang="cs-CZ" b="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 rot="5400000">
            <a:off x="3310136" y="1018456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1019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HORSKÉ LOUKY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sz="1800" dirty="0"/>
              <a:t>spásaná horská louka s invazní rostlinou šťovíkem </a:t>
            </a:r>
            <a:r>
              <a:rPr lang="cs-CZ" sz="1800" dirty="0" smtClean="0"/>
              <a:t>alpským</a:t>
            </a:r>
          </a:p>
          <a:p>
            <a:r>
              <a:rPr lang="cs-CZ" sz="1800" dirty="0" smtClean="0"/>
              <a:t>/1/</a:t>
            </a: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4815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Jílek vytrvalý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3024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800600"/>
            <a:ext cx="7027168" cy="566738"/>
          </a:xfrm>
        </p:spPr>
        <p:txBody>
          <a:bodyPr/>
          <a:lstStyle/>
          <a:p>
            <a:r>
              <a:rPr lang="cs-CZ" dirty="0" smtClean="0"/>
              <a:t>Bojínek luční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5378089"/>
            <a:ext cx="5486400" cy="804862"/>
          </a:xfrm>
        </p:spPr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260648"/>
            <a:ext cx="4191930" cy="5589240"/>
          </a:xfrm>
          <a:prstGeom prst="rect">
            <a:avLst/>
          </a:prstGeom>
        </p:spPr>
      </p:pic>
      <p:sp>
        <p:nvSpPr>
          <p:cNvPr id="7" name="Zástupný symbol pro obrázek 6"/>
          <p:cNvSpPr>
            <a:spLocks noGrp="1"/>
          </p:cNvSpPr>
          <p:nvPr>
            <p:ph type="pic" idx="1"/>
          </p:nvPr>
        </p:nvSpPr>
        <p:spPr/>
      </p:sp>
    </p:spTree>
    <p:extLst>
      <p:ext uri="{BB962C8B-B14F-4D97-AF65-F5344CB8AC3E}">
        <p14:creationId xmlns:p14="http://schemas.microsoft.com/office/powerpoint/2010/main" xmlns="" val="134302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Třeslice 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0775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Smilka tuhá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mtClean="0"/>
              <a:t>/1/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907704" y="548680"/>
            <a:ext cx="5143772" cy="4204010"/>
          </a:xfrm>
        </p:spPr>
      </p:pic>
    </p:spTree>
    <p:extLst>
      <p:ext uri="{BB962C8B-B14F-4D97-AF65-F5344CB8AC3E}">
        <p14:creationId xmlns:p14="http://schemas.microsoft.com/office/powerpoint/2010/main" xmlns="" val="2541237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Kavyl Ivanův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0010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KAVYLOVÁ STEP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mtClean="0"/>
              <a:t>/5/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3645024"/>
            <a:ext cx="3603892" cy="2412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4805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07142"/>
            <a:ext cx="5486400" cy="566738"/>
          </a:xfrm>
        </p:spPr>
        <p:txBody>
          <a:bodyPr/>
          <a:lstStyle/>
          <a:p>
            <a:r>
              <a:rPr lang="cs-CZ" dirty="0" err="1" smtClean="0"/>
              <a:t>Bezkolenec</a:t>
            </a:r>
            <a:r>
              <a:rPr lang="cs-CZ" dirty="0" smtClean="0"/>
              <a:t> modrý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67544" y="332656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2924944"/>
            <a:ext cx="4752528" cy="3564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6882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Rákos obecný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187624" y="332656"/>
            <a:ext cx="7166517" cy="4591912"/>
          </a:xfrm>
        </p:spPr>
      </p:pic>
    </p:spTree>
    <p:extLst>
      <p:ext uri="{BB962C8B-B14F-4D97-AF65-F5344CB8AC3E}">
        <p14:creationId xmlns:p14="http://schemas.microsoft.com/office/powerpoint/2010/main" xmlns="" val="2203690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ROZSÁHLÉ RÁKOSINY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2794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9887" y="5301208"/>
            <a:ext cx="5486400" cy="566738"/>
          </a:xfrm>
        </p:spPr>
        <p:txBody>
          <a:bodyPr/>
          <a:lstStyle/>
          <a:p>
            <a:r>
              <a:rPr lang="cs-CZ" dirty="0" smtClean="0"/>
              <a:t>Ostřice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267744" y="5805264"/>
            <a:ext cx="5486400" cy="804862"/>
          </a:xfrm>
        </p:spPr>
        <p:txBody>
          <a:bodyPr/>
          <a:lstStyle/>
          <a:p>
            <a:r>
              <a:rPr lang="cs-CZ" dirty="0" smtClean="0"/>
              <a:t>/4/       </a:t>
            </a:r>
            <a:r>
              <a:rPr lang="cs-CZ" sz="2000" dirty="0" smtClean="0"/>
              <a:t>trojhranný průřez stonku</a:t>
            </a:r>
            <a:endParaRPr lang="cs-CZ" sz="2000" dirty="0"/>
          </a:p>
        </p:txBody>
      </p:sp>
      <p:pic>
        <p:nvPicPr>
          <p:cNvPr id="1026" name="Picture 2" descr="http://img4.rajce.idnes.cz/d0411/8/8183/8183144_7b0bc7fba6234a1cae203c69ab9200d9/images/DSCN6785.jpg?ver=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20688"/>
            <a:ext cx="6074209" cy="4555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260648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další čeledi: </a:t>
            </a:r>
            <a:r>
              <a:rPr lang="cs-CZ" sz="2400" u="sng" dirty="0" smtClean="0"/>
              <a:t>ŠÁCHOROVITÉ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834166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800600"/>
            <a:ext cx="6739136" cy="566738"/>
          </a:xfrm>
        </p:spPr>
        <p:txBody>
          <a:bodyPr/>
          <a:lstStyle/>
          <a:p>
            <a:r>
              <a:rPr lang="cs-CZ" dirty="0" smtClean="0"/>
              <a:t>Ostřice prosová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 rot="5400000">
            <a:off x="2662064" y="145050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5788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RAŠELINIŠTĚ</a:t>
            </a:r>
            <a:br>
              <a:rPr lang="cs-CZ" dirty="0" smtClean="0"/>
            </a:br>
            <a:r>
              <a:rPr lang="cs-CZ" dirty="0" smtClean="0"/>
              <a:t>podmáčená ostřicová louka- horské rašeliniště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242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 rašeliník a ostřice z předchozího vrchoviště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9556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Suchopýr pochvatý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6081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VRCHOVIŠTĚ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1800" dirty="0" smtClean="0"/>
              <a:t>porost suchopýru na podmáčené lokalitě, rašeliniště</a:t>
            </a:r>
          </a:p>
          <a:p>
            <a:r>
              <a:rPr lang="cs-CZ" sz="1800" dirty="0" smtClean="0"/>
              <a:t>v popředí </a:t>
            </a:r>
            <a:r>
              <a:rPr lang="cs-CZ" sz="1800" dirty="0" err="1" smtClean="0"/>
              <a:t>bezkolenec</a:t>
            </a:r>
            <a:r>
              <a:rPr lang="cs-CZ" sz="1800" dirty="0" smtClean="0"/>
              <a:t> modrý</a:t>
            </a:r>
          </a:p>
          <a:p>
            <a:r>
              <a:rPr lang="cs-CZ" sz="1800" dirty="0" smtClean="0"/>
              <a:t>/1/</a:t>
            </a:r>
            <a:endParaRPr lang="cs-CZ" sz="1800" dirty="0"/>
          </a:p>
        </p:txBody>
      </p:sp>
      <p:pic>
        <p:nvPicPr>
          <p:cNvPr id="9" name="Zástupný symbol pro obrázek 8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674035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Skřípinec jezerní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458686" y="250370"/>
            <a:ext cx="6713714" cy="447477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370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Sítina klubkatá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123728" y="635496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5796136" y="980728"/>
            <a:ext cx="259228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580112" y="1844824"/>
            <a:ext cx="2808312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5536" y="40466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SÍTINOVITÉ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4280423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Sítina trojklaná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597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Orobinec tenkolistý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475656" y="836712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OROBICOVITÉ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4176655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Zevar vzpřímený </a:t>
            </a:r>
            <a:r>
              <a:rPr lang="cs-CZ" b="0" dirty="0" smtClean="0"/>
              <a:t>(v porostu orobince)</a:t>
            </a:r>
            <a:endParaRPr lang="cs-CZ" b="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491880" y="18864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500" y="1340768"/>
            <a:ext cx="4500246" cy="3000164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899592" y="620688"/>
            <a:ext cx="1008112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899592" y="620688"/>
            <a:ext cx="3024336" cy="26642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9512" y="188640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ZEVAROVITÉ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3121704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ROSTLINY,</a:t>
            </a:r>
            <a:br>
              <a:rPr lang="cs-CZ" dirty="0" smtClean="0"/>
            </a:br>
            <a:r>
              <a:rPr lang="cs-CZ" dirty="0" smtClean="0"/>
              <a:t>BIOTOPY</a:t>
            </a:r>
            <a:endParaRPr lang="en-US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4821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253591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763688" y="548680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4066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2" descr="http://img4.rajce.idnes.cz/d0411/8/8183/8183144_7b0bc7fba6234a1cae203c69ab9200d9/images/DSCN6785.jpg?ver=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8030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Zástupný symbol pro obrázek 6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xmlns="" val="1772952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800600"/>
            <a:ext cx="6955160" cy="566738"/>
          </a:xfrm>
        </p:spPr>
        <p:txBody>
          <a:bodyPr/>
          <a:lstStyle/>
          <a:p>
            <a:r>
              <a:rPr lang="cs-CZ" dirty="0" smtClean="0"/>
              <a:t>5 - biotop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8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 rot="5400000">
            <a:off x="1869976" y="1018456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5321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ROSTLINY, BIOTOPY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druhy, biotopy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85460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24316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001727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601784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763713" y="476250"/>
            <a:ext cx="5486400" cy="4114800"/>
          </a:xfrm>
        </p:spPr>
      </p:pic>
    </p:spTree>
    <p:extLst>
      <p:ext uri="{BB962C8B-B14F-4D97-AF65-F5344CB8AC3E}">
        <p14:creationId xmlns:p14="http://schemas.microsoft.com/office/powerpoint/2010/main" xmlns="" val="1729077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764704"/>
            <a:ext cx="4191930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1989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 - biotop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034058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 - biotop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836324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 </a:t>
            </a:r>
            <a:r>
              <a:rPr lang="cs-CZ" smtClean="0"/>
              <a:t>- biotop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835150" y="620713"/>
            <a:ext cx="5486400" cy="4114800"/>
          </a:xfrm>
        </p:spPr>
      </p:pic>
    </p:spTree>
    <p:extLst>
      <p:ext uri="{BB962C8B-B14F-4D97-AF65-F5344CB8AC3E}">
        <p14:creationId xmlns:p14="http://schemas.microsoft.com/office/powerpoint/2010/main" xmlns="" val="3628668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Jílek vytrvalý</a:t>
            </a:r>
            <a:br>
              <a:rPr lang="cs-CZ" sz="1600" dirty="0" smtClean="0"/>
            </a:br>
            <a:r>
              <a:rPr lang="cs-CZ" sz="1600" dirty="0" smtClean="0"/>
              <a:t>2. Orobinec úzkolistý</a:t>
            </a:r>
            <a:br>
              <a:rPr lang="cs-CZ" sz="1600" dirty="0" smtClean="0"/>
            </a:br>
            <a:r>
              <a:rPr lang="cs-CZ" sz="1600" dirty="0" smtClean="0"/>
              <a:t>3. Ostřice</a:t>
            </a:r>
            <a:br>
              <a:rPr lang="cs-CZ" sz="1600" dirty="0" smtClean="0"/>
            </a:br>
            <a:r>
              <a:rPr lang="cs-CZ" sz="1600" dirty="0" smtClean="0"/>
              <a:t>4. Rákos</a:t>
            </a:r>
            <a:br>
              <a:rPr lang="cs-CZ" sz="1600" dirty="0" smtClean="0"/>
            </a:br>
            <a:r>
              <a:rPr lang="cs-CZ" sz="1600" dirty="0" smtClean="0"/>
              <a:t>5. Louka – přirozený ekosystém</a:t>
            </a:r>
            <a:br>
              <a:rPr lang="cs-CZ" sz="1600" dirty="0" smtClean="0"/>
            </a:br>
            <a:r>
              <a:rPr lang="cs-CZ" sz="1600" dirty="0" smtClean="0"/>
              <a:t>A</a:t>
            </a:r>
            <a:r>
              <a:rPr lang="cs-CZ" sz="1600" dirty="0" smtClean="0"/>
              <a:t>) Kavyl </a:t>
            </a:r>
            <a:r>
              <a:rPr lang="cs-CZ" sz="1600" dirty="0" smtClean="0"/>
              <a:t>Ivanův</a:t>
            </a:r>
            <a:br>
              <a:rPr lang="cs-CZ" sz="1600" dirty="0" smtClean="0"/>
            </a:br>
            <a:r>
              <a:rPr lang="cs-CZ" sz="1600" dirty="0" smtClean="0"/>
              <a:t>B</a:t>
            </a:r>
            <a:r>
              <a:rPr lang="cs-CZ" sz="1600" dirty="0" smtClean="0"/>
              <a:t>) </a:t>
            </a:r>
            <a:r>
              <a:rPr lang="cs-CZ" sz="1600" dirty="0" err="1" smtClean="0"/>
              <a:t>Zevar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C</a:t>
            </a:r>
            <a:r>
              <a:rPr lang="cs-CZ" sz="1600" dirty="0" smtClean="0"/>
              <a:t>) Suchopýr </a:t>
            </a:r>
            <a:r>
              <a:rPr lang="cs-CZ" sz="1600" dirty="0" smtClean="0"/>
              <a:t>pochvatý</a:t>
            </a:r>
            <a:br>
              <a:rPr lang="cs-CZ" sz="1600" dirty="0" smtClean="0"/>
            </a:br>
            <a:r>
              <a:rPr lang="cs-CZ" sz="1600" dirty="0" smtClean="0"/>
              <a:t>D</a:t>
            </a:r>
            <a:r>
              <a:rPr lang="cs-CZ" sz="1600" dirty="0" smtClean="0"/>
              <a:t>) </a:t>
            </a:r>
            <a:r>
              <a:rPr lang="cs-CZ" sz="1600" dirty="0" err="1" smtClean="0"/>
              <a:t>Bezkolenec</a:t>
            </a:r>
            <a:r>
              <a:rPr lang="cs-CZ" sz="1600" dirty="0" smtClean="0"/>
              <a:t> </a:t>
            </a:r>
            <a:r>
              <a:rPr lang="cs-CZ" sz="1600" dirty="0" smtClean="0"/>
              <a:t>modrý</a:t>
            </a:r>
            <a:br>
              <a:rPr lang="cs-CZ" sz="1600" dirty="0" smtClean="0"/>
            </a:br>
            <a:r>
              <a:rPr lang="cs-CZ" sz="1600" dirty="0" smtClean="0"/>
              <a:t>E</a:t>
            </a:r>
            <a:r>
              <a:rPr lang="cs-CZ" sz="1600" dirty="0" smtClean="0"/>
              <a:t>) Bojínek </a:t>
            </a:r>
            <a:r>
              <a:rPr lang="cs-CZ" sz="1600" dirty="0" smtClean="0"/>
              <a:t>luční</a:t>
            </a:r>
            <a:br>
              <a:rPr lang="cs-CZ" sz="1600" dirty="0" smtClean="0"/>
            </a:br>
            <a:r>
              <a:rPr lang="cs-CZ" sz="1600" dirty="0" smtClean="0"/>
              <a:t>F</a:t>
            </a:r>
            <a:r>
              <a:rPr lang="cs-CZ" sz="1600" dirty="0" smtClean="0"/>
              <a:t>) Horská </a:t>
            </a:r>
            <a:r>
              <a:rPr lang="cs-CZ" sz="1600" dirty="0" smtClean="0"/>
              <a:t>louka – spásaná</a:t>
            </a:r>
            <a:br>
              <a:rPr lang="cs-CZ" sz="1600" dirty="0" smtClean="0"/>
            </a:br>
            <a:r>
              <a:rPr lang="cs-CZ" sz="1600" dirty="0" smtClean="0"/>
              <a:t>G</a:t>
            </a:r>
            <a:r>
              <a:rPr lang="cs-CZ" sz="1600" dirty="0" smtClean="0"/>
              <a:t>) Rákosiny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H</a:t>
            </a:r>
            <a:r>
              <a:rPr lang="cs-CZ" sz="1600" dirty="0" smtClean="0"/>
              <a:t>) Rašeliniště </a:t>
            </a:r>
            <a:r>
              <a:rPr lang="cs-CZ" sz="1600" dirty="0" smtClean="0"/>
              <a:t>– vrchoviště, část s dominující ostřicí</a:t>
            </a:r>
            <a:br>
              <a:rPr lang="cs-CZ" sz="1600" dirty="0" smtClean="0"/>
            </a:br>
            <a:r>
              <a:rPr lang="cs-CZ" sz="1600" b="1" dirty="0"/>
              <a:t>Z</a:t>
            </a:r>
            <a:r>
              <a:rPr lang="cs-CZ" sz="1600" b="1" dirty="0" smtClean="0"/>
              <a:t>droje snímků:</a:t>
            </a:r>
            <a:br>
              <a:rPr lang="cs-CZ" sz="1600" b="1" dirty="0" smtClean="0"/>
            </a:br>
            <a:r>
              <a:rPr lang="cs-CZ" sz="1600" dirty="0" smtClean="0"/>
              <a:t>1/ vlastní</a:t>
            </a:r>
            <a:br>
              <a:rPr lang="cs-CZ" sz="1600" dirty="0" smtClean="0"/>
            </a:br>
            <a:r>
              <a:rPr lang="cs-CZ" sz="1600" dirty="0" smtClean="0"/>
              <a:t>2/ MUDr</a:t>
            </a:r>
            <a:r>
              <a:rPr lang="cs-CZ" sz="1600" dirty="0" smtClean="0"/>
              <a:t>. Šárka </a:t>
            </a:r>
            <a:r>
              <a:rPr lang="cs-CZ" sz="1600" dirty="0" err="1" smtClean="0"/>
              <a:t>Firgenhutová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>3</a:t>
            </a:r>
            <a:r>
              <a:rPr lang="cs-CZ" sz="1600" dirty="0" smtClean="0"/>
              <a:t>/ RNDr</a:t>
            </a:r>
            <a:r>
              <a:rPr lang="cs-CZ" sz="1600" dirty="0" smtClean="0"/>
              <a:t>. Dagmar Řeháková</a:t>
            </a:r>
            <a:br>
              <a:rPr lang="cs-CZ" sz="1600" dirty="0" smtClean="0"/>
            </a:br>
            <a:r>
              <a:rPr lang="cs-CZ" sz="1600" dirty="0" smtClean="0"/>
              <a:t>4</a:t>
            </a:r>
            <a:r>
              <a:rPr lang="cs-CZ" sz="1600" dirty="0" smtClean="0"/>
              <a:t>/ Doubravka </a:t>
            </a:r>
            <a:r>
              <a:rPr lang="cs-CZ" sz="1600" dirty="0" smtClean="0"/>
              <a:t>Požárová</a:t>
            </a:r>
            <a:br>
              <a:rPr lang="cs-CZ" sz="1600" dirty="0" smtClean="0"/>
            </a:br>
            <a:r>
              <a:rPr lang="cs-CZ" sz="1600" dirty="0" smtClean="0"/>
              <a:t>5/ Marie </a:t>
            </a:r>
            <a:r>
              <a:rPr lang="cs-CZ" sz="1600" dirty="0" err="1" smtClean="0"/>
              <a:t>Pospíšková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xmlns="" val="1508440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1576</TotalTime>
  <Words>423</Words>
  <Application>Microsoft Office PowerPoint</Application>
  <PresentationFormat>Předvádění na obrazovce (4:3)</PresentationFormat>
  <Paragraphs>117</Paragraphs>
  <Slides>42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Snímek 1</vt:lpstr>
      <vt:lpstr>JEDNODĚLOŽNÉ ROSTLINY</vt:lpstr>
      <vt:lpstr>řád: LIPNICOTVARÉ  čeleď: Lipnicovité</vt:lpstr>
      <vt:lpstr>VYBRANÍ ZÁSTUPCI</vt:lpstr>
      <vt:lpstr>LOUKA přirozený ekosystém   květnatá louka (kosená jednou ročně nebo v delších intervalech)</vt:lpstr>
      <vt:lpstr>HORSKÉ LOUKY</vt:lpstr>
      <vt:lpstr>Jílek vytrvalý</vt:lpstr>
      <vt:lpstr>Bojínek luční</vt:lpstr>
      <vt:lpstr>Třeslice </vt:lpstr>
      <vt:lpstr>Smilka tuhá</vt:lpstr>
      <vt:lpstr>Kavyl Ivanův</vt:lpstr>
      <vt:lpstr>KAVYLOVÁ STEP</vt:lpstr>
      <vt:lpstr>Bezkolenec modrý</vt:lpstr>
      <vt:lpstr>Rákos obecný</vt:lpstr>
      <vt:lpstr>ROZSÁHLÉ RÁKOSINY</vt:lpstr>
      <vt:lpstr>Ostřice</vt:lpstr>
      <vt:lpstr>Ostřice prosová</vt:lpstr>
      <vt:lpstr>RAŠELINIŠTĚ podmáčená ostřicová louka- horské rašeliniště</vt:lpstr>
      <vt:lpstr>Mech rašeliník a ostřice z předchozího vrchoviště</vt:lpstr>
      <vt:lpstr>Suchopýr pochvatý</vt:lpstr>
      <vt:lpstr>VRCHOVIŠTĚ</vt:lpstr>
      <vt:lpstr>Skřípinec jezerní</vt:lpstr>
      <vt:lpstr>Sítina klubkatá</vt:lpstr>
      <vt:lpstr>Sítina trojklaná</vt:lpstr>
      <vt:lpstr>Orobinec tenkolistý</vt:lpstr>
      <vt:lpstr>Zevar vzpřímený (v porostu orobince)</vt:lpstr>
      <vt:lpstr>POZNÁVEJTE NÁSLEDUJÍCÍ ROSTLINY, BIOTOPY</vt:lpstr>
      <vt:lpstr>1</vt:lpstr>
      <vt:lpstr>2</vt:lpstr>
      <vt:lpstr>3</vt:lpstr>
      <vt:lpstr>4</vt:lpstr>
      <vt:lpstr>5 - biotop</vt:lpstr>
      <vt:lpstr>POZNÁVEJTE NÁSLEDUJÍCÍ ROSTLINY, BIOTOPY</vt:lpstr>
      <vt:lpstr>A</vt:lpstr>
      <vt:lpstr>B</vt:lpstr>
      <vt:lpstr>C</vt:lpstr>
      <vt:lpstr>D</vt:lpstr>
      <vt:lpstr>E</vt:lpstr>
      <vt:lpstr>F - biotop</vt:lpstr>
      <vt:lpstr>G - biotop</vt:lpstr>
      <vt:lpstr>H - biotop</vt:lpstr>
      <vt:lpstr> ŘEŠENÍ: 1. Jílek vytrvalý 2. Orobinec úzkolistý 3. Ostřice 4. Rákos 5. Louka – přirozený ekosystém A) Kavyl Ivanův B) Zevar C) Suchopýr pochvatý D) Bezkolenec modrý E) Bojínek luční F) Horská louka – spásaná G) Rákosiny H) Rašeliniště – vrchoviště, část s dominující ostřicí Zdroje snímků: 1/ vlastní 2/ MUDr. Šárka Firgenhutová (se souhlasem autora) 3/ RNDr. Dagmar Řeháková 4/ Doubravka Požárová 5/ Marie Pospíšková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DVOUDĚLOŽNÉ ROSTLINY</dc:title>
  <dc:creator>ucitel</dc:creator>
  <cp:lastModifiedBy>pe</cp:lastModifiedBy>
  <cp:revision>91</cp:revision>
  <dcterms:created xsi:type="dcterms:W3CDTF">2013-10-21T13:47:32Z</dcterms:created>
  <dcterms:modified xsi:type="dcterms:W3CDTF">2014-04-25T14:18:52Z</dcterms:modified>
</cp:coreProperties>
</file>