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98" r:id="rId2"/>
    <p:sldId id="256" r:id="rId3"/>
    <p:sldId id="257" r:id="rId4"/>
    <p:sldId id="258" r:id="rId5"/>
    <p:sldId id="305" r:id="rId6"/>
    <p:sldId id="329" r:id="rId7"/>
    <p:sldId id="333" r:id="rId8"/>
    <p:sldId id="336" r:id="rId9"/>
    <p:sldId id="335" r:id="rId10"/>
    <p:sldId id="343" r:id="rId11"/>
    <p:sldId id="344" r:id="rId12"/>
    <p:sldId id="331" r:id="rId13"/>
    <p:sldId id="339" r:id="rId14"/>
    <p:sldId id="330" r:id="rId15"/>
    <p:sldId id="267" r:id="rId16"/>
    <p:sldId id="264" r:id="rId17"/>
    <p:sldId id="263" r:id="rId18"/>
    <p:sldId id="280" r:id="rId19"/>
    <p:sldId id="266" r:id="rId20"/>
    <p:sldId id="281" r:id="rId21"/>
    <p:sldId id="276" r:id="rId22"/>
    <p:sldId id="277" r:id="rId23"/>
    <p:sldId id="278" r:id="rId24"/>
    <p:sldId id="26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729" autoAdjust="0"/>
  </p:normalViewPr>
  <p:slideViewPr>
    <p:cSldViewPr>
      <p:cViewPr>
        <p:scale>
          <a:sx n="100" d="100"/>
          <a:sy n="100" d="100"/>
        </p:scale>
        <p:origin x="-32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66710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="" xmlns:p14="http://schemas.microsoft.com/office/powerpoint/2010/main" val="3987557074"/>
              </p:ext>
            </p:extLst>
          </p:nvPr>
        </p:nvGraphicFramePr>
        <p:xfrm>
          <a:off x="1331913" y="1700213"/>
          <a:ext cx="6400800" cy="4535264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vy_32_INOVACE_bio_bot15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bot15_kapradorosty1.pptx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výtrusných cévnatých rostlin z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nadoddělení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kapraďorosty s plavuněmi a přesličkami 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Kapraďorosty 1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rostliny z kapraďorostů,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Výtrusnicové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klasy,  kapraďorosty, plavuně, přesličky, 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(4.2.2014,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583731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KAPRAĎOROSTY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PLAVUNĚ</a:t>
            </a:r>
          </a:p>
          <a:p>
            <a:r>
              <a:rPr lang="cs-CZ" dirty="0" smtClean="0"/>
              <a:t>PŘESLIČKY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oddělení: Plavuně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Neustálená taxonomie – plavuně či </a:t>
            </a:r>
            <a:r>
              <a:rPr lang="cs-CZ" dirty="0" err="1" smtClean="0"/>
              <a:t>plavuňovité</a:t>
            </a:r>
            <a:r>
              <a:rPr lang="cs-CZ" dirty="0" smtClean="0"/>
              <a:t> rostliny řazeny samostatně nebo společně s přesličkami a kapradinami </a:t>
            </a:r>
          </a:p>
          <a:p>
            <a:r>
              <a:rPr lang="cs-CZ" dirty="0" smtClean="0"/>
              <a:t> ZNAKY: výtrusné cévnaté rostliny, plazivý stonek se vidličnatě větví, drobné lístky, na koncích tvoří </a:t>
            </a:r>
            <a:r>
              <a:rPr lang="cs-CZ" dirty="0" err="1" smtClean="0"/>
              <a:t>výtrusnicové</a:t>
            </a:r>
            <a:r>
              <a:rPr lang="cs-CZ" dirty="0" smtClean="0"/>
              <a:t> klasy, z výtrusu se vytvoří </a:t>
            </a:r>
            <a:r>
              <a:rPr lang="cs-CZ" dirty="0" err="1" smtClean="0"/>
              <a:t>prokel</a:t>
            </a:r>
            <a:r>
              <a:rPr lang="cs-CZ" dirty="0" smtClean="0"/>
              <a:t> nesoucí gametangia, po oplození vyrůstá rostlina</a:t>
            </a:r>
          </a:p>
          <a:p>
            <a:r>
              <a:rPr lang="cs-CZ" dirty="0" smtClean="0"/>
              <a:t>Vývojový vrchol v prvohorách – stromové plavuně základem vzniku černého uhlí v karbonu – paleontologické sbírky</a:t>
            </a:r>
          </a:p>
          <a:p>
            <a:r>
              <a:rPr lang="cs-CZ" dirty="0" smtClean="0"/>
              <a:t>Chráněné  v ČR, plavuň vidlačka patří mezi léčivky</a:t>
            </a:r>
            <a:endParaRPr lang="cs-CZ" i="1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Plavuň vidlačka</a:t>
            </a:r>
          </a:p>
          <a:p>
            <a:r>
              <a:rPr lang="cs-CZ" dirty="0" smtClean="0"/>
              <a:t>Plavuň pučivá</a:t>
            </a:r>
          </a:p>
          <a:p>
            <a:r>
              <a:rPr lang="cs-CZ" dirty="0" smtClean="0"/>
              <a:t>Vranec jedlový</a:t>
            </a:r>
          </a:p>
          <a:p>
            <a:r>
              <a:rPr lang="cs-CZ" dirty="0" smtClean="0"/>
              <a:t>Šídlatka jezerní</a:t>
            </a:r>
          </a:p>
        </p:txBody>
      </p:sp>
    </p:spTree>
    <p:extLst>
      <p:ext uri="{BB962C8B-B14F-4D97-AF65-F5344CB8AC3E}">
        <p14:creationId xmlns=""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800600"/>
            <a:ext cx="6955160" cy="566738"/>
          </a:xfrm>
        </p:spPr>
        <p:txBody>
          <a:bodyPr/>
          <a:lstStyle/>
          <a:p>
            <a:r>
              <a:rPr lang="cs-CZ" dirty="0" smtClean="0"/>
              <a:t>Plavuň vidlačka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26064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/zdroj 1/</a:t>
            </a:r>
            <a:endParaRPr lang="cs-CZ" dirty="0"/>
          </a:p>
        </p:txBody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1880" y="2420888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950413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800600"/>
            <a:ext cx="7099176" cy="1292696"/>
          </a:xfrm>
        </p:spPr>
        <p:txBody>
          <a:bodyPr/>
          <a:lstStyle/>
          <a:p>
            <a:r>
              <a:rPr lang="cs-CZ" dirty="0" smtClean="0"/>
              <a:t>Plavuň vidlačka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08179" y="6053138"/>
            <a:ext cx="5486400" cy="804862"/>
          </a:xfrm>
        </p:spPr>
        <p:txBody>
          <a:bodyPr/>
          <a:lstStyle/>
          <a:p>
            <a:r>
              <a:rPr lang="cs-CZ" smtClean="0"/>
              <a:t>/1/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35699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Výtrusnicové</a:t>
            </a:r>
            <a:r>
              <a:rPr lang="cs-CZ" dirty="0" smtClean="0"/>
              <a:t> klasy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15749" y="1036544"/>
            <a:ext cx="5952662" cy="4464496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V="1">
            <a:off x="1403648" y="2348880"/>
            <a:ext cx="3312368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477399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Plavuň pučivá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/1!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3429000"/>
            <a:ext cx="3456384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Výtrusnicové</a:t>
            </a:r>
            <a:r>
              <a:rPr lang="cs-CZ" dirty="0" smtClean="0"/>
              <a:t> klasy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708617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Vranec jedlový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504" y="14746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63954" y="2708920"/>
            <a:ext cx="4814325" cy="361074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798314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25144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Vranec jedlový s rozmnožovacími</a:t>
            </a:r>
            <a:br>
              <a:rPr lang="cs-CZ" dirty="0" smtClean="0"/>
            </a:br>
            <a:r>
              <a:rPr lang="cs-CZ" dirty="0" smtClean="0"/>
              <a:t>lístky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3382144" y="1378496"/>
            <a:ext cx="5486400" cy="4114800"/>
          </a:xfrm>
        </p:spPr>
      </p:pic>
      <p:cxnSp>
        <p:nvCxnSpPr>
          <p:cNvPr id="12" name="Přímá spojnice se šipkou 11"/>
          <p:cNvCxnSpPr/>
          <p:nvPr/>
        </p:nvCxnSpPr>
        <p:spPr>
          <a:xfrm>
            <a:off x="2699792" y="2060848"/>
            <a:ext cx="2808312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1560" y="1196752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Vegetativní rozmnožování pomocí odpadávající lístků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25095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Nadoddělení</a:t>
            </a:r>
            <a:r>
              <a:rPr lang="cs-CZ" dirty="0" smtClean="0"/>
              <a:t>: KAPRAĎOROSTY</a:t>
            </a:r>
            <a:br>
              <a:rPr lang="cs-CZ" dirty="0" smtClean="0"/>
            </a:br>
            <a:r>
              <a:rPr lang="cs-CZ" dirty="0" smtClean="0"/>
              <a:t>Oddělení (třída): Přesličky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Neustálená taxonomie – rostliny řazeny společně s kapradinami mezi kapraďorosty</a:t>
            </a:r>
          </a:p>
          <a:p>
            <a:r>
              <a:rPr lang="cs-CZ" dirty="0" smtClean="0"/>
              <a:t> ZNAKY: výtrusné cévnaté rostliny, dutý rýhovaný stonek se přeslenitě větví, drobné lístky ve tvaru šupin tvoří pochvy, na koncích tvoří </a:t>
            </a:r>
            <a:r>
              <a:rPr lang="cs-CZ" dirty="0" err="1" smtClean="0"/>
              <a:t>výtrusnicové</a:t>
            </a:r>
            <a:r>
              <a:rPr lang="cs-CZ" dirty="0" smtClean="0"/>
              <a:t> klasy, z výtrusu (mající typické pérovité </a:t>
            </a:r>
            <a:r>
              <a:rPr lang="cs-CZ" dirty="0" err="1" smtClean="0"/>
              <a:t>haptery</a:t>
            </a:r>
            <a:r>
              <a:rPr lang="cs-CZ" dirty="0" smtClean="0"/>
              <a:t>) se vytvoří </a:t>
            </a:r>
            <a:r>
              <a:rPr lang="cs-CZ" dirty="0" err="1" smtClean="0"/>
              <a:t>prokel</a:t>
            </a:r>
            <a:r>
              <a:rPr lang="cs-CZ" dirty="0" smtClean="0"/>
              <a:t> (dvoudomé) nesoucí gametangia, po oplození vyrůstá rostlina</a:t>
            </a:r>
          </a:p>
          <a:p>
            <a:r>
              <a:rPr lang="cs-CZ" dirty="0" smtClean="0"/>
              <a:t>Vývojový vrchol v prvohorách – stromové přesličky základem vzniku černého uhlí v karbonu – paleontologické sbírky</a:t>
            </a:r>
          </a:p>
          <a:p>
            <a:r>
              <a:rPr lang="cs-CZ" dirty="0" smtClean="0"/>
              <a:t>Přeslička rolní patří mezi léčivky</a:t>
            </a:r>
            <a:endParaRPr lang="cs-CZ" i="1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808240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Přeslička rolní – jarní a letní lodyha</a:t>
            </a:r>
          </a:p>
          <a:p>
            <a:r>
              <a:rPr lang="cs-CZ" dirty="0" smtClean="0"/>
              <a:t>Přeslička lesní</a:t>
            </a:r>
          </a:p>
          <a:p>
            <a:r>
              <a:rPr lang="cs-CZ" dirty="0" smtClean="0"/>
              <a:t>Přeslička bahenní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5588277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Přeslička rolní – jarní </a:t>
            </a:r>
            <a:r>
              <a:rPr lang="cs-CZ" dirty="0" err="1" smtClean="0"/>
              <a:t>nefotosyntetizující</a:t>
            </a:r>
            <a:r>
              <a:rPr lang="cs-CZ" dirty="0" smtClean="0"/>
              <a:t> fertilní lodyha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403648" y="1412776"/>
            <a:ext cx="2664296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162880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Výtrusnicové</a:t>
            </a:r>
            <a:r>
              <a:rPr lang="cs-CZ" dirty="0" smtClean="0"/>
              <a:t> klasy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716016" y="3284984"/>
            <a:ext cx="2880320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6336" y="29969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Pochvy na</a:t>
            </a:r>
          </a:p>
          <a:p>
            <a:r>
              <a:rPr lang="cs-CZ" dirty="0" smtClean="0"/>
              <a:t>stoncích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5935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800600"/>
            <a:ext cx="6667128" cy="566738"/>
          </a:xfrm>
        </p:spPr>
        <p:txBody>
          <a:bodyPr/>
          <a:lstStyle/>
          <a:p>
            <a:r>
              <a:rPr lang="cs-CZ" dirty="0" smtClean="0"/>
              <a:t>Přeslička lesní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6632"/>
            <a:ext cx="3528392" cy="4704522"/>
          </a:xfrm>
          <a:prstGeom prst="rect">
            <a:avLst/>
          </a:prstGeom>
        </p:spPr>
      </p:pic>
      <p:pic>
        <p:nvPicPr>
          <p:cNvPr id="5" name="Zástupný symbol pro obrázek 4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"/>
          <a:stretch/>
        </p:blipFill>
        <p:spPr>
          <a:xfrm rot="5400000">
            <a:off x="3225790" y="1462842"/>
            <a:ext cx="6467197" cy="391879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931143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Přeslička bahenní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04664"/>
            <a:ext cx="4587518" cy="6116690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>
            <a:off x="2555776" y="2348880"/>
            <a:ext cx="3528392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43608" y="198884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Přeslenité větvení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22361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15749" y="1036544"/>
            <a:ext cx="5952662" cy="4464496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1691680" y="2276872"/>
            <a:ext cx="3240360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/>
      </p:sp>
      <p:pic>
        <p:nvPicPr>
          <p:cNvPr id="8" name="Zástupný symbol pro obrázek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2008743" y="1383744"/>
            <a:ext cx="5688632" cy="43065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53212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7729529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854604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800600"/>
            <a:ext cx="6667128" cy="566738"/>
          </a:xfrm>
        </p:spPr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>
          <a:xfrm>
            <a:off x="1547664" y="1052736"/>
            <a:ext cx="6705016" cy="4370852"/>
          </a:xfrm>
        </p:spPr>
      </p:pic>
    </p:spTree>
    <p:extLst>
      <p:ext uri="{BB962C8B-B14F-4D97-AF65-F5344CB8AC3E}">
        <p14:creationId xmlns="" xmlns:p14="http://schemas.microsoft.com/office/powerpoint/2010/main" val="1243164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001727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>
          <a:xfrm>
            <a:off x="2339752" y="692696"/>
            <a:ext cx="5237284" cy="515814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017849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1600" b="1" dirty="0" smtClean="0"/>
              <a:t>ŘEŠENÍ:</a:t>
            </a:r>
            <a:br>
              <a:rPr lang="cs-CZ" sz="1600" b="1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Plavuň vidlačka</a:t>
            </a:r>
            <a:br>
              <a:rPr lang="cs-CZ" sz="1600" dirty="0" smtClean="0"/>
            </a:br>
            <a:r>
              <a:rPr lang="cs-CZ" sz="1600" dirty="0" smtClean="0"/>
              <a:t>2. </a:t>
            </a:r>
            <a:r>
              <a:rPr lang="cs-CZ" sz="1600" dirty="0" err="1" smtClean="0"/>
              <a:t>Výtrusnicový</a:t>
            </a:r>
            <a:r>
              <a:rPr lang="cs-CZ" sz="1600" dirty="0" smtClean="0"/>
              <a:t> klas vidlačky</a:t>
            </a:r>
            <a:br>
              <a:rPr lang="cs-CZ" sz="1600" dirty="0" smtClean="0"/>
            </a:br>
            <a:r>
              <a:rPr lang="cs-CZ" sz="1600" dirty="0" smtClean="0"/>
              <a:t>3. </a:t>
            </a:r>
            <a:r>
              <a:rPr lang="cs-CZ" sz="1600" dirty="0"/>
              <a:t>Přeslička </a:t>
            </a:r>
            <a:r>
              <a:rPr lang="cs-CZ" sz="1600" dirty="0" smtClean="0"/>
              <a:t>lesní</a:t>
            </a:r>
            <a:br>
              <a:rPr lang="cs-CZ" sz="1600" dirty="0" smtClean="0"/>
            </a:br>
            <a:r>
              <a:rPr lang="cs-CZ" sz="1600" dirty="0" smtClean="0"/>
              <a:t>4. Přeslička rolní</a:t>
            </a:r>
            <a:br>
              <a:rPr lang="cs-CZ" sz="1600" dirty="0" smtClean="0"/>
            </a:br>
            <a:r>
              <a:rPr lang="cs-CZ" sz="1600" dirty="0" smtClean="0"/>
              <a:t> A. </a:t>
            </a:r>
            <a:r>
              <a:rPr lang="cs-CZ" sz="1600" dirty="0"/>
              <a:t>Vranec </a:t>
            </a:r>
            <a:r>
              <a:rPr lang="cs-CZ" sz="1600" dirty="0" smtClean="0"/>
              <a:t>jedlový</a:t>
            </a:r>
            <a:br>
              <a:rPr lang="cs-CZ" sz="1600" dirty="0" smtClean="0"/>
            </a:br>
            <a:r>
              <a:rPr lang="cs-CZ" sz="1600" dirty="0" smtClean="0"/>
              <a:t>B. Plavuň pučivá</a:t>
            </a:r>
            <a:br>
              <a:rPr lang="cs-CZ" sz="1600" dirty="0" smtClean="0"/>
            </a:br>
            <a:r>
              <a:rPr lang="cs-CZ" sz="1600" dirty="0" smtClean="0"/>
              <a:t>C. Přeslička bahenní</a:t>
            </a:r>
            <a:br>
              <a:rPr lang="cs-CZ" sz="1600" dirty="0" smtClean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</a:t>
            </a:r>
            <a:r>
              <a:rPr lang="cs-CZ" sz="1600" dirty="0" err="1" smtClean="0"/>
              <a:t>MUDr.Šárka</a:t>
            </a:r>
            <a:r>
              <a:rPr lang="cs-CZ" sz="1600" dirty="0" smtClean="0"/>
              <a:t>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3/ RNDr. Dagmar Řeháková (se souhlasem autora)</a:t>
            </a:r>
            <a:br>
              <a:rPr lang="cs-CZ" sz="1600" dirty="0" smtClean="0"/>
            </a:br>
            <a:r>
              <a:rPr lang="cs-CZ" sz="1600" dirty="0" smtClean="0"/>
              <a:t>4/ Jan Smyčka </a:t>
            </a:r>
            <a:r>
              <a:rPr lang="cs-CZ" sz="1600" dirty="0"/>
              <a:t>(se souhlasem autora</a:t>
            </a:r>
            <a:r>
              <a:rPr lang="cs-CZ" sz="1600" dirty="0" smtClean="0"/>
              <a:t>)</a:t>
            </a:r>
            <a:br>
              <a:rPr lang="cs-CZ" sz="1600" dirty="0" smtClean="0"/>
            </a:br>
            <a:r>
              <a:rPr lang="cs-CZ" sz="1600" dirty="0" smtClean="0"/>
              <a:t>5/ Marie </a:t>
            </a:r>
            <a:r>
              <a:rPr lang="cs-CZ" sz="1600" dirty="0" err="1" smtClean="0"/>
              <a:t>Pospíšková</a:t>
            </a:r>
            <a:r>
              <a:rPr lang="cs-CZ" sz="1600" dirty="0" smtClean="0"/>
              <a:t> </a:t>
            </a:r>
            <a:r>
              <a:rPr lang="cs-CZ" sz="1600" dirty="0"/>
              <a:t>(se souhlasem autora)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=""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1196</TotalTime>
  <Words>378</Words>
  <Application>Microsoft Office PowerPoint</Application>
  <PresentationFormat>Předvádění na obrazovce (4:3)</PresentationFormat>
  <Paragraphs>90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KAPRAĎOROSTY</vt:lpstr>
      <vt:lpstr>oddělení: Plavuně </vt:lpstr>
      <vt:lpstr>VYBRANÍ ZÁSTUPCI</vt:lpstr>
      <vt:lpstr>Plavuň vidlačka</vt:lpstr>
      <vt:lpstr>Plavuň vidlačka  </vt:lpstr>
      <vt:lpstr>Plavuň pučivá</vt:lpstr>
      <vt:lpstr>Vranec jedlový</vt:lpstr>
      <vt:lpstr>Vranec jedlový s rozmnožovacími lístky</vt:lpstr>
      <vt:lpstr>Nadoddělení: KAPRAĎOROSTY Oddělení (třída): Přesličky </vt:lpstr>
      <vt:lpstr>VYBRANÍ ZÁSTUPCI</vt:lpstr>
      <vt:lpstr>Přeslička rolní – jarní nefotosyntetizující fertilní lodyha</vt:lpstr>
      <vt:lpstr>Přeslička lesní</vt:lpstr>
      <vt:lpstr>Přeslička bahenní</vt:lpstr>
      <vt:lpstr>POZNÁVEJTE NÁSLEDUJÍCÍ ROSTLINY</vt:lpstr>
      <vt:lpstr>1</vt:lpstr>
      <vt:lpstr>2</vt:lpstr>
      <vt:lpstr>3</vt:lpstr>
      <vt:lpstr>4</vt:lpstr>
      <vt:lpstr>POZNÁVEJTE NÁSLEDUJÍCÍ ROSTLINY</vt:lpstr>
      <vt:lpstr>A</vt:lpstr>
      <vt:lpstr>B</vt:lpstr>
      <vt:lpstr>C</vt:lpstr>
      <vt:lpstr>ŘEŠENÍ:  1. Plavuň vidlačka 2. Výtrusnicový klas vidlačky 3. Přeslička lesní 4. Přeslička rolní  A. Vranec jedlový B. Plavuň pučivá C. Přeslička bahenní       Zdroje snímků: 1/ vlastní 2/ MUDr.Šárka Firgenhutová (se souhlasem autora) 3/ RNDr. Dagmar Řeháková (se souhlasem autora) 4/ Jan Smyčka (se souhlasem autora) 5/ Marie Pospíšková (se souhlasem autora)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Dum</cp:lastModifiedBy>
  <cp:revision>99</cp:revision>
  <dcterms:created xsi:type="dcterms:W3CDTF">2013-10-21T13:47:32Z</dcterms:created>
  <dcterms:modified xsi:type="dcterms:W3CDTF">2014-05-06T15:12:20Z</dcterms:modified>
</cp:coreProperties>
</file>