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298" r:id="rId2"/>
    <p:sldId id="256" r:id="rId3"/>
    <p:sldId id="345" r:id="rId4"/>
    <p:sldId id="346" r:id="rId5"/>
    <p:sldId id="327" r:id="rId6"/>
    <p:sldId id="340" r:id="rId7"/>
    <p:sldId id="341" r:id="rId8"/>
    <p:sldId id="328" r:id="rId9"/>
    <p:sldId id="332" r:id="rId10"/>
    <p:sldId id="301" r:id="rId11"/>
    <p:sldId id="326" r:id="rId12"/>
    <p:sldId id="322" r:id="rId13"/>
    <p:sldId id="350" r:id="rId14"/>
    <p:sldId id="308" r:id="rId15"/>
    <p:sldId id="307" r:id="rId16"/>
    <p:sldId id="309" r:id="rId17"/>
    <p:sldId id="347" r:id="rId18"/>
    <p:sldId id="348" r:id="rId19"/>
    <p:sldId id="349" r:id="rId20"/>
    <p:sldId id="323" r:id="rId21"/>
    <p:sldId id="267" r:id="rId22"/>
    <p:sldId id="263" r:id="rId23"/>
    <p:sldId id="265" r:id="rId24"/>
    <p:sldId id="264" r:id="rId25"/>
    <p:sldId id="266" r:id="rId26"/>
    <p:sldId id="281" r:id="rId27"/>
    <p:sldId id="276" r:id="rId28"/>
    <p:sldId id="277" r:id="rId29"/>
    <p:sldId id="278" r:id="rId30"/>
    <p:sldId id="279" r:id="rId31"/>
    <p:sldId id="282" r:id="rId32"/>
    <p:sldId id="26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729" autoAdjust="0"/>
  </p:normalViewPr>
  <p:slideViewPr>
    <p:cSldViewPr>
      <p:cViewPr varScale="1">
        <p:scale>
          <a:sx n="100" d="100"/>
          <a:sy n="100" d="100"/>
        </p:scale>
        <p:origin x="-24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364" y="-12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F9E83-2134-4E81-8F2E-2A744EE2E88C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99C28-D3CA-4B57-A440-A7746680CA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53161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8CDA8-4297-43E4-9DA0-FD2B7D9F6CA8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C288D-7FB0-4B41-B0C4-C93926AC44F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24447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C288D-7FB0-4B41-B0C4-C93926AC44F6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66710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30065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11986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5338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48489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3914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90384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92930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32500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05892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64017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04872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0DD9-23F7-4F59-9FA3-FDFB58668F2D}" type="datetimeFigureOut">
              <a:rPr lang="en-US" smtClean="0"/>
              <a:pPr/>
              <a:t>4/25/2014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DB92A-F33E-4A5E-8A85-16947D23E4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932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9" name="Group 57"/>
          <p:cNvGraphicFramePr>
            <a:graphicFrameLocks noGrp="1"/>
          </p:cNvGraphicFramePr>
          <p:nvPr>
            <p:ph type="subTitle" idx="1"/>
            <p:extLst>
              <p:ext uri="{D42A27DB-BD31-4B8C-83A1-F6EECF244321}">
                <p14:modId xmlns:p14="http://schemas.microsoft.com/office/powerpoint/2010/main" xmlns="" val="217484359"/>
              </p:ext>
            </p:extLst>
          </p:nvPr>
        </p:nvGraphicFramePr>
        <p:xfrm>
          <a:off x="1331913" y="1700213"/>
          <a:ext cx="6400800" cy="4535307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8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vy_32_INOVACE_bio_bot20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bot20_kapradorosty2.pptx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Lenka Smyčková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seznamuje žáky  se zástupci výtrusných cévnatých rostlin z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nadoddělení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kapraďorosty - kapradiny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Předmět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Tematická oblast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botanika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Kapraďorosty 2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Očekávané výstupy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Žáci  poznávají zástupce  kapradin, určí základní druhy, případně další druhy.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Výtrusné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cévnaté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rostliny, kapraďorosty,  kapradiny, ostěra, zástupci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prezentace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5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ročník čtyřletého gymnázia a odpovídající ročník víceletého gymnázia, seminář z biologie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(4.2.2014, O5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Calibri" pitchFamily="34" charset="0"/>
                        </a:rPr>
                        <a:t>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Zdroje uvedeny na konci dokumentu.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8373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KAPRAĎOROSTY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KAPRADINY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19207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Oddělení(třída): Kapradiny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ZNAKY: výtrusné cévnaté rostliny, vzácně stromy (tropy),  listy vyrůstají spirálovitě stočené, někdy sterilní a fertilní, výtrusnice chráněny ostěrou na rubu listů </a:t>
            </a:r>
          </a:p>
          <a:p>
            <a:r>
              <a:rPr lang="cs-CZ" dirty="0" smtClean="0"/>
              <a:t>z výtrusu se vytvoří </a:t>
            </a:r>
            <a:r>
              <a:rPr lang="cs-CZ" dirty="0" err="1" smtClean="0"/>
              <a:t>prokel</a:t>
            </a:r>
            <a:r>
              <a:rPr lang="cs-CZ" dirty="0" smtClean="0"/>
              <a:t> ( gametofyty jsou jednodomé i dvoudomé) nese gametangia – vaječníky a pelatky, po oplození vaječné buňky vyrůstá rostlina (sporofyt)</a:t>
            </a:r>
          </a:p>
          <a:p>
            <a:r>
              <a:rPr lang="cs-CZ" dirty="0"/>
              <a:t>v</a:t>
            </a:r>
            <a:r>
              <a:rPr lang="cs-CZ" dirty="0" smtClean="0"/>
              <a:t>ývojový vrchol v prvohorách – stromové kapradiny základem vzniku černého uhlí v karbonu – paleontologické sbírky</a:t>
            </a:r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96762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VYBRANÍ ZÁSTUPCI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Kapraď samec</a:t>
            </a:r>
          </a:p>
          <a:p>
            <a:r>
              <a:rPr lang="cs-CZ" dirty="0" smtClean="0"/>
              <a:t>Papratka samičí</a:t>
            </a:r>
          </a:p>
          <a:p>
            <a:r>
              <a:rPr lang="cs-CZ" dirty="0" smtClean="0"/>
              <a:t>Osladič obecný</a:t>
            </a:r>
          </a:p>
          <a:p>
            <a:r>
              <a:rPr lang="cs-CZ" dirty="0" smtClean="0"/>
              <a:t>Sleziník červený, routička</a:t>
            </a:r>
          </a:p>
          <a:p>
            <a:r>
              <a:rPr lang="cs-CZ" dirty="0" smtClean="0"/>
              <a:t>Žebrovice různolistá</a:t>
            </a:r>
          </a:p>
          <a:p>
            <a:r>
              <a:rPr lang="cs-CZ" dirty="0"/>
              <a:t>H</a:t>
            </a:r>
            <a:r>
              <a:rPr lang="cs-CZ" dirty="0" smtClean="0"/>
              <a:t>asivka orličí</a:t>
            </a:r>
          </a:p>
          <a:p>
            <a:r>
              <a:rPr lang="cs-CZ" dirty="0" smtClean="0"/>
              <a:t>Bukovník, bukovinec</a:t>
            </a:r>
          </a:p>
          <a:p>
            <a:r>
              <a:rPr lang="cs-CZ" dirty="0" smtClean="0"/>
              <a:t>Jelení jazyk</a:t>
            </a:r>
          </a:p>
          <a:p>
            <a:r>
              <a:rPr lang="cs-CZ" dirty="0" smtClean="0"/>
              <a:t>Nepukalka – vodní </a:t>
            </a:r>
            <a:r>
              <a:rPr lang="cs-CZ" dirty="0"/>
              <a:t>k</a:t>
            </a:r>
            <a:r>
              <a:rPr lang="cs-CZ" dirty="0" smtClean="0"/>
              <a:t>apradina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25248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Kapraď samec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  <p:pic>
        <p:nvPicPr>
          <p:cNvPr id="11" name="Zástupný symbol pro obrázek 10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60784" y="134019"/>
            <a:ext cx="7003504" cy="4861770"/>
          </a:xfrm>
        </p:spPr>
      </p:pic>
      <p:pic>
        <p:nvPicPr>
          <p:cNvPr id="5" name="Zástupný symbol pro obrázek 10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3923928" y="3645024"/>
            <a:ext cx="3240360" cy="2116690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H="1">
            <a:off x="6660232" y="2996952"/>
            <a:ext cx="1152128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380312" y="2060848"/>
            <a:ext cx="1763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jednou zpeřené listy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7345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Papratka samičí a přeslička lesní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6" name="Zástupný symbol pro obrázek 4"/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6084168" y="3933056"/>
            <a:ext cx="2605689" cy="2300158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>
            <a:off x="7668344" y="3501008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387012" y="3068960"/>
            <a:ext cx="14334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vícenásobně zpeřené listy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7913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77278" y="5157192"/>
            <a:ext cx="5486400" cy="566738"/>
          </a:xfrm>
        </p:spPr>
        <p:txBody>
          <a:bodyPr/>
          <a:lstStyle/>
          <a:p>
            <a:r>
              <a:rPr lang="cs-CZ" dirty="0" smtClean="0"/>
              <a:t>Papratka, na spodní straně výtrusnice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877272"/>
            <a:ext cx="5486400" cy="804862"/>
          </a:xfrm>
        </p:spPr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5" name="Zástupný symbol pro obrázek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-880" b="-29214"/>
          <a:stretch/>
        </p:blipFill>
        <p:spPr>
          <a:xfrm>
            <a:off x="1835696" y="463352"/>
            <a:ext cx="6071918" cy="4785175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>
            <a:off x="2051720" y="1340768"/>
            <a:ext cx="3960440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23528" y="476672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Ostěry srpkovitého tvaru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9891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Osladič obecný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3430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Žebrovice různolistá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/2/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331640" y="1628800"/>
            <a:ext cx="1152128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5868144" y="3068960"/>
            <a:ext cx="2088232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1520" y="213285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Fertilní listy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56376" y="3248980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Sterilní listy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1105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Sleziník červený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4591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Sleziník červený – tmavé střední žebro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6011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Sleziník severní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3203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Bukovník kapraďovitý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/4/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348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299467"/>
            <a:ext cx="5486400" cy="566738"/>
          </a:xfrm>
        </p:spPr>
        <p:txBody>
          <a:bodyPr/>
          <a:lstStyle/>
          <a:p>
            <a:r>
              <a:rPr lang="cs-CZ" dirty="0" smtClean="0"/>
              <a:t>Bukovinec osladičovitý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6053138"/>
            <a:ext cx="5486400" cy="804862"/>
          </a:xfrm>
        </p:spPr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6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 rot="16200000">
            <a:off x="4030216" y="1882552"/>
            <a:ext cx="5486400" cy="4114800"/>
          </a:xfrm>
          <a:prstGeom prst="rect">
            <a:avLst/>
          </a:prstGeom>
        </p:spPr>
      </p:pic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95536" y="116632"/>
            <a:ext cx="5486400" cy="4114800"/>
          </a:xfrm>
        </p:spPr>
      </p:pic>
      <p:cxnSp>
        <p:nvCxnSpPr>
          <p:cNvPr id="7" name="Přímá spojnice se šipkou 6"/>
          <p:cNvCxnSpPr/>
          <p:nvPr/>
        </p:nvCxnSpPr>
        <p:spPr>
          <a:xfrm flipV="1">
            <a:off x="1043608" y="2564904"/>
            <a:ext cx="648072" cy="20162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95536" y="465313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pokleslé spodní listy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7270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800600"/>
            <a:ext cx="6811144" cy="566738"/>
          </a:xfrm>
        </p:spPr>
        <p:txBody>
          <a:bodyPr/>
          <a:lstStyle/>
          <a:p>
            <a:r>
              <a:rPr lang="cs-CZ" dirty="0" smtClean="0"/>
              <a:t>Porost bukovince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3779912" y="404664"/>
            <a:ext cx="5108883" cy="584056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6902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Kruhovité kupky bukovince, bez ostěr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187623" y="272142"/>
            <a:ext cx="7521479" cy="430898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0779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Kyvor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 rot="5400000">
            <a:off x="4102224" y="181054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/4/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620688"/>
            <a:ext cx="5292588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0145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Jelení jazyk</a:t>
            </a:r>
            <a:endParaRPr lang="cs-CZ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23528" y="260648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/4/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8084" y="3933056"/>
            <a:ext cx="3815916" cy="2543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7341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800600"/>
            <a:ext cx="6811144" cy="566738"/>
          </a:xfrm>
        </p:spPr>
        <p:txBody>
          <a:bodyPr/>
          <a:lstStyle/>
          <a:p>
            <a:r>
              <a:rPr lang="cs-CZ" dirty="0" smtClean="0"/>
              <a:t>Vratička měsíční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 rot="16200000">
            <a:off x="3454152" y="1522512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mtClean="0"/>
              <a:t>/5/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312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Nepukalka vzplývavá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839686" y="612775"/>
            <a:ext cx="5324602" cy="415393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187624" y="1880828"/>
            <a:ext cx="3456384" cy="14761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9" name="Zástupný symbol pro obrázek 4"/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57"/>
          <a:stretch/>
        </p:blipFill>
        <p:spPr>
          <a:xfrm>
            <a:off x="6012160" y="260648"/>
            <a:ext cx="2490379" cy="2868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4847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druhy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4821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Zástupný symbol pro obrázek 10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763713" y="549275"/>
            <a:ext cx="5486400" cy="4114800"/>
          </a:xfrm>
        </p:spPr>
      </p:pic>
    </p:spTree>
    <p:extLst>
      <p:ext uri="{BB962C8B-B14F-4D97-AF65-F5344CB8AC3E}">
        <p14:creationId xmlns:p14="http://schemas.microsoft.com/office/powerpoint/2010/main" xmlns="" val="3253591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44688" y="765175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24066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008030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772952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druhy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85460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24316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 rot="16200000">
            <a:off x="3454152" y="1522512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1727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601784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29077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1661532" y="957943"/>
            <a:ext cx="5921297" cy="3335128"/>
          </a:xfrm>
        </p:spPr>
      </p:pic>
    </p:spTree>
    <p:extLst>
      <p:ext uri="{BB962C8B-B14F-4D97-AF65-F5344CB8AC3E}">
        <p14:creationId xmlns:p14="http://schemas.microsoft.com/office/powerpoint/2010/main" xmlns="" val="1034058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 advTm="69000">
        <p14:reveal/>
      </p:transition>
    </mc:Choice>
    <mc:Fallback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 anchor="t">
            <a:normAutofit/>
          </a:bodyPr>
          <a:lstStyle/>
          <a:p>
            <a:pPr algn="l"/>
            <a:r>
              <a:rPr lang="cs-CZ" sz="1600" b="1" dirty="0" smtClean="0"/>
              <a:t>ŘEŠENÍ:</a:t>
            </a:r>
            <a:br>
              <a:rPr lang="cs-CZ" sz="1600" b="1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1. Kapraď samec</a:t>
            </a:r>
            <a:br>
              <a:rPr lang="cs-CZ" sz="1600" dirty="0" smtClean="0"/>
            </a:br>
            <a:r>
              <a:rPr lang="cs-CZ" sz="1600" dirty="0" smtClean="0"/>
              <a:t>2. Papratka samičí</a:t>
            </a:r>
            <a:br>
              <a:rPr lang="cs-CZ" sz="1600" dirty="0" smtClean="0"/>
            </a:br>
            <a:r>
              <a:rPr lang="cs-CZ" sz="1600" dirty="0" smtClean="0"/>
              <a:t>3. </a:t>
            </a:r>
            <a:r>
              <a:rPr lang="cs-CZ" sz="1600" dirty="0"/>
              <a:t>Osladič </a:t>
            </a:r>
            <a:r>
              <a:rPr lang="cs-CZ" sz="1600" dirty="0" smtClean="0"/>
              <a:t>obecný</a:t>
            </a:r>
            <a:br>
              <a:rPr lang="cs-CZ" sz="1600" dirty="0" smtClean="0"/>
            </a:br>
            <a:r>
              <a:rPr lang="cs-CZ" sz="1600" dirty="0" smtClean="0"/>
              <a:t>4. </a:t>
            </a:r>
            <a:r>
              <a:rPr lang="cs-CZ" sz="1600" dirty="0"/>
              <a:t>Žebrovice </a:t>
            </a:r>
            <a:r>
              <a:rPr lang="cs-CZ" sz="1600" dirty="0" smtClean="0"/>
              <a:t>různolistá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A. Sleziník červený</a:t>
            </a:r>
            <a:br>
              <a:rPr lang="cs-CZ" sz="1600" dirty="0" smtClean="0"/>
            </a:br>
            <a:r>
              <a:rPr lang="cs-CZ" sz="1600" dirty="0" smtClean="0"/>
              <a:t>B. Vratička měsíční</a:t>
            </a:r>
            <a:br>
              <a:rPr lang="cs-CZ" sz="1600" dirty="0" smtClean="0"/>
            </a:br>
            <a:r>
              <a:rPr lang="cs-CZ" sz="1600" dirty="0" smtClean="0"/>
              <a:t>C. Jelení jazyk</a:t>
            </a:r>
            <a:br>
              <a:rPr lang="cs-CZ" sz="1600" dirty="0" smtClean="0"/>
            </a:br>
            <a:r>
              <a:rPr lang="cs-CZ" sz="1600" dirty="0" smtClean="0"/>
              <a:t>D. Kyvor</a:t>
            </a:r>
            <a:br>
              <a:rPr lang="cs-CZ" sz="1600" dirty="0" smtClean="0"/>
            </a:br>
            <a:r>
              <a:rPr lang="cs-CZ" sz="1600" dirty="0" smtClean="0"/>
              <a:t>E. Nepukalka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/>
              <a:t>Z</a:t>
            </a:r>
            <a:r>
              <a:rPr lang="cs-CZ" sz="1600" b="1" dirty="0" smtClean="0"/>
              <a:t>droje snímků:</a:t>
            </a:r>
            <a:br>
              <a:rPr lang="cs-CZ" sz="1600" b="1" dirty="0" smtClean="0"/>
            </a:br>
            <a:r>
              <a:rPr lang="cs-CZ" sz="1600" dirty="0" smtClean="0"/>
              <a:t>1/ vlastní</a:t>
            </a:r>
            <a:br>
              <a:rPr lang="cs-CZ" sz="1600" dirty="0" smtClean="0"/>
            </a:br>
            <a:r>
              <a:rPr lang="cs-CZ" sz="1600" dirty="0" smtClean="0"/>
              <a:t>2/ </a:t>
            </a:r>
            <a:r>
              <a:rPr lang="cs-CZ" sz="1600" dirty="0" err="1" smtClean="0"/>
              <a:t>MUDr.Šárka</a:t>
            </a:r>
            <a:r>
              <a:rPr lang="cs-CZ" sz="1600" dirty="0" smtClean="0"/>
              <a:t> </a:t>
            </a:r>
            <a:r>
              <a:rPr lang="cs-CZ" sz="1600" dirty="0" err="1" smtClean="0"/>
              <a:t>Firgenhutová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>3/ RNDr. Dagmar Řeháková (se souhlasem autora)</a:t>
            </a:r>
            <a:br>
              <a:rPr lang="cs-CZ" sz="1600" dirty="0" smtClean="0"/>
            </a:br>
            <a:r>
              <a:rPr lang="cs-CZ" sz="1600" dirty="0" smtClean="0"/>
              <a:t>4/ Jan Smyčka </a:t>
            </a:r>
            <a:r>
              <a:rPr lang="cs-CZ" sz="1600" dirty="0"/>
              <a:t>(se souhlasem autora</a:t>
            </a:r>
            <a:r>
              <a:rPr lang="cs-CZ" sz="1600" dirty="0" smtClean="0"/>
              <a:t>)</a:t>
            </a:r>
            <a:br>
              <a:rPr lang="cs-CZ" sz="1600" dirty="0" smtClean="0"/>
            </a:br>
            <a:r>
              <a:rPr lang="cs-CZ" sz="1600" dirty="0" smtClean="0"/>
              <a:t>5/ Marie </a:t>
            </a:r>
            <a:r>
              <a:rPr lang="cs-CZ" sz="1600" dirty="0" err="1" smtClean="0"/>
              <a:t>Pospíšková</a:t>
            </a:r>
            <a:r>
              <a:rPr lang="cs-CZ" sz="1600" dirty="0" smtClean="0"/>
              <a:t> </a:t>
            </a:r>
            <a:r>
              <a:rPr lang="cs-CZ" sz="1600" dirty="0"/>
              <a:t>(se souhlasem autora)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xmlns="" val="1508440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 advTm="69000">
        <p:cut/>
      </p:transition>
    </mc:Choice>
    <mc:Fallback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1196</TotalTime>
  <Words>338</Words>
  <Application>Microsoft Office PowerPoint</Application>
  <PresentationFormat>Předvádění na obrazovce (4:3)</PresentationFormat>
  <Paragraphs>101</Paragraphs>
  <Slides>32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systému Office</vt:lpstr>
      <vt:lpstr>Snímek 1</vt:lpstr>
      <vt:lpstr>KAPRAĎOROSTY</vt:lpstr>
      <vt:lpstr>Oddělení(třída): Kapradiny</vt:lpstr>
      <vt:lpstr>VYBRANÍ ZÁSTUPCI</vt:lpstr>
      <vt:lpstr>Kapraď samec</vt:lpstr>
      <vt:lpstr>Papratka samičí a přeslička lesní</vt:lpstr>
      <vt:lpstr>Papratka, na spodní straně výtrusnice</vt:lpstr>
      <vt:lpstr>Osladič obecný</vt:lpstr>
      <vt:lpstr>Žebrovice různolistá</vt:lpstr>
      <vt:lpstr>Sleziník červený</vt:lpstr>
      <vt:lpstr>Sleziník červený – tmavé střední žebro</vt:lpstr>
      <vt:lpstr>Sleziník severní</vt:lpstr>
      <vt:lpstr>Bukovník kapraďovitý</vt:lpstr>
      <vt:lpstr>Bukovinec osladičovitý</vt:lpstr>
      <vt:lpstr>Porost bukovince</vt:lpstr>
      <vt:lpstr>Kruhovité kupky bukovince, bez ostěr</vt:lpstr>
      <vt:lpstr>Kyvor</vt:lpstr>
      <vt:lpstr>Jelení jazyk</vt:lpstr>
      <vt:lpstr>Vratička měsíční</vt:lpstr>
      <vt:lpstr>Nepukalka vzplývavá</vt:lpstr>
      <vt:lpstr>POZNÁVEJTE NÁSLEDUJÍCÍ ROSTLINY</vt:lpstr>
      <vt:lpstr>1</vt:lpstr>
      <vt:lpstr>2</vt:lpstr>
      <vt:lpstr>3</vt:lpstr>
      <vt:lpstr>4</vt:lpstr>
      <vt:lpstr>POZNÁVEJTE NÁSLEDUJÍCÍ ROSTLINY</vt:lpstr>
      <vt:lpstr>A</vt:lpstr>
      <vt:lpstr>B</vt:lpstr>
      <vt:lpstr>C</vt:lpstr>
      <vt:lpstr>D</vt:lpstr>
      <vt:lpstr>E</vt:lpstr>
      <vt:lpstr>ŘEŠENÍ:  1. Kapraď samec 2. Papratka samičí 3. Osladič obecný 4. Žebrovice různolistá  A. Sleziník červený B. Vratička měsíční C. Jelení jazyk D. Kyvor E. Nepukalka    Zdroje snímků: 1/ vlastní 2/ MUDr.Šárka Firgenhutová (se souhlasem autora) 3/ RNDr. Dagmar Řeháková (se souhlasem autora) 4/ Jan Smyčka (se souhlasem autora) 5/ Marie Pospíšková (se souhlasem autora)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DVOUDĚLOŽNÉ ROSTLINY</dc:title>
  <dc:creator>ucitel</dc:creator>
  <cp:lastModifiedBy>pe</cp:lastModifiedBy>
  <cp:revision>97</cp:revision>
  <dcterms:created xsi:type="dcterms:W3CDTF">2013-10-21T13:47:32Z</dcterms:created>
  <dcterms:modified xsi:type="dcterms:W3CDTF">2014-04-25T14:28:39Z</dcterms:modified>
</cp:coreProperties>
</file>