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59" r:id="rId15"/>
    <p:sldId id="266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54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028700"/>
            <a:ext cx="7851648" cy="13716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2421402"/>
            <a:ext cx="7854696" cy="131445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987552"/>
            <a:ext cx="7772400" cy="1021842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028498"/>
            <a:ext cx="7772400" cy="1132284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8066"/>
            <a:ext cx="8229600" cy="85725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40064"/>
            <a:ext cx="4038600" cy="332613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40064"/>
            <a:ext cx="4038600" cy="332613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8066"/>
            <a:ext cx="8229600" cy="85725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1436"/>
            <a:ext cx="4040188" cy="494514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1394818"/>
            <a:ext cx="4041775" cy="491132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885950"/>
            <a:ext cx="4040188" cy="288429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885950"/>
            <a:ext cx="4041775" cy="288429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28066"/>
            <a:ext cx="8305800" cy="85725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85764"/>
            <a:ext cx="2743200" cy="871538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257300"/>
            <a:ext cx="2743200" cy="3429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257300"/>
            <a:ext cx="5111750" cy="3429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831058"/>
            <a:ext cx="5257800" cy="30861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4019827"/>
            <a:ext cx="155448" cy="116586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82747"/>
            <a:ext cx="2212848" cy="1186966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121589"/>
            <a:ext cx="2209800" cy="163449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4767263"/>
            <a:ext cx="609600" cy="273844"/>
          </a:xfrm>
        </p:spPr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899638"/>
            <a:ext cx="4617720" cy="294894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4362450"/>
            <a:ext cx="9163050" cy="7810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4664869"/>
            <a:ext cx="4762500" cy="47863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85801"/>
            <a:ext cx="2057400" cy="3908822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85801"/>
            <a:ext cx="6019800" cy="3908822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5358"/>
            <a:ext cx="9163050" cy="7810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5358"/>
            <a:ext cx="4762500" cy="47863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28066"/>
            <a:ext cx="8229600" cy="85725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51610"/>
            <a:ext cx="8229600" cy="329184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09D3312-B829-4D6F-B753-C49BFED81EEA}" type="datetimeFigureOut">
              <a:rPr lang="cs-CZ" smtClean="0"/>
              <a:pPr/>
              <a:t>26.4.2014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4767263"/>
            <a:ext cx="3352800" cy="273844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4767263"/>
            <a:ext cx="762000" cy="273844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02EE6D6-A08D-4FE0-BF39-D02E0E6608B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151806"/>
            <a:ext cx="9180548" cy="486918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sk.wikipedia.org/wiki/S%C3%BAbor:Daniel_Defoe_Kneller_Style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ommons.wikimedia.org/wiki/File:DanielDefoe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c/Daniel_Defoe_by_James_Charles_Armytage.jpg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en.wikipedia.org/wiki/File:Daniel_Defoe_monument_Bunhill_Field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ile:Charles_Townshend,_2nd_Viscount_Townshend_by_Sir_Godfrey_Kneller,_Bt_(2)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en.wikipedia.org/wiki/File:Daniel_Defoe_former_house_England.jpg" TargetMode="External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3/3d/Robinson_Cruose_1719_1st_edition.jpg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e/e6/Robinson.Crusoe.island.jpg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01717555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Daniel Defoe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se zaměřuje na anglického spisovatele přelomu 17. a 18. století, který svým dobrodružným dílem ovlivnil jak malé, tak i velké čtenáře. Třebaže napsal řadu děl, pro mnohé zůstal jen autorem jedné knihy.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26. 4. 2013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697141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  <a:effectLst/>
              </a:rPr>
              <a:t>DANIEL DEFOE</a:t>
            </a:r>
            <a:endParaRPr lang="cs-CZ" dirty="0">
              <a:solidFill>
                <a:srgbClr val="FF0000"/>
              </a:solidFill>
              <a:effectLst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516216" y="458797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943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2546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400" dirty="0" smtClean="0">
                <a:solidFill>
                  <a:srgbClr val="FFFF00"/>
                </a:solidFill>
                <a:effectLst/>
              </a:rPr>
              <a:t>ÚVOD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6120680" cy="3672408"/>
          </a:xfrm>
        </p:spPr>
        <p:txBody>
          <a:bodyPr>
            <a:normAutofit lnSpcReduction="10000"/>
          </a:bodyPr>
          <a:lstStyle/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a</a:t>
            </a:r>
            <a:r>
              <a:rPr lang="cs-CZ" dirty="0" smtClean="0"/>
              <a:t>nglický spisovatel z přelomu 17. a 18. století (počátky osvícenství v Anglii)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k</a:t>
            </a:r>
            <a:r>
              <a:rPr lang="cs-CZ" dirty="0" smtClean="0"/>
              <a:t>rom psaní knih se věnoval i publicistice a politice, vedl velmi dobrodružný život, což se odrazilo i v jeho tvorbě (viz další snímky)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řestože je autorem přibližně 500 děl, pro mnohé zůstává autorem jedné knihy - </a:t>
            </a:r>
            <a:r>
              <a:rPr lang="cs-CZ" dirty="0" smtClean="0">
                <a:solidFill>
                  <a:srgbClr val="FFFF00"/>
                </a:solidFill>
              </a:rPr>
              <a:t>Robinson </a:t>
            </a:r>
            <a:r>
              <a:rPr lang="cs-CZ" dirty="0" err="1" smtClean="0">
                <a:solidFill>
                  <a:srgbClr val="FFFF00"/>
                </a:solidFill>
              </a:rPr>
              <a:t>Crusoe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Daniel Defoe Kneller Sty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5712" y="1419622"/>
            <a:ext cx="258967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6249935" y="4541603"/>
            <a:ext cx="269979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Daniel  Defoe</a:t>
            </a:r>
            <a:endParaRPr lang="cs-CZ" sz="1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4071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2546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400" dirty="0" smtClean="0">
                <a:solidFill>
                  <a:srgbClr val="FFFF00"/>
                </a:solidFill>
                <a:effectLst/>
              </a:rPr>
              <a:t>ŽIVOTNÍ OSUDY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1275606"/>
            <a:ext cx="6120680" cy="3672408"/>
          </a:xfrm>
        </p:spPr>
        <p:txBody>
          <a:bodyPr>
            <a:normAutofit fontScale="77500" lnSpcReduction="20000"/>
          </a:bodyPr>
          <a:lstStyle/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narodil se kolem roku 1660 </a:t>
            </a:r>
            <a:r>
              <a:rPr lang="cs-CZ" sz="2000" dirty="0" smtClean="0"/>
              <a:t>v Londýně jako Daniel </a:t>
            </a:r>
            <a:r>
              <a:rPr lang="cs-CZ" sz="2000" dirty="0" err="1" smtClean="0"/>
              <a:t>Foe</a:t>
            </a:r>
            <a:r>
              <a:rPr lang="cs-CZ" sz="2000" dirty="0" smtClean="0"/>
              <a:t> (šlechtickou předponu „de“ si před jméno přidal až v </a:t>
            </a:r>
            <a:r>
              <a:rPr lang="cs-CZ" sz="2000" dirty="0" smtClean="0"/>
              <a:t>dospělosti</a:t>
            </a:r>
            <a:r>
              <a:rPr lang="cs-CZ" sz="2000" dirty="0" smtClean="0"/>
              <a:t>) v rodině drobného obchodníka, v deseti letech mu zemřela matka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/>
              <a:t>p</a:t>
            </a:r>
            <a:r>
              <a:rPr lang="cs-CZ" sz="2000" dirty="0" smtClean="0"/>
              <a:t>řestože neabsolvoval univerzitu, </a:t>
            </a:r>
            <a:r>
              <a:rPr lang="cs-CZ" sz="2000" dirty="0" smtClean="0">
                <a:solidFill>
                  <a:srgbClr val="FFFF00"/>
                </a:solidFill>
              </a:rPr>
              <a:t>byl velmi vzdělaný </a:t>
            </a:r>
            <a:r>
              <a:rPr lang="cs-CZ" sz="2000" dirty="0" smtClean="0"/>
              <a:t>(ovládal pět jazyků), původně chtěl dokonce být duchovním, od čehož upustil, se svou ženou měl šest dětí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/>
              <a:t>h</a:t>
            </a:r>
            <a:r>
              <a:rPr lang="cs-CZ" sz="2000" dirty="0" smtClean="0"/>
              <a:t>odně cestoval, pokoušel se podnikat, několikrát však </a:t>
            </a:r>
            <a:r>
              <a:rPr lang="cs-CZ" sz="2000" dirty="0" smtClean="0">
                <a:solidFill>
                  <a:srgbClr val="FFFF00"/>
                </a:solidFill>
              </a:rPr>
              <a:t>zbankrotoval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/>
              <a:t>z</a:t>
            </a:r>
            <a:r>
              <a:rPr lang="cs-CZ" sz="2000" dirty="0" smtClean="0"/>
              <a:t>a svá ironická a satirická díla byl </a:t>
            </a:r>
            <a:r>
              <a:rPr lang="cs-CZ" sz="2000" dirty="0" smtClean="0">
                <a:solidFill>
                  <a:srgbClr val="FFFF00"/>
                </a:solidFill>
              </a:rPr>
              <a:t>vězněn</a:t>
            </a:r>
            <a:r>
              <a:rPr lang="cs-CZ" sz="2000" dirty="0" smtClean="0"/>
              <a:t> a odsouzen k pranýřování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/>
              <a:t>p</a:t>
            </a:r>
            <a:r>
              <a:rPr lang="cs-CZ" sz="2000" dirty="0" smtClean="0"/>
              <a:t>osléze se však </a:t>
            </a:r>
            <a:r>
              <a:rPr lang="cs-CZ" sz="2000" dirty="0" smtClean="0">
                <a:solidFill>
                  <a:srgbClr val="FFFF00"/>
                </a:solidFill>
              </a:rPr>
              <a:t>stal agentem anglické tajné služby </a:t>
            </a:r>
            <a:r>
              <a:rPr lang="cs-CZ" sz="2000" dirty="0" smtClean="0"/>
              <a:t>ve Skotsku, podílel se na spojení anglického a skotského parlamentu (vznik Velké </a:t>
            </a:r>
            <a:r>
              <a:rPr lang="cs-CZ" sz="2000" dirty="0"/>
              <a:t>B</a:t>
            </a:r>
            <a:r>
              <a:rPr lang="cs-CZ" sz="2000" dirty="0" smtClean="0"/>
              <a:t>ritánie v roce 1707 spojením Anglie a Skotska)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FF00"/>
                </a:solidFill>
              </a:rPr>
              <a:t>zemřel 26. 4. 1731</a:t>
            </a:r>
            <a:r>
              <a:rPr lang="cs-CZ" sz="2000" dirty="0" smtClean="0"/>
              <a:t> v Londýně, v bytě svého </a:t>
            </a:r>
            <a:r>
              <a:rPr lang="cs-CZ" sz="2000" dirty="0" smtClean="0"/>
              <a:t>přítele, </a:t>
            </a:r>
            <a:r>
              <a:rPr lang="cs-CZ" sz="2000" dirty="0" smtClean="0"/>
              <a:t>kde se ukrýval před věřiteli, pochován byl pod falešným jménem </a:t>
            </a:r>
          </a:p>
        </p:txBody>
      </p:sp>
      <p:pic>
        <p:nvPicPr>
          <p:cNvPr id="2050" name="Picture 2" descr="http://upload.wikimedia.org/wikipedia/commons/thumb/c/c7/DanielDefoe.jpg/225px-DanielDefo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895" y="1851670"/>
            <a:ext cx="2143125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0" y="4083918"/>
            <a:ext cx="269979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1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alší z podobizen D. Defoe</a:t>
            </a:r>
            <a:endParaRPr lang="cs-CZ" sz="1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8070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2546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400" dirty="0" smtClean="0">
                <a:solidFill>
                  <a:srgbClr val="FFFF00"/>
                </a:solidFill>
                <a:effectLst/>
              </a:rPr>
              <a:t>ANGLIE DOBY DANIELA DEFOEA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9512" y="1426080"/>
            <a:ext cx="5832648" cy="338437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400" b="1" dirty="0">
              <a:solidFill>
                <a:srgbClr val="002060"/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6156176" y="4371950"/>
            <a:ext cx="280831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Anna Stuartovna                     (vláda 1702 – 1714)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a/ab/Anne%2C_Queen_of_Great_Britain.jpg/320px-Anne%2C_Queen_of_Great_Britai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377588"/>
            <a:ext cx="1928046" cy="2994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1535940"/>
            <a:ext cx="5688632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>
                <a:solidFill>
                  <a:srgbClr val="002060"/>
                </a:solidFill>
              </a:rPr>
              <a:t>Anglie za </a:t>
            </a:r>
            <a:r>
              <a:rPr lang="cs-CZ" sz="1400" b="1" dirty="0" err="1">
                <a:solidFill>
                  <a:srgbClr val="002060"/>
                </a:solidFill>
              </a:rPr>
              <a:t>Defoeova</a:t>
            </a:r>
            <a:r>
              <a:rPr lang="cs-CZ" sz="1400" b="1" dirty="0">
                <a:solidFill>
                  <a:srgbClr val="002060"/>
                </a:solidFill>
              </a:rPr>
              <a:t> života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err="1">
                <a:solidFill>
                  <a:srgbClr val="002060"/>
                </a:solidFill>
              </a:rPr>
              <a:t>Defoe</a:t>
            </a:r>
            <a:r>
              <a:rPr lang="cs-CZ" sz="1400" dirty="0">
                <a:solidFill>
                  <a:srgbClr val="002060"/>
                </a:solidFill>
              </a:rPr>
              <a:t> se narodil krátce po úmrtí Olivera Cromwella, za nějž byla Anglie poprvé a naposled republikou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na trůn se vrací dynastie Stuartovců, vzniká první systém politických stran (</a:t>
            </a:r>
            <a:r>
              <a:rPr lang="cs-CZ" sz="1400" dirty="0" err="1">
                <a:solidFill>
                  <a:srgbClr val="002060"/>
                </a:solidFill>
              </a:rPr>
              <a:t>toryové</a:t>
            </a:r>
            <a:r>
              <a:rPr lang="cs-CZ" sz="1400" dirty="0">
                <a:solidFill>
                  <a:srgbClr val="002060"/>
                </a:solidFill>
              </a:rPr>
              <a:t>, whigové)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Anglie řeší náboženské střety protestantů a katolíků (tzv. Slavná revoluce), které končí nastolením vlády protestanta Viléma III. Oranžského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za vlády královny Anny Stuartovny dochází roku 1707 ke spojení Anglie a Skotska (už sto let propojeny personální unií) ve Velkou Británii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po její smrti v roce 1714 se vlády ujímá Jiří I. z Hannoverské dynastie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rgbClr val="002060"/>
                </a:solidFill>
              </a:rPr>
              <a:t>Anglie je nejvyspělejším státem světa, určuje vývoj světových dějin, blíží se průmyslová revoluce, ale i vznik USA    </a:t>
            </a:r>
            <a:r>
              <a:rPr lang="cs-CZ" sz="1400" b="1" dirty="0">
                <a:solidFill>
                  <a:srgbClr val="002060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xmlns="" val="3837124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2546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400" dirty="0" smtClean="0">
                <a:solidFill>
                  <a:srgbClr val="FFFF00"/>
                </a:solidFill>
                <a:effectLst/>
              </a:rPr>
              <a:t>ŽIVOTNÍ OSUDY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6203491" y="4054696"/>
            <a:ext cx="280831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amátník Daniela </a:t>
            </a:r>
            <a:r>
              <a:rPr lang="cs-CZ" sz="18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1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efoea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Londýně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upload.wikimedia.org/wikipedia/commons/thumb/e/e7/Daniel_Defoe_monument_Bunhill_Fields.jpg/170px-Daniel_Defoe_monument_Bunhill_Field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0219" y="1785293"/>
            <a:ext cx="1619250" cy="216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5/54/Daniel_Defoe_former_house_England.jpg/220px-Daniel_Defoe_former_house_Englan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2448" y="3270836"/>
            <a:ext cx="1834491" cy="123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harles Townshend, 2nd Viscount Townshend by Sir Godfrey Kneller, Bt (2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712" y="1802605"/>
            <a:ext cx="1656184" cy="208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3266201" y="4518457"/>
            <a:ext cx="280831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ům poblíž Londýna, </a:t>
            </a:r>
            <a:r>
              <a:rPr lang="cs-CZ" sz="1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 Defoe nějaký čas bydlel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-32483" y="4004944"/>
            <a:ext cx="280831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Lord Townshend – politický ochránce </a:t>
            </a:r>
            <a:r>
              <a:rPr lang="cs-CZ" sz="1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Defoea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Picture 2" descr="File:Daniel Defoe by James Charles Armytage.jpg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26" t="7595" r="5486" b="9048"/>
          <a:stretch/>
        </p:blipFill>
        <p:spPr bwMode="auto">
          <a:xfrm>
            <a:off x="3654917" y="1203598"/>
            <a:ext cx="1844375" cy="1440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Podnadpis 2"/>
          <p:cNvSpPr txBox="1">
            <a:spLocks/>
          </p:cNvSpPr>
          <p:nvPr/>
        </p:nvSpPr>
        <p:spPr>
          <a:xfrm>
            <a:off x="3172948" y="2644516"/>
            <a:ext cx="280831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Daniel Defoe na pranýři, obraz z 19. století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9968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2546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400" dirty="0" smtClean="0">
                <a:solidFill>
                  <a:srgbClr val="FFFF00"/>
                </a:solidFill>
                <a:effectLst/>
              </a:rPr>
              <a:t>DÍLO – ROBINSON CRUSOE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275606"/>
            <a:ext cx="8928992" cy="3672408"/>
          </a:xfrm>
        </p:spPr>
        <p:txBody>
          <a:bodyPr>
            <a:normAutofit fontScale="85000" lnSpcReduction="10000"/>
          </a:bodyPr>
          <a:lstStyle/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/>
              <a:t>n</a:t>
            </a:r>
            <a:r>
              <a:rPr lang="cs-CZ" sz="2000" dirty="0" smtClean="0"/>
              <a:t>ejslavnějším dílem Daniela </a:t>
            </a:r>
            <a:r>
              <a:rPr lang="cs-CZ" sz="2000" dirty="0" err="1" smtClean="0"/>
              <a:t>Defoa</a:t>
            </a:r>
            <a:r>
              <a:rPr lang="cs-CZ" sz="2000" dirty="0" smtClean="0"/>
              <a:t> je bezesporu dobrodružný román </a:t>
            </a:r>
            <a:r>
              <a:rPr lang="cs-CZ" sz="2000" dirty="0" smtClean="0">
                <a:solidFill>
                  <a:srgbClr val="FFFF00"/>
                </a:solidFill>
              </a:rPr>
              <a:t>Život a zvláštní podivná dobrodružství Robinsona </a:t>
            </a:r>
            <a:r>
              <a:rPr lang="cs-CZ" sz="2000" dirty="0" err="1" smtClean="0">
                <a:solidFill>
                  <a:srgbClr val="FFFF00"/>
                </a:solidFill>
              </a:rPr>
              <a:t>Crusoa</a:t>
            </a:r>
            <a:r>
              <a:rPr lang="cs-CZ" sz="2000" dirty="0" smtClean="0">
                <a:solidFill>
                  <a:srgbClr val="FFFF00"/>
                </a:solidFill>
              </a:rPr>
              <a:t>, námořníka z Yorku </a:t>
            </a:r>
            <a:r>
              <a:rPr lang="cs-CZ" sz="2000" dirty="0" smtClean="0"/>
              <a:t>vydaný v roce 1719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/>
              <a:t>k</a:t>
            </a:r>
            <a:r>
              <a:rPr lang="cs-CZ" sz="2000" dirty="0" smtClean="0"/>
              <a:t>niha </a:t>
            </a:r>
            <a:r>
              <a:rPr lang="cs-CZ" sz="2000" dirty="0"/>
              <a:t>ú</a:t>
            </a:r>
            <a:r>
              <a:rPr lang="cs-CZ" sz="2000" dirty="0" smtClean="0"/>
              <a:t>dajně vychází ze skutečného příběhu námořníka Alexandra </a:t>
            </a:r>
            <a:r>
              <a:rPr lang="cs-CZ" sz="2000" dirty="0" err="1" smtClean="0"/>
              <a:t>Selkirka</a:t>
            </a:r>
            <a:r>
              <a:rPr lang="cs-CZ" sz="2000" dirty="0" smtClean="0"/>
              <a:t>, který strávil osamocen pět let na ostrově Juana Fernandeze v Tichomoří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rgbClr val="FFFF00"/>
                </a:solidFill>
              </a:rPr>
              <a:t>h</a:t>
            </a:r>
            <a:r>
              <a:rPr lang="cs-CZ" sz="2000" dirty="0" smtClean="0">
                <a:solidFill>
                  <a:srgbClr val="FFFF00"/>
                </a:solidFill>
              </a:rPr>
              <a:t>lavní hrdina</a:t>
            </a:r>
            <a:r>
              <a:rPr lang="cs-CZ" sz="2000" dirty="0" smtClean="0"/>
              <a:t>, přeživší jako jediný ztroskotání lodi, nepodlehne tíži situace, </a:t>
            </a:r>
            <a:r>
              <a:rPr lang="cs-CZ" sz="2000" dirty="0" smtClean="0">
                <a:solidFill>
                  <a:srgbClr val="FFFF00"/>
                </a:solidFill>
              </a:rPr>
              <a:t>díky vlastnímu důvtipu a houževnatosti si dokáže na pustém ostrově zajistit podmínky k přežití</a:t>
            </a:r>
            <a:r>
              <a:rPr lang="cs-CZ" sz="2000" dirty="0" smtClean="0"/>
              <a:t> (chov zvířat, pěstování obilí, stavba člunu atd.)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/>
              <a:t>Robinson prožije (z části ve společnosti divocha Pátka, kterého tam přivezou lidožrouti) na ostrově 28 let a poté je zachráněn anglickou lodí, která ho dopraví zpět do vlasti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/>
              <a:t>p</a:t>
            </a:r>
            <a:r>
              <a:rPr lang="cs-CZ" sz="2000" dirty="0" smtClean="0"/>
              <a:t>rávě tento typ hrdiny je </a:t>
            </a:r>
            <a:r>
              <a:rPr lang="cs-CZ" sz="2000" dirty="0" smtClean="0">
                <a:solidFill>
                  <a:srgbClr val="FFFF00"/>
                </a:solidFill>
              </a:rPr>
              <a:t>předzvěstí nastupujícího osvícenství </a:t>
            </a:r>
            <a:r>
              <a:rPr lang="cs-CZ" sz="2000" dirty="0" smtClean="0"/>
              <a:t>– člověk vlastním rozumem přemůže nástrahy přírody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/>
              <a:t>d</a:t>
            </a:r>
            <a:r>
              <a:rPr lang="cs-CZ" sz="2000" dirty="0" smtClean="0"/>
              <a:t>ílo, ačkoli původně určené pro dospělé čtenáře, si získalo i přízeň dětí – u nás pro ně tento příběh převyprávěl </a:t>
            </a:r>
            <a:r>
              <a:rPr lang="cs-CZ" sz="2000" dirty="0" smtClean="0">
                <a:solidFill>
                  <a:srgbClr val="FFFF00"/>
                </a:solidFill>
              </a:rPr>
              <a:t>Josef Věromír Pleva </a:t>
            </a:r>
            <a:r>
              <a:rPr lang="cs-CZ" sz="2000" dirty="0" smtClean="0"/>
              <a:t>(1899 – 1985)  </a:t>
            </a:r>
          </a:p>
        </p:txBody>
      </p:sp>
    </p:spTree>
    <p:extLst>
      <p:ext uri="{BB962C8B-B14F-4D97-AF65-F5344CB8AC3E}">
        <p14:creationId xmlns:p14="http://schemas.microsoft.com/office/powerpoint/2010/main" xmlns="" val="2491275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2546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400" dirty="0" smtClean="0">
                <a:solidFill>
                  <a:srgbClr val="FFFF00"/>
                </a:solidFill>
                <a:effectLst/>
              </a:rPr>
              <a:t>DÍLO – ROBINSON CRUSOE, UKÁZKY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275606"/>
            <a:ext cx="8928992" cy="3672408"/>
          </a:xfrm>
        </p:spPr>
        <p:txBody>
          <a:bodyPr>
            <a:normAutofit/>
          </a:bodyPr>
          <a:lstStyle/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/>
              <a:t>  </a:t>
            </a:r>
          </a:p>
        </p:txBody>
      </p:sp>
      <p:pic>
        <p:nvPicPr>
          <p:cNvPr id="5122" name="Picture 2" descr="File:Robinson Cruose 1719 1st editi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91630"/>
            <a:ext cx="3337147" cy="2883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4283968" y="1381507"/>
            <a:ext cx="4464496" cy="338437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400" dirty="0">
                <a:solidFill>
                  <a:srgbClr val="002060"/>
                </a:solidFill>
              </a:rPr>
              <a:t>Narodil jsem se jako třetí syn rodiny a podle tehdejších obyčejů nikdo mě nenutil, abych se</a:t>
            </a:r>
          </a:p>
          <a:p>
            <a:r>
              <a:rPr lang="cs-CZ" sz="1400" dirty="0">
                <a:solidFill>
                  <a:srgbClr val="002060"/>
                </a:solidFill>
              </a:rPr>
              <a:t>naučil některému řemeslu anebo obchodu. </a:t>
            </a:r>
            <a:r>
              <a:rPr lang="cs-CZ" sz="1400" dirty="0" smtClean="0">
                <a:solidFill>
                  <a:srgbClr val="002060"/>
                </a:solidFill>
              </a:rPr>
              <a:t>Žiji </a:t>
            </a:r>
            <a:r>
              <a:rPr lang="cs-CZ" sz="1400" dirty="0">
                <a:solidFill>
                  <a:srgbClr val="002060"/>
                </a:solidFill>
              </a:rPr>
              <a:t>v nečinnosti, oddával jsem se od mládí snění a</a:t>
            </a:r>
          </a:p>
          <a:p>
            <a:r>
              <a:rPr lang="cs-CZ" sz="1400" dirty="0">
                <a:solidFill>
                  <a:srgbClr val="002060"/>
                </a:solidFill>
              </a:rPr>
              <a:t>myšlenkám na toulavý život v cizích zemích. Můj starý otec se staral o mé vzdělání a poskytl</a:t>
            </a:r>
          </a:p>
          <a:p>
            <a:r>
              <a:rPr lang="cs-CZ" sz="1400" dirty="0">
                <a:solidFill>
                  <a:srgbClr val="002060"/>
                </a:solidFill>
              </a:rPr>
              <a:t>mi tolik vědění, kolik ho lze nabýti ve venkovské škole a domácí výchovou. Potom si přál,</a:t>
            </a:r>
          </a:p>
          <a:p>
            <a:r>
              <a:rPr lang="cs-CZ" sz="1400" dirty="0">
                <a:solidFill>
                  <a:srgbClr val="002060"/>
                </a:solidFill>
              </a:rPr>
              <a:t>abych studoval práva. Ale mne mohly uspokojiti jenom plavby na moři, a tyto dobrodružné</a:t>
            </a:r>
          </a:p>
          <a:p>
            <a:r>
              <a:rPr lang="cs-CZ" sz="1400" dirty="0">
                <a:solidFill>
                  <a:srgbClr val="002060"/>
                </a:solidFill>
              </a:rPr>
              <a:t>sklony mne zavedly proti otcově vůli, proti jeho rozkazům, přes matčino přemlouvání a rady</a:t>
            </a:r>
          </a:p>
          <a:p>
            <a:r>
              <a:rPr lang="cs-CZ" sz="1400" dirty="0">
                <a:solidFill>
                  <a:srgbClr val="002060"/>
                </a:solidFill>
              </a:rPr>
              <a:t>přátel osudovou cestou do života, v němž jsem mnoho let nenalezl nic jiného než utrpení a</a:t>
            </a:r>
          </a:p>
          <a:p>
            <a:r>
              <a:rPr lang="cs-CZ" sz="1400" dirty="0">
                <a:solidFill>
                  <a:srgbClr val="002060"/>
                </a:solidFill>
              </a:rPr>
              <a:t>bídu.</a:t>
            </a:r>
            <a:r>
              <a:rPr lang="cs-CZ" sz="1400" dirty="0" smtClean="0">
                <a:solidFill>
                  <a:srgbClr val="002060"/>
                </a:solidFill>
              </a:rPr>
              <a:t>   </a:t>
            </a:r>
            <a:r>
              <a:rPr lang="cs-CZ" sz="1400" b="1" dirty="0" smtClean="0">
                <a:solidFill>
                  <a:srgbClr val="002060"/>
                </a:solidFill>
              </a:rPr>
              <a:t>  </a:t>
            </a:r>
            <a:endParaRPr lang="cs-CZ" sz="1400" b="1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10999" y="4425224"/>
            <a:ext cx="3468913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rvní vydání Robinsona </a:t>
            </a:r>
            <a:r>
              <a:rPr lang="cs-CZ" sz="18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Crusoe</a:t>
            </a:r>
            <a:endParaRPr lang="cs-CZ" sz="1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4493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2546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400" dirty="0" smtClean="0">
                <a:solidFill>
                  <a:srgbClr val="FFFF00"/>
                </a:solidFill>
                <a:effectLst/>
              </a:rPr>
              <a:t>DÍLO – ROBINSON CRUSOE, UKÁZKY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07504" y="1491630"/>
            <a:ext cx="8926689" cy="3384376"/>
            <a:chOff x="107504" y="1491630"/>
            <a:chExt cx="8926689" cy="3384376"/>
          </a:xfrm>
        </p:grpSpPr>
        <p:sp>
          <p:nvSpPr>
            <p:cNvPr id="5" name="Zaoblený obdélník 4"/>
            <p:cNvSpPr/>
            <p:nvPr/>
          </p:nvSpPr>
          <p:spPr>
            <a:xfrm>
              <a:off x="107504" y="1491630"/>
              <a:ext cx="6552728" cy="3384376"/>
            </a:xfrm>
            <a:prstGeom prst="round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1200" dirty="0">
                  <a:solidFill>
                    <a:srgbClr val="002060"/>
                  </a:solidFill>
                </a:rPr>
                <a:t>Moře ječelo a dunělo a vítr skučel, ale já jsem chodil po břehu, zdvihaje ruce. Celá má bytost</a:t>
              </a:r>
            </a:p>
            <a:p>
              <a:r>
                <a:rPr lang="cs-CZ" sz="1200" dirty="0">
                  <a:solidFill>
                    <a:srgbClr val="002060"/>
                  </a:solidFill>
                </a:rPr>
                <a:t>prožívala znovu mé divotvorné zachránění. Posunkoval jsem všelijak, prováděl jsem tisíc</a:t>
              </a:r>
            </a:p>
            <a:p>
              <a:r>
                <a:rPr lang="cs-CZ" sz="1200" dirty="0">
                  <a:solidFill>
                    <a:srgbClr val="002060"/>
                  </a:solidFill>
                </a:rPr>
                <a:t>nepopsatelných pohybů a přitom jsem si ustavičně uvědomoval, že všichni moji druzi utonuli</a:t>
              </a:r>
              <a:r>
                <a:rPr lang="cs-CZ" sz="1200" dirty="0" smtClean="0">
                  <a:solidFill>
                    <a:srgbClr val="002060"/>
                  </a:solidFill>
                </a:rPr>
                <a:t>, že </a:t>
              </a:r>
              <a:r>
                <a:rPr lang="cs-CZ" sz="1200" dirty="0">
                  <a:solidFill>
                    <a:srgbClr val="002060"/>
                  </a:solidFill>
                </a:rPr>
                <a:t>se nikdo vyjma mne nezachránil a že je již neuvidím. Nespatřil jsem je opravdu nikdy </a:t>
              </a:r>
              <a:r>
                <a:rPr lang="cs-CZ" sz="1200" dirty="0" smtClean="0">
                  <a:solidFill>
                    <a:srgbClr val="002060"/>
                  </a:solidFill>
                </a:rPr>
                <a:t>v životě</a:t>
              </a:r>
              <a:r>
                <a:rPr lang="cs-CZ" sz="1200" dirty="0">
                  <a:solidFill>
                    <a:srgbClr val="002060"/>
                  </a:solidFill>
                </a:rPr>
                <a:t>. Jediným znamením, že byli, jsou tři klobouky, jedna čapka a dvě boty, nehodící se </a:t>
              </a:r>
              <a:r>
                <a:rPr lang="cs-CZ" sz="1200" dirty="0" smtClean="0">
                  <a:solidFill>
                    <a:srgbClr val="002060"/>
                  </a:solidFill>
                </a:rPr>
                <a:t>k sobě</a:t>
              </a:r>
              <a:r>
                <a:rPr lang="cs-CZ" sz="1200" dirty="0">
                  <a:solidFill>
                    <a:srgbClr val="002060"/>
                  </a:solidFill>
                </a:rPr>
                <a:t>. Tyto věci jsem schoval.</a:t>
              </a:r>
            </a:p>
            <a:p>
              <a:r>
                <a:rPr lang="cs-CZ" sz="1200" dirty="0">
                  <a:solidFill>
                    <a:srgbClr val="002060"/>
                  </a:solidFill>
                </a:rPr>
                <a:t>Upíral jsem oči na ztroskotanou loď. Ležela daleko na písčině a sotva jsem poznával její</a:t>
              </a:r>
            </a:p>
            <a:p>
              <a:r>
                <a:rPr lang="cs-CZ" sz="1200" dirty="0">
                  <a:solidFill>
                    <a:srgbClr val="002060"/>
                  </a:solidFill>
                </a:rPr>
                <a:t>obrys. Znovu jsem se zamyslil a pak jsem zvolal: "Bože, jak jsem se mohl dostati na břeh!"</a:t>
              </a:r>
            </a:p>
            <a:p>
              <a:r>
                <a:rPr lang="cs-CZ" sz="1200" dirty="0">
                  <a:solidFill>
                    <a:srgbClr val="002060"/>
                  </a:solidFill>
                </a:rPr>
                <a:t>Příjemná stránka mého postavení mne potěšila a tak jsem se rozhlížel po okolí, abych viděl,</a:t>
              </a:r>
            </a:p>
            <a:p>
              <a:r>
                <a:rPr lang="cs-CZ" sz="1200" dirty="0">
                  <a:solidFill>
                    <a:srgbClr val="002060"/>
                  </a:solidFill>
                </a:rPr>
                <a:t>kde jsem a co musím nejdříve vykonati. Má radost brzy zmizela, neboť jsem poznal, že i tato</a:t>
              </a:r>
            </a:p>
            <a:p>
              <a:r>
                <a:rPr lang="cs-CZ" sz="1200" dirty="0">
                  <a:solidFill>
                    <a:srgbClr val="002060"/>
                  </a:solidFill>
                </a:rPr>
                <a:t>má záchrana je strašná. Byl jsem promočen až na kůži a neměl jsem suché nitky, abych se</a:t>
              </a:r>
            </a:p>
            <a:p>
              <a:r>
                <a:rPr lang="cs-CZ" sz="1200" dirty="0">
                  <a:solidFill>
                    <a:srgbClr val="002060"/>
                  </a:solidFill>
                </a:rPr>
                <a:t>převlékl; hlad mi rval vnitřnosti a neměl jsem ani kapky pitné vody, ani sousta do úst. Nic, co</a:t>
              </a:r>
            </a:p>
            <a:p>
              <a:r>
                <a:rPr lang="cs-CZ" sz="1200" dirty="0">
                  <a:solidFill>
                    <a:srgbClr val="002060"/>
                  </a:solidFill>
                </a:rPr>
                <a:t>by mne posílilo! Myslil jsem, že tu musím zemříti hladem nebo že mne roztrhá dravá zvěř.</a:t>
              </a:r>
              <a:r>
                <a:rPr lang="cs-CZ" sz="1200" dirty="0" smtClean="0">
                  <a:solidFill>
                    <a:srgbClr val="002060"/>
                  </a:solidFill>
                </a:rPr>
                <a:t>   </a:t>
              </a:r>
              <a:r>
                <a:rPr lang="cs-CZ" sz="1200" b="1" dirty="0" smtClean="0">
                  <a:solidFill>
                    <a:srgbClr val="002060"/>
                  </a:solidFill>
                </a:rPr>
                <a:t>  </a:t>
              </a:r>
              <a:endParaRPr lang="cs-CZ" sz="1200" b="1" dirty="0">
                <a:solidFill>
                  <a:srgbClr val="002060"/>
                </a:solidFill>
              </a:endParaRPr>
            </a:p>
          </p:txBody>
        </p:sp>
        <p:pic>
          <p:nvPicPr>
            <p:cNvPr id="2050" name="Picture 2" descr="File:Robinson.Crusoe.island.jp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343" t="11688" r="2371" b="5112"/>
            <a:stretch/>
          </p:blipFill>
          <p:spPr bwMode="auto">
            <a:xfrm>
              <a:off x="6448430" y="1995686"/>
              <a:ext cx="2585763" cy="15121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Podnadpis 2"/>
            <p:cNvSpPr txBox="1">
              <a:spLocks/>
            </p:cNvSpPr>
            <p:nvPr/>
          </p:nvSpPr>
          <p:spPr>
            <a:xfrm>
              <a:off x="6448430" y="3568338"/>
              <a:ext cx="2585763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800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</a:t>
              </a:r>
              <a:r>
                <a:rPr lang="cs-CZ" sz="1800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apa ostrova podle knižní ilustrace</a:t>
              </a:r>
              <a:endParaRPr lang="cs-CZ" sz="1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089380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1556" y="-164554"/>
            <a:ext cx="9144000" cy="132018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  <a:effectLst/>
              </a:rPr>
              <a:t>DANIEL DEFOE</a:t>
            </a:r>
            <a:r>
              <a:rPr lang="cs-CZ" sz="5300" dirty="0" smtClean="0">
                <a:solidFill>
                  <a:srgbClr val="FF0000"/>
                </a:solidFill>
                <a:effectLst/>
              </a:rPr>
              <a:t/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000" dirty="0" smtClean="0">
                <a:solidFill>
                  <a:srgbClr val="FFFF00"/>
                </a:solidFill>
                <a:effectLst/>
              </a:rPr>
              <a:t>DÍLO – ROBINSON CRUSOE, UKÁZKY</a:t>
            </a:r>
            <a:endParaRPr lang="cs-CZ" sz="40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275606"/>
            <a:ext cx="8928992" cy="3672408"/>
          </a:xfrm>
        </p:spPr>
        <p:txBody>
          <a:bodyPr>
            <a:normAutofit/>
          </a:bodyPr>
          <a:lstStyle/>
          <a:p>
            <a:pPr algn="l">
              <a:buClr>
                <a:schemeClr val="tx1"/>
              </a:buClr>
            </a:pPr>
            <a:r>
              <a:rPr lang="cs-CZ" sz="2000" dirty="0" smtClean="0"/>
              <a:t> 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29063" y="1131590"/>
            <a:ext cx="6480720" cy="172819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>
                <a:solidFill>
                  <a:srgbClr val="002060"/>
                </a:solidFill>
              </a:rPr>
              <a:t>Na palubě leželo několik zásobních ráhnových břeven, dvě nebo tři široké krokvice a dva</a:t>
            </a:r>
          </a:p>
          <a:p>
            <a:r>
              <a:rPr lang="cs-CZ" sz="1200" dirty="0">
                <a:solidFill>
                  <a:srgbClr val="002060"/>
                </a:solidFill>
              </a:rPr>
              <a:t>přední stožáry. Naházel jsem toto dříví do vody a svázal vše lany, aby mi je moře neodneslo.</a:t>
            </a:r>
          </a:p>
          <a:p>
            <a:r>
              <a:rPr lang="cs-CZ" sz="1200" dirty="0">
                <a:solidFill>
                  <a:srgbClr val="002060"/>
                </a:solidFill>
              </a:rPr>
              <a:t>Pak jsem slezl a zhotovil vor. Nejdříve jsem svázal čtyři břevna a na ně jsem narovnal křížem</a:t>
            </a:r>
          </a:p>
          <a:p>
            <a:r>
              <a:rPr lang="cs-CZ" sz="1200" dirty="0">
                <a:solidFill>
                  <a:srgbClr val="002060"/>
                </a:solidFill>
              </a:rPr>
              <a:t>kratší trámky. Vor mne unesl, také chodit jsem po něm mohl, ale přesto se zdál příliš lehký a</a:t>
            </a:r>
          </a:p>
          <a:p>
            <a:r>
              <a:rPr lang="cs-CZ" sz="1200" dirty="0">
                <a:solidFill>
                  <a:srgbClr val="002060"/>
                </a:solidFill>
              </a:rPr>
              <a:t>viděl jsem, že neunese vetší náklad. Dal jsem se tedy do práce. Tesařskou pilou jsem přeřízl</a:t>
            </a:r>
          </a:p>
          <a:p>
            <a:r>
              <a:rPr lang="cs-CZ" sz="1200" dirty="0">
                <a:solidFill>
                  <a:srgbClr val="002060"/>
                </a:solidFill>
              </a:rPr>
              <a:t>lodní stožár na tři díly a po značné námaze se mi podařilo zhotoviti slušný a únosný vor.</a:t>
            </a:r>
          </a:p>
          <a:p>
            <a:r>
              <a:rPr lang="cs-CZ" sz="1200" dirty="0">
                <a:solidFill>
                  <a:srgbClr val="002060"/>
                </a:solidFill>
              </a:rPr>
              <a:t>Naděje, že se zaopatřím potřebnými věcmi a jídlem, mne neustále posilovala tak, že jsem</a:t>
            </a:r>
          </a:p>
          <a:p>
            <a:r>
              <a:rPr lang="cs-CZ" sz="1200" dirty="0">
                <a:solidFill>
                  <a:srgbClr val="002060"/>
                </a:solidFill>
              </a:rPr>
              <a:t>vykonal mnohem více práce, než bych byl dokázal za jiných podmínek.</a:t>
            </a:r>
            <a:endParaRPr lang="cs-CZ" sz="1200" b="1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83768" y="2825757"/>
            <a:ext cx="6480720" cy="228371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>
                <a:solidFill>
                  <a:srgbClr val="002060"/>
                </a:solidFill>
              </a:rPr>
              <a:t>Prve než jsem postavil obydlí, narýsoval jsem si na trávníku polokruh o průměru dvaceti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metrů, jehož středem byla vyhloubenina ve skále. Na obvod jsem zarazil dvě řady silných</a:t>
            </a:r>
          </a:p>
          <a:p>
            <a:r>
              <a:rPr lang="cs-CZ" sz="1200" dirty="0">
                <a:solidFill>
                  <a:srgbClr val="002060"/>
                </a:solidFill>
              </a:rPr>
              <a:t>kolu, vyčnívajících pět a půl stopy ze země. Nahoře jsem je otesal do ostrých špiček. Mezi</a:t>
            </a:r>
          </a:p>
          <a:p>
            <a:r>
              <a:rPr lang="cs-CZ" sz="1200" dirty="0">
                <a:solidFill>
                  <a:srgbClr val="002060"/>
                </a:solidFill>
              </a:rPr>
              <a:t>oběma řadami jsem ponechal asi dvaceticentimetrovou mezeru. Potom jsem propletl</a:t>
            </a:r>
          </a:p>
          <a:p>
            <a:r>
              <a:rPr lang="cs-CZ" sz="1200" dirty="0">
                <a:solidFill>
                  <a:srgbClr val="002060"/>
                </a:solidFill>
              </a:rPr>
              <a:t>palisádami silné lodní lano, vyztužil je uvnitř řadou </a:t>
            </a:r>
            <a:r>
              <a:rPr lang="cs-CZ" sz="1200" dirty="0" err="1">
                <a:solidFill>
                  <a:srgbClr val="002060"/>
                </a:solidFill>
              </a:rPr>
              <a:t>třičtvrtimetrových</a:t>
            </a:r>
            <a:r>
              <a:rPr lang="cs-CZ" sz="1200" dirty="0">
                <a:solidFill>
                  <a:srgbClr val="002060"/>
                </a:solidFill>
              </a:rPr>
              <a:t> ostrých kolíků a opět</a:t>
            </a:r>
          </a:p>
          <a:p>
            <a:r>
              <a:rPr lang="cs-CZ" sz="1200" dirty="0">
                <a:solidFill>
                  <a:srgbClr val="002060"/>
                </a:solidFill>
              </a:rPr>
              <a:t>svázal lany tak, aby vznikla ohrada, přes kterou se nemohlo dostati ani zvíře, ani člověk</a:t>
            </a:r>
            <a:r>
              <a:rPr lang="cs-CZ" sz="12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sz="1200" b="1" dirty="0" smtClean="0">
                <a:solidFill>
                  <a:srgbClr val="002060"/>
                </a:solidFill>
              </a:rPr>
              <a:t>(…)</a:t>
            </a:r>
          </a:p>
          <a:p>
            <a:r>
              <a:rPr lang="cs-CZ" sz="1200" dirty="0">
                <a:solidFill>
                  <a:srgbClr val="002060"/>
                </a:solidFill>
              </a:rPr>
              <a:t>Pak jsem postavil velký stan s dvojitými stěnami, aby mne</a:t>
            </a:r>
          </a:p>
          <a:p>
            <a:r>
              <a:rPr lang="cs-CZ" sz="1200" dirty="0">
                <a:solidFill>
                  <a:srgbClr val="002060"/>
                </a:solidFill>
              </a:rPr>
              <a:t>chránil před dešti, které v této končině zuří dvakrát do roka a vždy neobyčejně vytrvale a</a:t>
            </a:r>
          </a:p>
          <a:p>
            <a:r>
              <a:rPr lang="cs-CZ" sz="1200" dirty="0">
                <a:solidFill>
                  <a:srgbClr val="002060"/>
                </a:solidFill>
              </a:rPr>
              <a:t>prudce. Zhotovil jsem totiž jeden velký stan z fermežového plátna a dovnitř jsem postavil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menší. Od toho dne jsem nespal ani jednou na peřinovém lůžku, které jsem přinesl z lodi,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nýbrž jako námořník v pořádné visuté rohoži, která kdysi náležela našemu kormidelníkovi.</a:t>
            </a:r>
            <a:endParaRPr lang="cs-CZ" sz="1200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http://upload.wikimedia.org/wikipedia/commons/b/bc/Robinson_Offterdinger_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79" t="5628" r="7583" b="5498"/>
          <a:stretch/>
        </p:blipFill>
        <p:spPr bwMode="auto">
          <a:xfrm>
            <a:off x="584400" y="2931317"/>
            <a:ext cx="1437275" cy="207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0/07/Robinson_von_Offterdinger_und_Zweigle_Kap_12.jpg/640px-Robinson_von_Offterdinger_und_Zweigle_Kap_1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29211"/>
            <a:ext cx="1080120" cy="1587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14598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2546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000" dirty="0" smtClean="0">
                <a:solidFill>
                  <a:srgbClr val="FFFF00"/>
                </a:solidFill>
                <a:effectLst/>
              </a:rPr>
              <a:t>DÍLO – ROBINSON CRUSOE, OTÁZKY A ÚKOLY</a:t>
            </a:r>
            <a:endParaRPr lang="cs-CZ" sz="40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347614"/>
            <a:ext cx="8781381" cy="1613164"/>
          </a:xfrm>
        </p:spPr>
        <p:txBody>
          <a:bodyPr>
            <a:normAutofit lnSpcReduction="10000"/>
          </a:bodyPr>
          <a:lstStyle/>
          <a:p>
            <a:pPr marL="457200" indent="-457200" algn="l">
              <a:buClr>
                <a:schemeClr val="tx1"/>
              </a:buClr>
              <a:buFont typeface="+mj-lt"/>
              <a:buAutoNum type="arabicPeriod"/>
            </a:pPr>
            <a:r>
              <a:rPr lang="cs-CZ" sz="2000" dirty="0" smtClean="0"/>
              <a:t>Najděte v ukázkách:</a:t>
            </a:r>
          </a:p>
          <a:p>
            <a:pPr marL="914400" lvl="1" indent="-457200" algn="l">
              <a:buClr>
                <a:schemeClr val="tx1"/>
              </a:buClr>
              <a:buFont typeface="+mj-lt"/>
              <a:buAutoNum type="alphaLcParenR"/>
            </a:pPr>
            <a:r>
              <a:rPr lang="cs-CZ" sz="1800" dirty="0"/>
              <a:t>p</a:t>
            </a:r>
            <a:r>
              <a:rPr lang="cs-CZ" sz="1800" dirty="0" smtClean="0"/>
              <a:t>rvky realismu</a:t>
            </a:r>
          </a:p>
          <a:p>
            <a:pPr marL="914400" lvl="1" indent="-457200" algn="l">
              <a:buClr>
                <a:schemeClr val="tx1"/>
              </a:buClr>
              <a:buFont typeface="+mj-lt"/>
              <a:buAutoNum type="alphaLcParenR"/>
            </a:pPr>
            <a:r>
              <a:rPr lang="cs-CZ" sz="1800" dirty="0" smtClean="0"/>
              <a:t>prvky romantismu</a:t>
            </a:r>
          </a:p>
          <a:p>
            <a:pPr marL="914400" lvl="1" indent="-457200" algn="l">
              <a:buClr>
                <a:schemeClr val="tx1"/>
              </a:buClr>
              <a:buFont typeface="+mj-lt"/>
              <a:buAutoNum type="alphaLcParenR"/>
            </a:pPr>
            <a:r>
              <a:rPr lang="cs-CZ" sz="1800" dirty="0" smtClean="0"/>
              <a:t>prvky osvícenství</a:t>
            </a:r>
          </a:p>
          <a:p>
            <a:pPr algn="l">
              <a:buClr>
                <a:schemeClr val="tx1"/>
              </a:buClr>
            </a:pPr>
            <a:r>
              <a:rPr lang="cs-CZ" sz="2000" dirty="0" smtClean="0"/>
              <a:t>  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419872" y="1608747"/>
            <a:ext cx="4392488" cy="10801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odoba anglické rodiny v 17. století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Robinsony sny o dobrodružství námořníků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Robinsonova důmyslnost při boji o přežití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upload.wikimedia.org/wikipedia/commons/thumb/e/e0/Robinson_Crusoe_and_Man_Friday_Offterdinger.jpg/320px-Robinson_Crusoe_and_Man_Friday_Offterding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88867"/>
            <a:ext cx="153497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c/c5/Robinson_von_Offterdinger_und_Zweigle_Kap_4.jpg/640px-Robinson_von_Offterdinger_und_Zweigle_Kap_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9429" y="2695686"/>
            <a:ext cx="1633374" cy="239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2173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06" y="-29472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4900" dirty="0" smtClean="0">
                <a:solidFill>
                  <a:srgbClr val="FF0000"/>
                </a:solidFill>
                <a:effectLst/>
              </a:rPr>
            </a:br>
            <a:r>
              <a:rPr lang="cs-CZ" sz="5300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4400" dirty="0" smtClean="0">
                <a:solidFill>
                  <a:srgbClr val="FFFF00"/>
                </a:solidFill>
                <a:effectLst/>
              </a:rPr>
              <a:t>DALŠÍ DÍLO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347614"/>
            <a:ext cx="8781381" cy="3600400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200" dirty="0" smtClean="0">
                <a:solidFill>
                  <a:srgbClr val="FFFF00"/>
                </a:solidFill>
              </a:rPr>
              <a:t>Esej o projektech (1697)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200" dirty="0" smtClean="0"/>
              <a:t>navrhuje sociální (pomoc lidem v nouzi, psychicky chorým. dlužníkům</a:t>
            </a:r>
            <a:r>
              <a:rPr lang="cs-CZ" sz="2200" dirty="0" smtClean="0">
                <a:sym typeface="Wingdings" panose="05000000000000000000" pitchFamily="2" charset="2"/>
              </a:rPr>
              <a:t> atd.), hospodářské (zavedení dani z příjmu) a politické reformy, podporuje větší vzdělanost žen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200" dirty="0" smtClean="0">
                <a:solidFill>
                  <a:srgbClr val="FFFF00"/>
                </a:solidFill>
                <a:sym typeface="Wingdings" panose="05000000000000000000" pitchFamily="2" charset="2"/>
              </a:rPr>
              <a:t>Šťastné i nešťastné osudy Molly </a:t>
            </a:r>
            <a:r>
              <a:rPr lang="cs-CZ" sz="2200" dirty="0" err="1" smtClean="0">
                <a:solidFill>
                  <a:srgbClr val="FFFF00"/>
                </a:solidFill>
                <a:sym typeface="Wingdings" panose="05000000000000000000" pitchFamily="2" charset="2"/>
              </a:rPr>
              <a:t>Flandersové</a:t>
            </a:r>
            <a:r>
              <a:rPr lang="cs-CZ" sz="2200" dirty="0" smtClean="0">
                <a:solidFill>
                  <a:srgbClr val="FFFF00"/>
                </a:solidFill>
                <a:sym typeface="Wingdings" panose="05000000000000000000" pitchFamily="2" charset="2"/>
              </a:rPr>
              <a:t> (1722)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200" dirty="0">
                <a:sym typeface="Wingdings" panose="05000000000000000000" pitchFamily="2" charset="2"/>
              </a:rPr>
              <a:t>p</a:t>
            </a:r>
            <a:r>
              <a:rPr lang="cs-CZ" sz="2200" dirty="0" smtClean="0">
                <a:sym typeface="Wingdings" panose="05000000000000000000" pitchFamily="2" charset="2"/>
              </a:rPr>
              <a:t>říběh ženy z okraje společnosti, která se snaží dosáhnout štěstí, v honbě za ním střídá životní partnery a dopouští se i krádeží, dočkává se řady zklamání, ale i příjemných překvapení</a:t>
            </a:r>
          </a:p>
          <a:p>
            <a:pPr marL="342900" indent="-3429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200" dirty="0" smtClean="0">
                <a:solidFill>
                  <a:srgbClr val="FFFF00"/>
                </a:solidFill>
                <a:sym typeface="Wingdings" panose="05000000000000000000" pitchFamily="2" charset="2"/>
              </a:rPr>
              <a:t>Dobrodružný život kapitána Singletona (1720)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200" dirty="0" smtClean="0">
                <a:sym typeface="Wingdings" panose="05000000000000000000" pitchFamily="2" charset="2"/>
              </a:rPr>
              <a:t>Román o životě anglického dobrodruha, který je prodán do otroctví, stane se pirátem a nakonec se vrátí domů jako bohatý muž</a:t>
            </a:r>
          </a:p>
          <a:p>
            <a:pPr algn="l">
              <a:buClr>
                <a:schemeClr val="tx1"/>
              </a:buClr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474638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06" y="-29472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4900" dirty="0" smtClean="0">
                <a:solidFill>
                  <a:srgbClr val="FF0000"/>
                </a:solidFill>
                <a:effectLst/>
              </a:rPr>
            </a:br>
            <a:r>
              <a:rPr lang="cs-CZ" sz="5300" dirty="0" smtClean="0">
                <a:solidFill>
                  <a:srgbClr val="FF0000"/>
                </a:solidFill>
                <a:effectLst/>
              </a:rPr>
              <a:t> </a:t>
            </a:r>
            <a:r>
              <a:rPr lang="cs-CZ" sz="4400" dirty="0" smtClean="0">
                <a:solidFill>
                  <a:srgbClr val="FFFF00"/>
                </a:solidFill>
                <a:effectLst/>
              </a:rPr>
              <a:t>CITÁTY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411760" y="1334019"/>
            <a:ext cx="4464496" cy="172819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 smtClean="0">
                <a:solidFill>
                  <a:srgbClr val="002060"/>
                </a:solidFill>
              </a:rPr>
              <a:t>„Každý člověk by se stal tyranem, jen kdyby měl tu příležitost.“</a:t>
            </a: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„Dobří umírají dříve a špatní později.“</a:t>
            </a: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„Strach z nebezpečí je tisíckrát větší, než nebezpečí samo</a:t>
            </a:r>
            <a:r>
              <a:rPr lang="cs-CZ" sz="1200" dirty="0" smtClean="0">
                <a:solidFill>
                  <a:srgbClr val="002060"/>
                </a:solidFill>
              </a:rPr>
              <a:t>.“</a:t>
            </a:r>
          </a:p>
          <a:p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„Skutečnou velikostí je umění ovládnout sám sebe.“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691680" y="3585251"/>
            <a:ext cx="5904656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POZORNOST.</a:t>
            </a:r>
            <a:endParaRPr lang="cs-CZ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7080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2546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400" dirty="0" smtClean="0">
                <a:solidFill>
                  <a:srgbClr val="FFFF00"/>
                </a:solidFill>
                <a:effectLst/>
              </a:rPr>
              <a:t>ZDROJE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170193"/>
            <a:ext cx="8892480" cy="3960440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1200" dirty="0"/>
              <a:t>Literatura pro I. ročník středních škol, učebnice. I. vyd. Brno, </a:t>
            </a:r>
            <a:r>
              <a:rPr lang="cs-CZ" sz="1200" dirty="0" err="1"/>
              <a:t>Didaktis</a:t>
            </a:r>
            <a:r>
              <a:rPr lang="cs-CZ" sz="1200" dirty="0"/>
              <a:t> 2 008. 151 s. ISBN 978 – 80 – 7358 – 115 – </a:t>
            </a:r>
            <a:r>
              <a:rPr lang="cs-CZ" sz="1200" dirty="0" smtClean="0"/>
              <a:t>2</a:t>
            </a:r>
          </a:p>
          <a:p>
            <a:pPr algn="l"/>
            <a:r>
              <a:rPr lang="cs-CZ" sz="1200" dirty="0"/>
              <a:t>KOLEKTIV AUTORŮ. </a:t>
            </a:r>
            <a:r>
              <a:rPr lang="cs-CZ" sz="1200" i="1" dirty="0"/>
              <a:t>Malá </a:t>
            </a:r>
            <a:r>
              <a:rPr lang="cs-CZ" sz="1200" i="1" dirty="0" err="1"/>
              <a:t>encyklopédia</a:t>
            </a:r>
            <a:r>
              <a:rPr lang="cs-CZ" sz="1200" i="1" dirty="0"/>
              <a:t> </a:t>
            </a:r>
            <a:r>
              <a:rPr lang="cs-CZ" sz="1200" i="1" dirty="0" err="1"/>
              <a:t>spisovateľov</a:t>
            </a:r>
            <a:r>
              <a:rPr lang="cs-CZ" sz="1200" i="1" dirty="0"/>
              <a:t> </a:t>
            </a:r>
            <a:r>
              <a:rPr lang="cs-CZ" sz="1200" i="1" dirty="0" err="1"/>
              <a:t>sveta</a:t>
            </a:r>
            <a:r>
              <a:rPr lang="cs-CZ" sz="1200" dirty="0"/>
              <a:t>. Bratislava: Obzor, 1978, ISBN NEUVEDENO. </a:t>
            </a:r>
            <a:endParaRPr lang="cs-CZ" sz="1200" dirty="0" smtClean="0"/>
          </a:p>
          <a:p>
            <a:pPr algn="l"/>
            <a:r>
              <a:rPr lang="cs-CZ" sz="1200" dirty="0"/>
              <a:t>AUTOR NEUVEDEN. </a:t>
            </a:r>
            <a:r>
              <a:rPr lang="cs-CZ" sz="1200" i="1" dirty="0"/>
              <a:t>Daniel Defoe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</a:t>
            </a:r>
            <a:r>
              <a:rPr lang="cs-CZ" sz="1200" dirty="0" smtClean="0"/>
              <a:t>cs.wikipedia.org/wiki/Daniel_Defoe</a:t>
            </a:r>
          </a:p>
          <a:p>
            <a:pPr algn="l"/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http://sk.wikipedia.org/wiki/Daniel_Defoe#mediaviewer/S%C3%BAbor:Daniel_Defoe_Kneller_Style.jpg </a:t>
            </a:r>
            <a:endParaRPr lang="cs-CZ" sz="1200" dirty="0" smtClean="0"/>
          </a:p>
          <a:p>
            <a:pPr algn="l"/>
            <a:r>
              <a:rPr lang="cs-CZ" sz="1200" dirty="0"/>
              <a:t>SELENA VON EICHENDORF.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http://upload.wikimedia.org/wikipedia/commons/c/c7/DanielDefoe.jpg </a:t>
            </a:r>
            <a:endParaRPr lang="cs-CZ" sz="1200" dirty="0" smtClean="0"/>
          </a:p>
          <a:p>
            <a:pPr algn="l"/>
            <a:r>
              <a:rPr lang="cs-CZ" sz="1200" dirty="0"/>
              <a:t>ARMYTAGE, James Charles.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</a:t>
            </a:r>
            <a:r>
              <a:rPr lang="cs-CZ" sz="1200" dirty="0" smtClean="0"/>
              <a:t>en.wikipedia.org/wiki/File:Daniel_Defoe_by_James_Charles_Armytage.jpg</a:t>
            </a:r>
          </a:p>
          <a:p>
            <a:pPr algn="l"/>
            <a:r>
              <a:rPr lang="cs-CZ" sz="1200" dirty="0"/>
              <a:t>BARKER, Mark.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http://en.wikipedia.org/wiki/File:Daniel_Defoe_monument_Bunhill_Fields.jpg </a:t>
            </a:r>
            <a:endParaRPr lang="cs-CZ" sz="1200" dirty="0" smtClean="0"/>
          </a:p>
          <a:p>
            <a:pPr algn="l"/>
            <a:r>
              <a:rPr lang="en-US" sz="1200" dirty="0"/>
              <a:t>HISTORICAL AND PUBLIC FIGURES COLLECTION.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</a:t>
            </a:r>
            <a:r>
              <a:rPr lang="en-US" sz="1200" dirty="0" smtClean="0"/>
              <a:t>2</a:t>
            </a:r>
            <a:r>
              <a:rPr lang="cs-CZ" sz="1200" dirty="0" smtClean="0"/>
              <a:t>6</a:t>
            </a:r>
            <a:r>
              <a:rPr lang="en-US" sz="1200" dirty="0" smtClean="0"/>
              <a:t>.4.201</a:t>
            </a:r>
            <a:r>
              <a:rPr lang="cs-CZ" sz="1200" dirty="0" smtClean="0"/>
              <a:t>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http://en.wikipedia.org/wiki/File:Daniel_Defoe_former_house_England.jpg </a:t>
            </a:r>
            <a:endParaRPr lang="cs-CZ" sz="1200" dirty="0" smtClean="0"/>
          </a:p>
          <a:p>
            <a:pPr algn="l"/>
            <a:r>
              <a:rPr lang="cs-CZ" sz="1200" dirty="0"/>
              <a:t>KNELLER, </a:t>
            </a:r>
            <a:r>
              <a:rPr lang="cs-CZ" sz="1200" dirty="0" err="1"/>
              <a:t>Geoffrey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http://en.wikipedia.org/wiki/File:Charles_Townshend,_2nd_Viscount_Townshend_by_Sir_Godfrey_Kneller,_Bt_(2).jpg </a:t>
            </a:r>
            <a:endParaRPr lang="cs-CZ" sz="1200" dirty="0" smtClean="0"/>
          </a:p>
          <a:p>
            <a:pPr algn="l"/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http://en.wikipedia.org/wiki/File:Robinson_Cruose_1719_1st_edition.jpg </a:t>
            </a:r>
            <a:r>
              <a:rPr lang="cs-CZ" sz="1200" dirty="0" smtClean="0"/>
              <a:t> </a:t>
            </a:r>
          </a:p>
          <a:p>
            <a:pPr algn="l"/>
            <a:r>
              <a:rPr lang="cs-CZ" sz="1200" dirty="0" smtClean="0"/>
              <a:t> </a:t>
            </a:r>
            <a:r>
              <a:rPr lang="cs-CZ" sz="1200" dirty="0"/>
              <a:t>GUN, Thomas.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</a:t>
            </a:r>
            <a:r>
              <a:rPr lang="cs-CZ" sz="1200" dirty="0" smtClean="0"/>
              <a:t>cs.wikipedia.org/wiki/Anna_Stuartovna#mediaviewer/Soubor:Anne%2C_Queen_of_Great_Britain.jpg</a:t>
            </a:r>
          </a:p>
          <a:p>
            <a:pPr algn="l"/>
            <a:r>
              <a:rPr lang="cs-CZ" sz="1100" dirty="0"/>
              <a:t>DEFOE, </a:t>
            </a:r>
            <a:r>
              <a:rPr lang="cs-CZ" sz="1100" dirty="0" err="1"/>
              <a:t>Danie</a:t>
            </a:r>
            <a:r>
              <a:rPr lang="cs-CZ" sz="1100" dirty="0"/>
              <a:t>. </a:t>
            </a:r>
            <a:r>
              <a:rPr lang="cs-CZ" sz="1100" i="1" dirty="0"/>
              <a:t>Robinson </a:t>
            </a:r>
            <a:r>
              <a:rPr lang="cs-CZ" sz="1100" i="1" dirty="0" err="1"/>
              <a:t>Crusoe</a:t>
            </a:r>
            <a:r>
              <a:rPr lang="cs-CZ" sz="1100" dirty="0"/>
              <a:t> [online]. [cit. </a:t>
            </a:r>
            <a:r>
              <a:rPr lang="cs-CZ" sz="1100" dirty="0" smtClean="0"/>
              <a:t>26.4.2013]. </a:t>
            </a:r>
            <a:r>
              <a:rPr lang="cs-CZ" sz="1100" dirty="0"/>
              <a:t>Dostupný na WWW: knihovnalubna.wz.cz/.../Daniel-Defoe-Robinson_Crusoe.pdf‎ </a:t>
            </a:r>
            <a:r>
              <a:rPr lang="cs-CZ" sz="1200" dirty="0" smtClean="0"/>
              <a:t> </a:t>
            </a:r>
          </a:p>
          <a:p>
            <a:pPr algn="l"/>
            <a:endParaRPr lang="cs-CZ" sz="1200" dirty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5971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-92546"/>
            <a:ext cx="9144000" cy="13201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dirty="0" smtClean="0">
                <a:solidFill>
                  <a:srgbClr val="FF0000"/>
                </a:solidFill>
                <a:effectLst/>
              </a:rPr>
              <a:t>DANIEL DEFOE</a:t>
            </a:r>
            <a:br>
              <a:rPr lang="cs-CZ" sz="5300" dirty="0" smtClean="0">
                <a:solidFill>
                  <a:srgbClr val="FF0000"/>
                </a:solidFill>
                <a:effectLst/>
              </a:rPr>
            </a:br>
            <a:r>
              <a:rPr lang="cs-CZ" sz="4400" dirty="0" smtClean="0">
                <a:solidFill>
                  <a:srgbClr val="FFFF00"/>
                </a:solidFill>
                <a:effectLst/>
              </a:rPr>
              <a:t>ZDROJE</a:t>
            </a:r>
            <a:endParaRPr lang="cs-CZ" sz="4400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70193"/>
            <a:ext cx="9036496" cy="3960440"/>
          </a:xfrm>
        </p:spPr>
        <p:txBody>
          <a:bodyPr>
            <a:normAutofit/>
          </a:bodyPr>
          <a:lstStyle/>
          <a:p>
            <a:pPr algn="l"/>
            <a:r>
              <a:rPr lang="cs-CZ" sz="1200" dirty="0"/>
              <a:t>VAN DOVER, J. Kenneth.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http://en.wikipedia.org/wiki/File:Robinson.Crusoe.island.jpg </a:t>
            </a:r>
            <a:endParaRPr lang="cs-CZ" sz="1200" dirty="0" smtClean="0"/>
          </a:p>
          <a:p>
            <a:pPr algn="l"/>
            <a:r>
              <a:rPr lang="cs-CZ" sz="1200" dirty="0"/>
              <a:t>OFFTERDINGER, Carl.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</a:t>
            </a:r>
            <a:r>
              <a:rPr lang="cs-CZ" sz="1200" dirty="0" smtClean="0"/>
              <a:t>cs.wikipedia.org/wiki/Robinson_Crusoe#mediaviewer/Soubor:Robinson_Offterdinger_001.jpg</a:t>
            </a:r>
          </a:p>
          <a:p>
            <a:pPr algn="l"/>
            <a:r>
              <a:rPr lang="cs-CZ" sz="1200" dirty="0"/>
              <a:t>OFFTERDINGER, Carl.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</a:t>
            </a:r>
            <a:r>
              <a:rPr lang="cs-CZ" sz="1200" dirty="0" smtClean="0"/>
              <a:t>cs.wikipedia.org/wiki/Robinson_Crusoe#mediaviewer/Soubor:Robinson_von_Offterdinger_und_Zweigle_Kap_12.jpg</a:t>
            </a:r>
          </a:p>
          <a:p>
            <a:pPr algn="l"/>
            <a:r>
              <a:rPr lang="cs-CZ" sz="1200" dirty="0"/>
              <a:t>OFFTERDINGER, Carl.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</a:t>
            </a:r>
            <a:r>
              <a:rPr lang="cs-CZ" sz="1200" dirty="0" smtClean="0"/>
              <a:t>cs.wikipedia.org/wiki/Robinson_Crusoe#mediaviewer/Soubor:Robinson_Crusoe_and_Man_Friday_Offterdinger.jpg</a:t>
            </a:r>
          </a:p>
          <a:p>
            <a:pPr algn="l"/>
            <a:r>
              <a:rPr lang="cs-CZ" sz="1200" dirty="0"/>
              <a:t>OFFTERDINGER, Carl.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</a:t>
            </a:r>
            <a:r>
              <a:rPr lang="cs-CZ" sz="1200" dirty="0" smtClean="0"/>
              <a:t>cs.wikipedia.org/wiki/Robinson_Crusoe#mediaviewer/Soubor:Robinson_von_Offterdinger_und_Zweigle_Kap_4.jpg </a:t>
            </a:r>
          </a:p>
          <a:p>
            <a:pPr algn="l"/>
            <a:r>
              <a:rPr lang="cs-CZ" sz="1200" dirty="0"/>
              <a:t>WIKICITÁTY. </a:t>
            </a:r>
            <a:r>
              <a:rPr lang="cs-CZ" sz="1200" i="1" dirty="0"/>
              <a:t>Daniel </a:t>
            </a:r>
            <a:r>
              <a:rPr lang="cs-CZ" sz="1200" i="1" dirty="0" err="1"/>
              <a:t>Defoe</a:t>
            </a:r>
            <a:r>
              <a:rPr lang="cs-CZ" sz="1200" dirty="0"/>
              <a:t> [online]. [cit. </a:t>
            </a:r>
            <a:r>
              <a:rPr lang="cs-CZ" sz="1200" dirty="0" smtClean="0"/>
              <a:t>26.4.2013]. </a:t>
            </a:r>
            <a:r>
              <a:rPr lang="cs-CZ" sz="1200" dirty="0"/>
              <a:t>Dostupný na WWW: http://en.wikiquote.org/wiki/Daniel_Defoe </a:t>
            </a:r>
            <a:endParaRPr lang="cs-CZ" sz="1200" dirty="0" smtClean="0"/>
          </a:p>
          <a:p>
            <a:pPr algn="l"/>
            <a:endParaRPr lang="cs-CZ" sz="1200" dirty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2176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385</TotalTime>
  <Words>1907</Words>
  <Application>Microsoft Office PowerPoint</Application>
  <PresentationFormat>Předvádění na obrazovce (16:9)</PresentationFormat>
  <Paragraphs>144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Snímek 1</vt:lpstr>
      <vt:lpstr>DANIEL DEFOE</vt:lpstr>
      <vt:lpstr>DANIEL DEFOE ÚVOD</vt:lpstr>
      <vt:lpstr>DANIEL DEFOE ŽIVOTNÍ OSUDY</vt:lpstr>
      <vt:lpstr>DANIEL DEFOE ANGLIE DOBY DANIELA DEFOEA</vt:lpstr>
      <vt:lpstr>DANIEL DEFOE ŽIVOTNÍ OSUDY</vt:lpstr>
      <vt:lpstr>DANIEL DEFOE DÍLO – ROBINSON CRUSOE</vt:lpstr>
      <vt:lpstr>DANIEL DEFOE DÍLO – ROBINSON CRUSOE, UKÁZKY</vt:lpstr>
      <vt:lpstr>DANIEL DEFOE DÍLO – ROBINSON CRUSOE, UKÁZKY</vt:lpstr>
      <vt:lpstr>DANIEL DEFOE DÍLO – ROBINSON CRUSOE, UKÁZKY</vt:lpstr>
      <vt:lpstr>DANIEL DEFOE DÍLO – ROBINSON CRUSOE, OTÁZKY A ÚKOLY</vt:lpstr>
      <vt:lpstr>DANIEL DEFOE  DALŠÍ DÍLO</vt:lpstr>
      <vt:lpstr>DANIEL DEFOE  CITÁTY</vt:lpstr>
      <vt:lpstr>DANIEL DEFOE ZDROJE</vt:lpstr>
      <vt:lpstr>DANIEL DEFOE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Dum</cp:lastModifiedBy>
  <cp:revision>55</cp:revision>
  <dcterms:created xsi:type="dcterms:W3CDTF">2014-04-25T12:51:25Z</dcterms:created>
  <dcterms:modified xsi:type="dcterms:W3CDTF">2014-04-26T08:59:30Z</dcterms:modified>
</cp:coreProperties>
</file>