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63" r:id="rId5"/>
    <p:sldId id="311" r:id="rId6"/>
    <p:sldId id="315" r:id="rId7"/>
    <p:sldId id="262" r:id="rId8"/>
    <p:sldId id="313" r:id="rId9"/>
    <p:sldId id="314" r:id="rId10"/>
    <p:sldId id="316" r:id="rId11"/>
    <p:sldId id="31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6428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62715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14493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65125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16727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7369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04120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62334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20874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07382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72297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80B7D5-8AB3-4E2B-8F6E-19D0CDD954B3}" type="datetimeFigureOut">
              <a:rPr lang="cs-CZ" smtClean="0"/>
              <a:pPr/>
              <a:t>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488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wmf"/><Relationship Id="rId4" Type="http://schemas.openxmlformats.org/officeDocument/2006/relationships/image" Target="../media/image4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 flipV="1">
            <a:off x="-612576" y="7677472"/>
            <a:ext cx="9937104" cy="504056"/>
          </a:xfrm>
        </p:spPr>
        <p:txBody>
          <a:bodyPr>
            <a:normAutofit fontScale="90000"/>
          </a:bodyPr>
          <a:lstStyle/>
          <a:p>
            <a:pPr algn="l"/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 flipV="1">
            <a:off x="3059832" y="7173416"/>
            <a:ext cx="5680720" cy="504056"/>
          </a:xfrm>
        </p:spPr>
        <p:txBody>
          <a:bodyPr>
            <a:normAutofit fontScale="92500" lnSpcReduction="10000"/>
          </a:bodyPr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4606" y="548680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030796"/>
              </p:ext>
            </p:extLst>
          </p:nvPr>
        </p:nvGraphicFramePr>
        <p:xfrm>
          <a:off x="611560" y="2276870"/>
          <a:ext cx="7128792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28792"/>
              </a:tblGrid>
              <a:tr h="52417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/>
                        <a:t>Název</a:t>
                      </a:r>
                      <a:r>
                        <a:rPr lang="cs-CZ" sz="2400" b="1" baseline="0" dirty="0" smtClean="0"/>
                        <a:t> školy: </a:t>
                      </a:r>
                      <a:r>
                        <a:rPr lang="cs-CZ" sz="2400" baseline="0" dirty="0" smtClean="0"/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Autor: </a:t>
                      </a:r>
                      <a:r>
                        <a:rPr lang="cs-CZ" sz="2400" dirty="0" smtClean="0"/>
                        <a:t>Mgr. Dana</a:t>
                      </a:r>
                      <a:r>
                        <a:rPr lang="cs-CZ" sz="2400" baseline="0" dirty="0" smtClean="0"/>
                        <a:t> Bednářová</a:t>
                      </a:r>
                    </a:p>
                    <a:p>
                      <a:r>
                        <a:rPr lang="cs-CZ" sz="2400" b="1" baseline="0" dirty="0" smtClean="0"/>
                        <a:t>Datum: </a:t>
                      </a:r>
                      <a:r>
                        <a:rPr lang="cs-CZ" sz="2400" b="0" baseline="0" dirty="0" smtClean="0"/>
                        <a:t>6.3.2012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Název</a:t>
                      </a:r>
                      <a:r>
                        <a:rPr lang="cs-CZ" sz="2400" b="1" smtClean="0"/>
                        <a:t>: </a:t>
                      </a:r>
                      <a:r>
                        <a:rPr lang="cs-CZ" sz="2400" smtClean="0"/>
                        <a:t>VY_32_INOVACE_02_</a:t>
                      </a:r>
                      <a:r>
                        <a:rPr lang="cs-CZ" sz="2400" baseline="0" smtClean="0"/>
                        <a:t>Český </a:t>
                      </a:r>
                      <a:r>
                        <a:rPr lang="cs-CZ" sz="2400" baseline="0" dirty="0" smtClean="0"/>
                        <a:t>jazyk</a:t>
                      </a:r>
                      <a:endParaRPr lang="cs-CZ" sz="2400" dirty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Téma: </a:t>
                      </a:r>
                      <a:r>
                        <a:rPr lang="cs-CZ" sz="2400" b="0" dirty="0" smtClean="0"/>
                        <a:t>Slabika, slovo, věta – Tvrdé souhlásky 1</a:t>
                      </a:r>
                      <a:endParaRPr lang="cs-CZ" sz="2400" baseline="0" dirty="0" smtClean="0"/>
                    </a:p>
                    <a:p>
                      <a:r>
                        <a:rPr lang="cs-CZ" sz="2400" b="1" baseline="0" dirty="0" smtClean="0"/>
                        <a:t>Ročník: </a:t>
                      </a:r>
                      <a:r>
                        <a:rPr lang="cs-CZ" sz="2400" b="0" baseline="0" dirty="0" smtClean="0"/>
                        <a:t>2.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Číslo projektu: </a:t>
                      </a:r>
                      <a:r>
                        <a:rPr lang="cs-CZ" sz="2400" b="0" dirty="0" smtClean="0"/>
                        <a:t>CZ.1.07/1.4.00/21.2979</a:t>
                      </a:r>
                      <a:endParaRPr lang="cs-CZ" sz="24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4054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 descr="C:\Users\Uzivatel\AppData\Local\Microsoft\Windows\Temporary Internet Files\Content.IE5\J752AP61\MP90044657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76672"/>
            <a:ext cx="6840760" cy="561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álný popisek 3"/>
          <p:cNvSpPr/>
          <p:nvPr/>
        </p:nvSpPr>
        <p:spPr>
          <a:xfrm>
            <a:off x="4139952" y="404664"/>
            <a:ext cx="3744415" cy="144016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Tvrdé souhlásky</a:t>
            </a:r>
          </a:p>
        </p:txBody>
      </p:sp>
    </p:spTree>
    <p:extLst>
      <p:ext uri="{BB962C8B-B14F-4D97-AF65-F5344CB8AC3E}">
        <p14:creationId xmlns:p14="http://schemas.microsoft.com/office/powerpoint/2010/main" val="2146960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Tvrdé souhlásky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endParaRPr lang="cs-CZ" dirty="0" smtClean="0"/>
          </a:p>
          <a:p>
            <a:r>
              <a:rPr lang="cs-CZ" dirty="0"/>
              <a:t> </a:t>
            </a:r>
            <a:r>
              <a:rPr lang="cs-CZ" dirty="0" smtClean="0"/>
              <a:t>Po souhláskách h</a:t>
            </a:r>
            <a:r>
              <a:rPr lang="cs-CZ" dirty="0" smtClean="0"/>
              <a:t>, ch, k, r, d, t, n </a:t>
            </a:r>
            <a:r>
              <a:rPr lang="cs-CZ" dirty="0" smtClean="0"/>
              <a:t>se píše </a:t>
            </a:r>
            <a:r>
              <a:rPr lang="cs-CZ" dirty="0" smtClean="0">
                <a:solidFill>
                  <a:srgbClr val="C00000"/>
                </a:solidFill>
              </a:rPr>
              <a:t>y-ý.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</a:t>
            </a:r>
            <a:r>
              <a:rPr lang="cs-CZ" dirty="0" err="1" smtClean="0">
                <a:solidFill>
                  <a:srgbClr val="C00000"/>
                </a:solidFill>
              </a:rPr>
              <a:t>hy</a:t>
            </a:r>
            <a:r>
              <a:rPr lang="cs-CZ" dirty="0" smtClean="0">
                <a:solidFill>
                  <a:srgbClr val="C00000"/>
                </a:solidFill>
              </a:rPr>
              <a:t> – </a:t>
            </a:r>
            <a:r>
              <a:rPr lang="cs-CZ" dirty="0" err="1" smtClean="0">
                <a:solidFill>
                  <a:srgbClr val="C00000"/>
                </a:solidFill>
              </a:rPr>
              <a:t>hý</a:t>
            </a:r>
            <a:r>
              <a:rPr lang="cs-CZ" dirty="0" smtClean="0">
                <a:solidFill>
                  <a:srgbClr val="C00000"/>
                </a:solidFill>
              </a:rPr>
              <a:t>    </a:t>
            </a:r>
            <a:r>
              <a:rPr lang="cs-CZ" dirty="0" err="1" smtClean="0">
                <a:solidFill>
                  <a:srgbClr val="92D050"/>
                </a:solidFill>
              </a:rPr>
              <a:t>chy</a:t>
            </a:r>
            <a:r>
              <a:rPr lang="cs-CZ" dirty="0" smtClean="0">
                <a:solidFill>
                  <a:srgbClr val="92D050"/>
                </a:solidFill>
              </a:rPr>
              <a:t> – </a:t>
            </a:r>
            <a:r>
              <a:rPr lang="cs-CZ" dirty="0" err="1" smtClean="0">
                <a:solidFill>
                  <a:srgbClr val="92D050"/>
                </a:solidFill>
              </a:rPr>
              <a:t>chý</a:t>
            </a:r>
            <a:r>
              <a:rPr lang="cs-CZ" dirty="0" smtClean="0">
                <a:solidFill>
                  <a:srgbClr val="92D050"/>
                </a:solidFill>
              </a:rPr>
              <a:t>   </a:t>
            </a:r>
            <a:r>
              <a:rPr lang="cs-CZ" dirty="0" err="1" smtClean="0">
                <a:solidFill>
                  <a:srgbClr val="00B0F0"/>
                </a:solidFill>
              </a:rPr>
              <a:t>ky</a:t>
            </a:r>
            <a:r>
              <a:rPr lang="cs-CZ" dirty="0" smtClean="0">
                <a:solidFill>
                  <a:srgbClr val="00B0F0"/>
                </a:solidFill>
              </a:rPr>
              <a:t> – </a:t>
            </a:r>
            <a:r>
              <a:rPr lang="cs-CZ" dirty="0" err="1" smtClean="0">
                <a:solidFill>
                  <a:srgbClr val="00B0F0"/>
                </a:solidFill>
              </a:rPr>
              <a:t>ký</a:t>
            </a:r>
            <a:r>
              <a:rPr lang="cs-CZ" dirty="0" smtClean="0">
                <a:solidFill>
                  <a:srgbClr val="00B0F0"/>
                </a:solidFill>
              </a:rPr>
              <a:t>   </a:t>
            </a:r>
            <a:r>
              <a:rPr lang="cs-CZ" dirty="0" err="1" smtClean="0">
                <a:solidFill>
                  <a:srgbClr val="FFFF00"/>
                </a:solidFill>
              </a:rPr>
              <a:t>ry</a:t>
            </a:r>
            <a:r>
              <a:rPr lang="cs-CZ" dirty="0" smtClean="0">
                <a:solidFill>
                  <a:srgbClr val="FFFF00"/>
                </a:solidFill>
              </a:rPr>
              <a:t> – </a:t>
            </a:r>
            <a:r>
              <a:rPr lang="cs-CZ" dirty="0" err="1" smtClean="0">
                <a:solidFill>
                  <a:srgbClr val="FFFF00"/>
                </a:solidFill>
              </a:rPr>
              <a:t>rý</a:t>
            </a:r>
            <a:r>
              <a:rPr lang="cs-CZ" dirty="0" smtClean="0">
                <a:solidFill>
                  <a:srgbClr val="FFFF00"/>
                </a:solidFill>
              </a:rPr>
              <a:t>  </a:t>
            </a:r>
            <a:r>
              <a:rPr lang="cs-CZ" dirty="0" err="1" smtClean="0">
                <a:solidFill>
                  <a:srgbClr val="7030A0"/>
                </a:solidFill>
              </a:rPr>
              <a:t>dy</a:t>
            </a:r>
            <a:r>
              <a:rPr lang="cs-CZ" dirty="0" smtClean="0">
                <a:solidFill>
                  <a:srgbClr val="7030A0"/>
                </a:solidFill>
              </a:rPr>
              <a:t> – </a:t>
            </a:r>
            <a:r>
              <a:rPr lang="cs-CZ" dirty="0" err="1" smtClean="0">
                <a:solidFill>
                  <a:srgbClr val="7030A0"/>
                </a:solidFill>
              </a:rPr>
              <a:t>dý</a:t>
            </a:r>
            <a:endParaRPr lang="cs-CZ" dirty="0" smtClean="0">
              <a:solidFill>
                <a:srgbClr val="7030A0"/>
              </a:solidFill>
            </a:endParaRPr>
          </a:p>
          <a:p>
            <a:pPr marL="0" indent="0">
              <a:buNone/>
            </a:pPr>
            <a:r>
              <a:rPr lang="cs-CZ" dirty="0">
                <a:solidFill>
                  <a:srgbClr val="0070C0"/>
                </a:solidFill>
              </a:rPr>
              <a:t> </a:t>
            </a:r>
            <a:r>
              <a:rPr lang="cs-CZ" dirty="0" smtClean="0">
                <a:solidFill>
                  <a:srgbClr val="0070C0"/>
                </a:solidFill>
              </a:rPr>
              <a:t>    ty – </a:t>
            </a:r>
            <a:r>
              <a:rPr lang="cs-CZ" dirty="0" err="1" smtClean="0">
                <a:solidFill>
                  <a:srgbClr val="0070C0"/>
                </a:solidFill>
              </a:rPr>
              <a:t>tý</a:t>
            </a:r>
            <a:r>
              <a:rPr lang="cs-CZ" dirty="0" smtClean="0">
                <a:solidFill>
                  <a:srgbClr val="0070C0"/>
                </a:solidFill>
              </a:rPr>
              <a:t>   </a:t>
            </a:r>
            <a:r>
              <a:rPr lang="cs-CZ" dirty="0" err="1" smtClean="0">
                <a:solidFill>
                  <a:srgbClr val="FF0000"/>
                </a:solidFill>
              </a:rPr>
              <a:t>ny</a:t>
            </a:r>
            <a:r>
              <a:rPr lang="cs-CZ" dirty="0" smtClean="0">
                <a:solidFill>
                  <a:srgbClr val="FF0000"/>
                </a:solidFill>
              </a:rPr>
              <a:t> – </a:t>
            </a:r>
            <a:r>
              <a:rPr lang="cs-CZ" dirty="0" err="1" smtClean="0">
                <a:solidFill>
                  <a:srgbClr val="FF0000"/>
                </a:solidFill>
              </a:rPr>
              <a:t>ný</a:t>
            </a:r>
            <a:endParaRPr lang="cs-CZ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    Přidávejte slabiky do slov:</a:t>
            </a:r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    </a:t>
            </a:r>
            <a:r>
              <a:rPr lang="cs-CZ" dirty="0" err="1" smtClean="0"/>
              <a:t>novi</a:t>
            </a:r>
            <a:r>
              <a:rPr lang="cs-CZ" dirty="0" smtClean="0"/>
              <a:t>--, ro--, --</a:t>
            </a:r>
            <a:r>
              <a:rPr lang="cs-CZ" dirty="0" err="1" smtClean="0"/>
              <a:t>chá</a:t>
            </a:r>
            <a:r>
              <a:rPr lang="cs-CZ" dirty="0" smtClean="0"/>
              <a:t>, --</a:t>
            </a:r>
            <a:r>
              <a:rPr lang="cs-CZ" dirty="0" err="1" smtClean="0"/>
              <a:t>še</a:t>
            </a:r>
            <a:r>
              <a:rPr lang="cs-CZ" dirty="0" smtClean="0"/>
              <a:t>,  no--, </a:t>
            </a:r>
            <a:r>
              <a:rPr lang="cs-CZ" dirty="0" err="1" smtClean="0"/>
              <a:t>jaho</a:t>
            </a:r>
            <a:r>
              <a:rPr lang="cs-CZ" dirty="0" smtClean="0"/>
              <a:t>--, --tara, </a:t>
            </a:r>
            <a:r>
              <a:rPr lang="cs-CZ" dirty="0" err="1" smtClean="0"/>
              <a:t>vl</a:t>
            </a:r>
            <a:r>
              <a:rPr lang="cs-CZ" dirty="0" smtClean="0"/>
              <a:t>--,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</a:t>
            </a:r>
            <a:r>
              <a:rPr lang="cs-CZ" dirty="0" err="1" smtClean="0"/>
              <a:t>papí</a:t>
            </a:r>
            <a:r>
              <a:rPr lang="cs-CZ" dirty="0" smtClean="0"/>
              <a:t>--, </a:t>
            </a:r>
            <a:r>
              <a:rPr lang="cs-CZ" dirty="0" err="1" smtClean="0"/>
              <a:t>ša</a:t>
            </a:r>
            <a:r>
              <a:rPr lang="cs-CZ" dirty="0" smtClean="0"/>
              <a:t>--, </a:t>
            </a:r>
            <a:r>
              <a:rPr lang="cs-CZ" dirty="0" err="1" smtClean="0"/>
              <a:t>nocle</a:t>
            </a:r>
            <a:r>
              <a:rPr lang="cs-CZ" dirty="0" smtClean="0"/>
              <a:t>--, </a:t>
            </a:r>
            <a:r>
              <a:rPr lang="cs-CZ" dirty="0" err="1" smtClean="0"/>
              <a:t>žá</a:t>
            </a:r>
            <a:r>
              <a:rPr lang="cs-CZ" dirty="0" smtClean="0"/>
              <a:t>—ně, mou--,</a:t>
            </a:r>
            <a:r>
              <a:rPr lang="cs-CZ" dirty="0" err="1" smtClean="0"/>
              <a:t>su</a:t>
            </a:r>
            <a:r>
              <a:rPr lang="cs-CZ" dirty="0" smtClean="0"/>
              <a:t>--</a:t>
            </a:r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    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Uzivatel\AppData\Local\Microsoft\Windows\Temporary Internet Files\Content.IE5\C6WUOE51\MC90041103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1" y="32937"/>
            <a:ext cx="1656183" cy="1883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2571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dirty="0" smtClean="0">
                <a:solidFill>
                  <a:srgbClr val="C00000"/>
                </a:solidFill>
              </a:rPr>
              <a:t/>
            </a:r>
            <a:br>
              <a:rPr lang="cs-CZ" dirty="0" smtClean="0">
                <a:solidFill>
                  <a:srgbClr val="C00000"/>
                </a:solidFill>
              </a:rPr>
            </a:br>
            <a:r>
              <a:rPr lang="cs-CZ" dirty="0" smtClean="0">
                <a:solidFill>
                  <a:srgbClr val="C00000"/>
                </a:solidFill>
              </a:rPr>
              <a:t/>
            </a:r>
            <a:br>
              <a:rPr lang="cs-CZ" dirty="0" smtClean="0">
                <a:solidFill>
                  <a:srgbClr val="C00000"/>
                </a:solidFill>
              </a:rPr>
            </a:br>
            <a:r>
              <a:rPr lang="cs-CZ" dirty="0" smtClean="0">
                <a:solidFill>
                  <a:srgbClr val="C00000"/>
                </a:solidFill>
              </a:rPr>
              <a:t/>
            </a:r>
            <a:br>
              <a:rPr lang="cs-CZ" dirty="0" smtClean="0">
                <a:solidFill>
                  <a:srgbClr val="C00000"/>
                </a:solidFill>
              </a:rPr>
            </a:br>
            <a:r>
              <a:rPr lang="cs-CZ" dirty="0" smtClean="0">
                <a:solidFill>
                  <a:srgbClr val="C00000"/>
                </a:solidFill>
              </a:rPr>
              <a:t/>
            </a:r>
            <a:br>
              <a:rPr lang="cs-CZ" dirty="0" smtClean="0">
                <a:solidFill>
                  <a:srgbClr val="C00000"/>
                </a:solidFill>
              </a:rPr>
            </a:br>
            <a:r>
              <a:rPr lang="cs-CZ" dirty="0" smtClean="0">
                <a:solidFill>
                  <a:srgbClr val="C00000"/>
                </a:solidFill>
              </a:rPr>
              <a:t/>
            </a:r>
            <a:br>
              <a:rPr lang="cs-CZ" dirty="0" smtClean="0">
                <a:solidFill>
                  <a:srgbClr val="C00000"/>
                </a:solidFill>
              </a:rPr>
            </a:br>
            <a:r>
              <a:rPr lang="cs-CZ" dirty="0" smtClean="0">
                <a:solidFill>
                  <a:srgbClr val="C00000"/>
                </a:solidFill>
              </a:rPr>
              <a:t/>
            </a:r>
            <a:br>
              <a:rPr lang="cs-CZ" dirty="0" smtClean="0">
                <a:solidFill>
                  <a:srgbClr val="C00000"/>
                </a:solidFill>
              </a:rPr>
            </a:br>
            <a:r>
              <a:rPr lang="cs-CZ" dirty="0" smtClean="0">
                <a:solidFill>
                  <a:srgbClr val="C00000"/>
                </a:solidFill>
              </a:rPr>
              <a:t>Řešení:</a:t>
            </a:r>
            <a:br>
              <a:rPr lang="cs-CZ" dirty="0" smtClean="0">
                <a:solidFill>
                  <a:srgbClr val="C00000"/>
                </a:solidFill>
              </a:rPr>
            </a:br>
            <a:r>
              <a:rPr lang="cs-CZ" dirty="0" smtClean="0">
                <a:solidFill>
                  <a:srgbClr val="C00000"/>
                </a:solidFill>
              </a:rPr>
              <a:t/>
            </a:r>
            <a:br>
              <a:rPr lang="cs-CZ" dirty="0" smtClean="0">
                <a:solidFill>
                  <a:srgbClr val="C00000"/>
                </a:solidFill>
              </a:rPr>
            </a:br>
            <a:r>
              <a:rPr lang="cs-CZ" dirty="0" smtClean="0"/>
              <a:t>novi</a:t>
            </a:r>
            <a:r>
              <a:rPr lang="cs-CZ" dirty="0" smtClean="0">
                <a:solidFill>
                  <a:srgbClr val="C00000"/>
                </a:solidFill>
              </a:rPr>
              <a:t>ny</a:t>
            </a:r>
            <a:r>
              <a:rPr lang="cs-CZ" dirty="0" smtClean="0"/>
              <a:t>, ro</a:t>
            </a:r>
            <a:r>
              <a:rPr lang="cs-CZ" dirty="0" smtClean="0">
                <a:solidFill>
                  <a:srgbClr val="C00000"/>
                </a:solidFill>
              </a:rPr>
              <a:t>hy</a:t>
            </a:r>
            <a:r>
              <a:rPr lang="cs-CZ" dirty="0" smtClean="0"/>
              <a:t>, </a:t>
            </a:r>
            <a:r>
              <a:rPr lang="cs-CZ" dirty="0" smtClean="0">
                <a:solidFill>
                  <a:srgbClr val="C00000"/>
                </a:solidFill>
              </a:rPr>
              <a:t>dý</a:t>
            </a:r>
            <a:r>
              <a:rPr lang="cs-CZ" dirty="0" smtClean="0"/>
              <a:t>chá, </a:t>
            </a:r>
            <a:r>
              <a:rPr lang="cs-CZ" dirty="0" smtClean="0">
                <a:solidFill>
                  <a:srgbClr val="C00000"/>
                </a:solidFill>
              </a:rPr>
              <a:t>chý</a:t>
            </a:r>
            <a:r>
              <a:rPr lang="cs-CZ" dirty="0" smtClean="0"/>
              <a:t>še, no</a:t>
            </a:r>
            <a:r>
              <a:rPr lang="cs-CZ" dirty="0" smtClean="0">
                <a:solidFill>
                  <a:srgbClr val="C00000"/>
                </a:solidFill>
              </a:rPr>
              <a:t>hy</a:t>
            </a:r>
            <a:r>
              <a:rPr lang="cs-CZ" dirty="0" smtClean="0"/>
              <a:t>, jaho</a:t>
            </a:r>
            <a:r>
              <a:rPr lang="cs-CZ" dirty="0" smtClean="0">
                <a:solidFill>
                  <a:srgbClr val="C00000"/>
                </a:solidFill>
              </a:rPr>
              <a:t>dy</a:t>
            </a:r>
            <a:r>
              <a:rPr lang="cs-CZ" dirty="0" smtClean="0"/>
              <a:t>, </a:t>
            </a:r>
            <a:r>
              <a:rPr lang="cs-CZ" dirty="0" smtClean="0">
                <a:solidFill>
                  <a:srgbClr val="C00000"/>
                </a:solidFill>
              </a:rPr>
              <a:t>ky</a:t>
            </a:r>
            <a:r>
              <a:rPr lang="cs-CZ" dirty="0" smtClean="0"/>
              <a:t>tara, vl</a:t>
            </a:r>
            <a:r>
              <a:rPr lang="cs-CZ" dirty="0" smtClean="0">
                <a:solidFill>
                  <a:srgbClr val="C00000"/>
                </a:solidFill>
              </a:rPr>
              <a:t>ny</a:t>
            </a:r>
            <a:r>
              <a:rPr lang="cs-CZ" dirty="0" smtClean="0"/>
              <a:t>, papíry, šaty,nocle</a:t>
            </a:r>
            <a:r>
              <a:rPr lang="cs-CZ" dirty="0" smtClean="0">
                <a:solidFill>
                  <a:srgbClr val="C00000"/>
                </a:solidFill>
              </a:rPr>
              <a:t>hy</a:t>
            </a:r>
            <a:r>
              <a:rPr lang="cs-CZ" dirty="0" smtClean="0"/>
              <a:t>, žá</a:t>
            </a:r>
            <a:r>
              <a:rPr lang="cs-CZ" dirty="0" smtClean="0">
                <a:solidFill>
                  <a:srgbClr val="C00000"/>
                </a:solidFill>
              </a:rPr>
              <a:t>ky</a:t>
            </a:r>
            <a:r>
              <a:rPr lang="cs-CZ" dirty="0" smtClean="0"/>
              <a:t>ně, mou</a:t>
            </a:r>
            <a:r>
              <a:rPr lang="cs-CZ" dirty="0" smtClean="0">
                <a:solidFill>
                  <a:srgbClr val="C00000"/>
                </a:solidFill>
              </a:rPr>
              <a:t>chy</a:t>
            </a:r>
            <a:r>
              <a:rPr lang="cs-CZ" dirty="0" smtClean="0"/>
              <a:t>, su</a:t>
            </a:r>
            <a:r>
              <a:rPr lang="cs-CZ" dirty="0" smtClean="0">
                <a:solidFill>
                  <a:srgbClr val="C00000"/>
                </a:solidFill>
              </a:rPr>
              <a:t>dy</a:t>
            </a:r>
            <a:r>
              <a:rPr lang="cs-CZ" dirty="0" smtClean="0"/>
              <a:t> </a:t>
            </a:r>
            <a:endParaRPr lang="cs-CZ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7752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C00000"/>
                </a:solidFill>
              </a:rPr>
              <a:t/>
            </a:r>
            <a:br>
              <a:rPr lang="cs-CZ" dirty="0" smtClean="0">
                <a:solidFill>
                  <a:srgbClr val="C00000"/>
                </a:solidFill>
              </a:rPr>
            </a:br>
            <a:r>
              <a:rPr lang="cs-CZ" dirty="0" smtClean="0">
                <a:solidFill>
                  <a:srgbClr val="C00000"/>
                </a:solidFill>
              </a:rPr>
              <a:t>Doplňte y-ý a napište ke každé věci jedno spojení.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zelen-                             modr-</a:t>
            </a:r>
          </a:p>
          <a:p>
            <a:r>
              <a:rPr lang="cs-CZ" dirty="0" err="1" smtClean="0"/>
              <a:t>kožen</a:t>
            </a:r>
            <a:r>
              <a:rPr lang="cs-CZ" dirty="0" smtClean="0"/>
              <a:t>-   kufr                  </a:t>
            </a:r>
            <a:r>
              <a:rPr lang="cs-CZ" dirty="0" err="1" smtClean="0"/>
              <a:t>loveck</a:t>
            </a:r>
            <a:r>
              <a:rPr lang="cs-CZ" dirty="0" smtClean="0"/>
              <a:t>-   princ</a:t>
            </a:r>
          </a:p>
          <a:p>
            <a:r>
              <a:rPr lang="cs-CZ" dirty="0" err="1" smtClean="0"/>
              <a:t>udatn</a:t>
            </a:r>
            <a:r>
              <a:rPr lang="cs-CZ" dirty="0" smtClean="0"/>
              <a:t>-                            </a:t>
            </a:r>
            <a:r>
              <a:rPr lang="cs-CZ" dirty="0" err="1" smtClean="0"/>
              <a:t>odvážn</a:t>
            </a:r>
            <a:r>
              <a:rPr lang="cs-CZ" dirty="0" smtClean="0"/>
              <a:t>-</a:t>
            </a:r>
          </a:p>
          <a:p>
            <a:endParaRPr lang="cs-CZ" dirty="0" smtClean="0"/>
          </a:p>
          <a:p>
            <a:r>
              <a:rPr lang="cs-CZ" dirty="0" smtClean="0"/>
              <a:t>star-                                červen-</a:t>
            </a:r>
          </a:p>
          <a:p>
            <a:r>
              <a:rPr lang="cs-CZ" dirty="0" err="1" smtClean="0"/>
              <a:t>bíl</a:t>
            </a:r>
            <a:r>
              <a:rPr lang="cs-CZ" dirty="0" smtClean="0"/>
              <a:t>-         hrad                 </a:t>
            </a:r>
            <a:r>
              <a:rPr lang="cs-CZ" dirty="0" err="1" smtClean="0"/>
              <a:t>chundelat</a:t>
            </a:r>
            <a:r>
              <a:rPr lang="cs-CZ" dirty="0" smtClean="0"/>
              <a:t>-   pes</a:t>
            </a:r>
          </a:p>
          <a:p>
            <a:r>
              <a:rPr lang="cs-CZ" dirty="0" err="1" smtClean="0"/>
              <a:t>měkk</a:t>
            </a:r>
            <a:r>
              <a:rPr lang="cs-CZ" dirty="0" smtClean="0"/>
              <a:t>-                             </a:t>
            </a:r>
            <a:r>
              <a:rPr lang="cs-CZ" dirty="0" err="1" smtClean="0"/>
              <a:t>strašideln</a:t>
            </a:r>
            <a:r>
              <a:rPr lang="cs-CZ" dirty="0" smtClean="0"/>
              <a:t>-</a:t>
            </a:r>
            <a:endParaRPr lang="cs-CZ" dirty="0"/>
          </a:p>
        </p:txBody>
      </p:sp>
      <p:pic>
        <p:nvPicPr>
          <p:cNvPr id="1027" name="Picture 3" descr="C:\Users\Uzivatel\AppData\Local\Microsoft\Windows\Temporary Internet Files\Content.IE5\J752AP61\MC90041309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5409785"/>
            <a:ext cx="2815195" cy="1242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Uzivatel\AppData\Local\Microsoft\Windows\Temporary Internet Files\Content.IE5\I7FV7JNI\MC900361658[2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3067" y="1916831"/>
            <a:ext cx="1234358" cy="1548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Uzivatel\AppData\Local\Microsoft\Windows\Temporary Internet Files\Content.IE5\C6WUOE51\MC90041204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5760" y="3928859"/>
            <a:ext cx="1349017" cy="2723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zivatel\AppData\Local\Microsoft\Windows\Temporary Internet Files\Content.IE5\C6WUOE51\MC90035209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2719" y="2500841"/>
            <a:ext cx="1037211" cy="1428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dirty="0" smtClean="0">
                <a:solidFill>
                  <a:srgbClr val="C00000"/>
                </a:solidFill>
              </a:rPr>
              <a:t/>
            </a:r>
            <a:br>
              <a:rPr lang="cs-CZ" dirty="0" smtClean="0">
                <a:solidFill>
                  <a:srgbClr val="C00000"/>
                </a:solidFill>
              </a:rPr>
            </a:br>
            <a:r>
              <a:rPr lang="cs-CZ" dirty="0" smtClean="0">
                <a:solidFill>
                  <a:srgbClr val="C00000"/>
                </a:solidFill>
              </a:rPr>
              <a:t>Řešení: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cs-CZ" dirty="0" smtClean="0"/>
          </a:p>
          <a:p>
            <a:r>
              <a:rPr lang="cs-CZ" dirty="0" smtClean="0"/>
              <a:t>zelen</a:t>
            </a:r>
            <a:r>
              <a:rPr lang="cs-CZ" dirty="0" smtClean="0">
                <a:solidFill>
                  <a:srgbClr val="C00000"/>
                </a:solidFill>
              </a:rPr>
              <a:t>ý</a:t>
            </a:r>
            <a:r>
              <a:rPr lang="cs-CZ" dirty="0" smtClean="0"/>
              <a:t>                            modr</a:t>
            </a:r>
            <a:r>
              <a:rPr lang="cs-CZ" dirty="0" smtClean="0">
                <a:solidFill>
                  <a:srgbClr val="C00000"/>
                </a:solidFill>
              </a:rPr>
              <a:t>ý</a:t>
            </a:r>
          </a:p>
          <a:p>
            <a:r>
              <a:rPr lang="cs-CZ" dirty="0" smtClean="0">
                <a:solidFill>
                  <a:srgbClr val="C00000"/>
                </a:solidFill>
              </a:rPr>
              <a:t>kožený  </a:t>
            </a:r>
            <a:r>
              <a:rPr lang="cs-CZ" dirty="0" smtClean="0"/>
              <a:t> kufr                 loveck</a:t>
            </a:r>
            <a:r>
              <a:rPr lang="cs-CZ" dirty="0" smtClean="0">
                <a:solidFill>
                  <a:srgbClr val="C00000"/>
                </a:solidFill>
              </a:rPr>
              <a:t>ý </a:t>
            </a:r>
            <a:r>
              <a:rPr lang="cs-CZ" dirty="0" smtClean="0"/>
              <a:t>  princ</a:t>
            </a:r>
          </a:p>
          <a:p>
            <a:r>
              <a:rPr lang="cs-CZ" dirty="0" smtClean="0"/>
              <a:t>udatn</a:t>
            </a:r>
            <a:r>
              <a:rPr lang="cs-CZ" dirty="0" smtClean="0">
                <a:solidFill>
                  <a:srgbClr val="C00000"/>
                </a:solidFill>
              </a:rPr>
              <a:t>ý                           odvážný</a:t>
            </a:r>
          </a:p>
          <a:p>
            <a:endParaRPr lang="cs-CZ" dirty="0" smtClean="0"/>
          </a:p>
          <a:p>
            <a:r>
              <a:rPr lang="cs-CZ" dirty="0" smtClean="0">
                <a:solidFill>
                  <a:srgbClr val="C00000"/>
                </a:solidFill>
              </a:rPr>
              <a:t>starý </a:t>
            </a:r>
            <a:r>
              <a:rPr lang="cs-CZ" dirty="0" smtClean="0"/>
              <a:t>                               červen</a:t>
            </a:r>
            <a:r>
              <a:rPr lang="cs-CZ" dirty="0" smtClean="0">
                <a:solidFill>
                  <a:srgbClr val="C00000"/>
                </a:solidFill>
              </a:rPr>
              <a:t>ý</a:t>
            </a:r>
          </a:p>
          <a:p>
            <a:r>
              <a:rPr lang="cs-CZ" dirty="0" smtClean="0"/>
              <a:t>bíl</a:t>
            </a:r>
            <a:r>
              <a:rPr lang="cs-CZ" dirty="0" smtClean="0">
                <a:solidFill>
                  <a:srgbClr val="C00000"/>
                </a:solidFill>
              </a:rPr>
              <a:t>ý</a:t>
            </a:r>
            <a:r>
              <a:rPr lang="cs-CZ" dirty="0" smtClean="0"/>
              <a:t>         </a:t>
            </a:r>
            <a:r>
              <a:rPr lang="cs-CZ" sz="3600" dirty="0" smtClean="0"/>
              <a:t>hrad              </a:t>
            </a:r>
            <a:r>
              <a:rPr lang="cs-CZ" sz="3600" dirty="0" smtClean="0">
                <a:solidFill>
                  <a:srgbClr val="C00000"/>
                </a:solidFill>
              </a:rPr>
              <a:t>chundelatý </a:t>
            </a:r>
            <a:r>
              <a:rPr lang="cs-CZ" sz="3600" dirty="0" smtClean="0"/>
              <a:t>  </a:t>
            </a:r>
            <a:r>
              <a:rPr lang="cs-CZ" dirty="0" smtClean="0"/>
              <a:t>pes</a:t>
            </a:r>
          </a:p>
          <a:p>
            <a:r>
              <a:rPr lang="cs-CZ" dirty="0" smtClean="0"/>
              <a:t>měkk</a:t>
            </a:r>
            <a:r>
              <a:rPr lang="cs-CZ" dirty="0" smtClean="0">
                <a:solidFill>
                  <a:srgbClr val="C00000"/>
                </a:solidFill>
              </a:rPr>
              <a:t>ý</a:t>
            </a:r>
            <a:r>
              <a:rPr lang="cs-CZ" dirty="0" smtClean="0"/>
              <a:t>                             strašideln</a:t>
            </a:r>
            <a:r>
              <a:rPr lang="cs-CZ" dirty="0" smtClean="0">
                <a:solidFill>
                  <a:srgbClr val="C00000"/>
                </a:solidFill>
              </a:rPr>
              <a:t>ý</a:t>
            </a:r>
            <a:endParaRPr lang="cs-CZ" dirty="0">
              <a:solidFill>
                <a:srgbClr val="C00000"/>
              </a:solidFill>
            </a:endParaRPr>
          </a:p>
        </p:txBody>
      </p:sp>
      <p:pic>
        <p:nvPicPr>
          <p:cNvPr id="2050" name="Picture 2" descr="C:\Users\Uzivatel\AppData\Local\Microsoft\Windows\Temporary Internet Files\Content.IE5\C6WUOE51\MC90041204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4149080"/>
            <a:ext cx="1187624" cy="2397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zivatel\AppData\Local\Microsoft\Windows\Temporary Internet Files\Content.IE5\I7FV7JNI\MC900361658[3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708054"/>
            <a:ext cx="1326109" cy="1663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Uzivatel\AppData\Local\Microsoft\Windows\Temporary Internet Files\Content.IE5\J752AP61\MC900413094[2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682707"/>
            <a:ext cx="1798563" cy="1863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:\Users\Uzivatel\AppData\Local\Microsoft\Windows\Temporary Internet Files\Content.IE5\C6WUOE51\MC90035209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5" y="2132856"/>
            <a:ext cx="1008112" cy="1572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0" y="0"/>
            <a:ext cx="8229600" cy="612616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 smtClean="0"/>
              <a:t>     </a:t>
            </a:r>
            <a:endParaRPr lang="cs-CZ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C00000"/>
                </a:solidFill>
              </a:rPr>
              <a:t>          Rozděl slova do 2 sloupečků.</a:t>
            </a:r>
          </a:p>
          <a:p>
            <a:r>
              <a:rPr lang="cs-CZ" dirty="0"/>
              <a:t> </a:t>
            </a:r>
            <a:r>
              <a:rPr lang="cs-CZ" dirty="0" smtClean="0"/>
              <a:t>    Rohy, žížala, chyba, cívka, kytice, dívka,   </a:t>
            </a:r>
          </a:p>
          <a:p>
            <a:r>
              <a:rPr lang="cs-CZ" dirty="0"/>
              <a:t> </a:t>
            </a:r>
            <a:r>
              <a:rPr lang="cs-CZ" dirty="0" smtClean="0"/>
              <a:t>    dýchat, dítě, ryba, šije, noty, číše </a:t>
            </a:r>
          </a:p>
          <a:p>
            <a:endParaRPr lang="cs-CZ" dirty="0"/>
          </a:p>
          <a:p>
            <a:r>
              <a:rPr lang="cs-CZ" dirty="0" smtClean="0"/>
              <a:t>     slabiky tvrdé                 slabiky měkké</a:t>
            </a:r>
          </a:p>
          <a:p>
            <a:r>
              <a:rPr lang="cs-CZ" dirty="0"/>
              <a:t> </a:t>
            </a:r>
            <a:r>
              <a:rPr lang="cs-CZ" dirty="0" smtClean="0"/>
              <a:t>    -------------------              ---------------------</a:t>
            </a:r>
          </a:p>
          <a:p>
            <a:r>
              <a:rPr lang="cs-CZ" dirty="0"/>
              <a:t> </a:t>
            </a:r>
            <a:r>
              <a:rPr lang="cs-CZ" dirty="0" smtClean="0"/>
              <a:t>    -------------------              ---------------------</a:t>
            </a:r>
          </a:p>
          <a:p>
            <a:r>
              <a:rPr lang="cs-CZ" dirty="0"/>
              <a:t> </a:t>
            </a:r>
            <a:r>
              <a:rPr lang="cs-CZ" dirty="0" smtClean="0"/>
              <a:t>    -------------------              ---------------------</a:t>
            </a:r>
          </a:p>
          <a:p>
            <a:r>
              <a:rPr lang="cs-CZ" dirty="0"/>
              <a:t> </a:t>
            </a:r>
            <a:r>
              <a:rPr lang="cs-CZ" dirty="0" smtClean="0"/>
              <a:t>    -------------------              ---------------------</a:t>
            </a:r>
          </a:p>
          <a:p>
            <a:r>
              <a:rPr lang="cs-CZ" dirty="0"/>
              <a:t> </a:t>
            </a:r>
            <a:r>
              <a:rPr lang="cs-CZ" dirty="0" smtClean="0"/>
              <a:t>    -------------------              ---------------------</a:t>
            </a:r>
          </a:p>
          <a:p>
            <a:r>
              <a:rPr lang="cs-CZ" dirty="0"/>
              <a:t> </a:t>
            </a:r>
            <a:r>
              <a:rPr lang="cs-CZ" dirty="0" smtClean="0"/>
              <a:t>    -------------------              ---------------------</a:t>
            </a:r>
          </a:p>
          <a:p>
            <a:r>
              <a:rPr lang="cs-CZ" dirty="0"/>
              <a:t> </a:t>
            </a:r>
            <a:r>
              <a:rPr lang="cs-CZ" dirty="0" smtClean="0"/>
              <a:t>       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6386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C00000"/>
                </a:solidFill>
              </a:rPr>
              <a:t>Řešení: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rohy                           žížala</a:t>
            </a:r>
          </a:p>
          <a:p>
            <a:r>
              <a:rPr lang="cs-CZ" dirty="0" smtClean="0"/>
              <a:t>chyba                         cívka</a:t>
            </a:r>
          </a:p>
          <a:p>
            <a:r>
              <a:rPr lang="cs-CZ" dirty="0" smtClean="0"/>
              <a:t>kytice                         dívka</a:t>
            </a:r>
          </a:p>
          <a:p>
            <a:r>
              <a:rPr lang="cs-CZ" dirty="0" smtClean="0"/>
              <a:t>dýchat                        dítě</a:t>
            </a:r>
          </a:p>
          <a:p>
            <a:r>
              <a:rPr lang="cs-CZ" dirty="0" smtClean="0"/>
              <a:t>ryba                             šije</a:t>
            </a:r>
          </a:p>
          <a:p>
            <a:r>
              <a:rPr lang="cs-CZ" dirty="0" smtClean="0"/>
              <a:t>noty                             číše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solidFill>
                  <a:srgbClr val="C00000"/>
                </a:solidFill>
              </a:rPr>
              <a:t>Dopňte</a:t>
            </a:r>
            <a:r>
              <a:rPr lang="cs-CZ" dirty="0" smtClean="0">
                <a:solidFill>
                  <a:srgbClr val="C00000"/>
                </a:solidFill>
              </a:rPr>
              <a:t> y-</a:t>
            </a:r>
            <a:r>
              <a:rPr lang="cs-CZ" dirty="0" err="1" smtClean="0">
                <a:solidFill>
                  <a:srgbClr val="C00000"/>
                </a:solidFill>
              </a:rPr>
              <a:t>ý</a:t>
            </a:r>
            <a:r>
              <a:rPr lang="cs-CZ" dirty="0" smtClean="0">
                <a:solidFill>
                  <a:srgbClr val="C00000"/>
                </a:solidFill>
              </a:rPr>
              <a:t>.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Má bot- plné špín-. Milan je ch-</a:t>
            </a:r>
            <a:r>
              <a:rPr lang="cs-CZ" dirty="0" err="1" smtClean="0"/>
              <a:t>tr</a:t>
            </a:r>
            <a:r>
              <a:rPr lang="cs-CZ" dirty="0" smtClean="0"/>
              <a:t>-. Koza má 2 roh-. Oprav si ch-</a:t>
            </a:r>
            <a:r>
              <a:rPr lang="cs-CZ" dirty="0" err="1" smtClean="0"/>
              <a:t>bu</a:t>
            </a:r>
            <a:r>
              <a:rPr lang="cs-CZ" dirty="0" smtClean="0"/>
              <a:t>.  Alenka umí hrát na k-taru. Mám nové bot-. Na zahrádce máme </a:t>
            </a:r>
            <a:r>
              <a:rPr lang="cs-CZ" dirty="0" smtClean="0"/>
              <a:t>červen- </a:t>
            </a:r>
            <a:r>
              <a:rPr lang="cs-CZ" dirty="0" smtClean="0"/>
              <a:t>r-</a:t>
            </a:r>
            <a:r>
              <a:rPr lang="cs-CZ" dirty="0" err="1" smtClean="0"/>
              <a:t>bíz</a:t>
            </a:r>
            <a:r>
              <a:rPr lang="cs-CZ" dirty="0" smtClean="0"/>
              <a:t>.  V lese rostou malin-. Maminka mi koupila nové šat-. Na střeše visí rampouch-.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>
                <a:solidFill>
                  <a:srgbClr val="C00000"/>
                </a:solidFill>
              </a:rPr>
              <a:t>Řešení: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Má bot</a:t>
            </a:r>
            <a:r>
              <a:rPr lang="cs-CZ" dirty="0" smtClean="0">
                <a:solidFill>
                  <a:srgbClr val="C00000"/>
                </a:solidFill>
              </a:rPr>
              <a:t>y</a:t>
            </a:r>
            <a:r>
              <a:rPr lang="cs-CZ" dirty="0" smtClean="0"/>
              <a:t> plné špín</a:t>
            </a:r>
            <a:r>
              <a:rPr lang="cs-CZ" dirty="0" smtClean="0">
                <a:solidFill>
                  <a:srgbClr val="C00000"/>
                </a:solidFill>
              </a:rPr>
              <a:t>y</a:t>
            </a:r>
            <a:r>
              <a:rPr lang="cs-CZ" dirty="0" smtClean="0"/>
              <a:t>. Milan je ch</a:t>
            </a:r>
            <a:r>
              <a:rPr lang="cs-CZ" dirty="0" smtClean="0">
                <a:solidFill>
                  <a:srgbClr val="C00000"/>
                </a:solidFill>
              </a:rPr>
              <a:t>y</a:t>
            </a:r>
            <a:r>
              <a:rPr lang="cs-CZ" dirty="0" smtClean="0"/>
              <a:t>tr</a:t>
            </a:r>
            <a:r>
              <a:rPr lang="cs-CZ" dirty="0">
                <a:solidFill>
                  <a:srgbClr val="C00000"/>
                </a:solidFill>
              </a:rPr>
              <a:t>ý</a:t>
            </a:r>
            <a:r>
              <a:rPr lang="cs-CZ" dirty="0" smtClean="0"/>
              <a:t>. Koza má 2 roh</a:t>
            </a:r>
            <a:r>
              <a:rPr lang="cs-CZ" dirty="0" smtClean="0">
                <a:solidFill>
                  <a:srgbClr val="C00000"/>
                </a:solidFill>
              </a:rPr>
              <a:t>y</a:t>
            </a:r>
            <a:r>
              <a:rPr lang="cs-CZ" dirty="0" smtClean="0"/>
              <a:t>. Oprav si ch</a:t>
            </a:r>
            <a:r>
              <a:rPr lang="cs-CZ" dirty="0" smtClean="0">
                <a:solidFill>
                  <a:srgbClr val="C00000"/>
                </a:solidFill>
              </a:rPr>
              <a:t>y</a:t>
            </a:r>
            <a:r>
              <a:rPr lang="cs-CZ" dirty="0" smtClean="0"/>
              <a:t>bu.  Alenka umí hrát na k</a:t>
            </a:r>
            <a:r>
              <a:rPr lang="cs-CZ" dirty="0" smtClean="0">
                <a:solidFill>
                  <a:srgbClr val="C00000"/>
                </a:solidFill>
              </a:rPr>
              <a:t>y</a:t>
            </a:r>
            <a:r>
              <a:rPr lang="cs-CZ" dirty="0" smtClean="0"/>
              <a:t>taru. Mám nové bo</a:t>
            </a:r>
            <a:r>
              <a:rPr lang="cs-CZ" dirty="0" smtClean="0">
                <a:solidFill>
                  <a:srgbClr val="C00000"/>
                </a:solidFill>
              </a:rPr>
              <a:t>ty</a:t>
            </a:r>
            <a:r>
              <a:rPr lang="cs-CZ" dirty="0" smtClean="0"/>
              <a:t>.  Na zahrádce máme </a:t>
            </a:r>
            <a:r>
              <a:rPr lang="cs-CZ" dirty="0" smtClean="0"/>
              <a:t>červen</a:t>
            </a:r>
            <a:r>
              <a:rPr lang="cs-CZ" dirty="0" smtClean="0">
                <a:solidFill>
                  <a:srgbClr val="C00000"/>
                </a:solidFill>
              </a:rPr>
              <a:t>ý</a:t>
            </a:r>
            <a:r>
              <a:rPr lang="cs-CZ" dirty="0" smtClean="0"/>
              <a:t> </a:t>
            </a:r>
            <a:r>
              <a:rPr lang="cs-CZ" dirty="0" smtClean="0"/>
              <a:t>r</a:t>
            </a:r>
            <a:r>
              <a:rPr lang="cs-CZ" dirty="0" smtClean="0">
                <a:solidFill>
                  <a:srgbClr val="C00000"/>
                </a:solidFill>
              </a:rPr>
              <a:t>y</a:t>
            </a:r>
            <a:r>
              <a:rPr lang="cs-CZ" dirty="0" smtClean="0"/>
              <a:t>bíz. V lese rostou malin</a:t>
            </a:r>
            <a:r>
              <a:rPr lang="cs-CZ" dirty="0" smtClean="0">
                <a:solidFill>
                  <a:srgbClr val="C00000"/>
                </a:solidFill>
              </a:rPr>
              <a:t>y</a:t>
            </a:r>
            <a:r>
              <a:rPr lang="cs-CZ" dirty="0" smtClean="0"/>
              <a:t>. Maminka mi koupila nové šat</a:t>
            </a:r>
            <a:r>
              <a:rPr lang="cs-CZ" dirty="0" smtClean="0">
                <a:solidFill>
                  <a:srgbClr val="C00000"/>
                </a:solidFill>
              </a:rPr>
              <a:t>y</a:t>
            </a:r>
            <a:r>
              <a:rPr lang="cs-CZ" dirty="0" smtClean="0"/>
              <a:t>. Na střeše visí rampouch</a:t>
            </a:r>
            <a:r>
              <a:rPr lang="cs-CZ" dirty="0" smtClean="0">
                <a:solidFill>
                  <a:srgbClr val="C00000"/>
                </a:solidFill>
              </a:rPr>
              <a:t>y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Zdroj:</a:t>
            </a:r>
          </a:p>
          <a:p>
            <a:r>
              <a:rPr lang="cs-CZ" dirty="0" smtClean="0"/>
              <a:t>Vlastní tvorba.</a:t>
            </a:r>
          </a:p>
          <a:p>
            <a:r>
              <a:rPr lang="cs-CZ" dirty="0" smtClean="0">
                <a:hlinkClick r:id="rId2"/>
              </a:rPr>
              <a:t>www.</a:t>
            </a:r>
            <a:r>
              <a:rPr lang="cs-CZ" dirty="0" err="1" smtClean="0">
                <a:hlinkClick r:id="rId2"/>
              </a:rPr>
              <a:t>ofice.microsoft.com</a:t>
            </a:r>
            <a:endParaRPr lang="cs-CZ" dirty="0" smtClean="0"/>
          </a:p>
          <a:p>
            <a:r>
              <a:rPr lang="cs-CZ" dirty="0" smtClean="0"/>
              <a:t>Anotace:</a:t>
            </a:r>
          </a:p>
          <a:p>
            <a:r>
              <a:rPr lang="cs-CZ" dirty="0" smtClean="0"/>
              <a:t>Žáci se naučí vyjmenovat tvrdé souhlásky a psát po nich y-ý.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541</TotalTime>
  <Words>365</Words>
  <Application>Microsoft Office PowerPoint</Application>
  <PresentationFormat>Předvádění na obrazovce (4:3)</PresentationFormat>
  <Paragraphs>69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Prezentace aplikace PowerPoint</vt:lpstr>
      <vt:lpstr>Tvrdé souhlásky</vt:lpstr>
      <vt:lpstr>      Řešení:  noviny, rohy, dýchá, chýše, nohy, jahody, kytara, vlny, papíry, šaty,noclehy, žákyně, mouchy, sudy </vt:lpstr>
      <vt:lpstr> Doplňte y-ý a napište ke každé věci jedno spojení.</vt:lpstr>
      <vt:lpstr> Řešení:</vt:lpstr>
      <vt:lpstr>Prezentace aplikace PowerPoint</vt:lpstr>
      <vt:lpstr>Řešení:</vt:lpstr>
      <vt:lpstr>Dopňte y-ý.</vt:lpstr>
      <vt:lpstr>Řešení: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Autor:</dc:title>
  <dc:creator>NB</dc:creator>
  <cp:lastModifiedBy>Učitel</cp:lastModifiedBy>
  <cp:revision>41</cp:revision>
  <dcterms:created xsi:type="dcterms:W3CDTF">2011-12-27T20:15:32Z</dcterms:created>
  <dcterms:modified xsi:type="dcterms:W3CDTF">2012-04-01T10:23:48Z</dcterms:modified>
</cp:coreProperties>
</file>