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4" r:id="rId2"/>
    <p:sldId id="266" r:id="rId3"/>
    <p:sldId id="257" r:id="rId4"/>
    <p:sldId id="259" r:id="rId5"/>
    <p:sldId id="258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5EE16-2174-4645-91E6-BD9337ACE4CF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487C0-01D2-4DEE-8F48-E448F478400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20688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28596" y="3071810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</a:t>
                      </a:r>
                      <a:r>
                        <a:rPr lang="cs-CZ" dirty="0" err="1" smtClean="0"/>
                        <a:t>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VY_42_INOVACE_MATEMATIKA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4_35.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Slovní úlohy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Slovní úlohy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Slovní úlohy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dk1"/>
          </a:lnRef>
          <a:fillRef idx="100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Určeno pro: 1. třídu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</a:rPr>
              <a:t>Slovní úlohy bez přechodu desítky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r"/>
            <a:r>
              <a:rPr lang="cs-CZ" sz="2000" dirty="0" smtClean="0">
                <a:solidFill>
                  <a:schemeClr val="tx1"/>
                </a:solidFill>
              </a:rPr>
              <a:t>Autorem je Mgr. Věra </a:t>
            </a:r>
            <a:r>
              <a:rPr lang="cs-CZ" sz="2000" dirty="0" err="1" smtClean="0">
                <a:solidFill>
                  <a:schemeClr val="tx1"/>
                </a:solidFill>
              </a:rPr>
              <a:t>Hajnová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Přečtěte si společně slovní úlohu.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Děti stavěly sněhuláky</a:t>
            </a:r>
            <a:r>
              <a:rPr lang="cs-CZ" b="1" i="1" dirty="0" smtClean="0">
                <a:solidFill>
                  <a:schemeClr val="accent1"/>
                </a:solidFill>
              </a:rPr>
              <a:t>. Děvčata </a:t>
            </a:r>
            <a:r>
              <a:rPr lang="cs-CZ" b="1" i="1" dirty="0" smtClean="0">
                <a:solidFill>
                  <a:schemeClr val="accent1"/>
                </a:solidFill>
              </a:rPr>
              <a:t>postavila 3 sněhuláky a chlapci 4.Kolik sněhuláků děti postavily?</a:t>
            </a:r>
          </a:p>
          <a:p>
            <a:pPr>
              <a:buNone/>
            </a:pPr>
            <a:endParaRPr lang="cs-CZ" b="1" i="1" dirty="0" smtClean="0">
              <a:solidFill>
                <a:schemeClr val="accent1"/>
              </a:solidFill>
            </a:endParaRPr>
          </a:p>
          <a:p>
            <a:endParaRPr lang="cs-CZ" b="1" i="1" dirty="0">
              <a:solidFill>
                <a:schemeClr val="accent1"/>
              </a:solidFill>
            </a:endParaRPr>
          </a:p>
          <a:p>
            <a:r>
              <a:rPr lang="cs-CZ" b="1" i="1" dirty="0" smtClean="0">
                <a:solidFill>
                  <a:schemeClr val="accent1"/>
                </a:solidFill>
              </a:rPr>
              <a:t>Řekněte společně rovnici a vypočítejte ji.</a:t>
            </a:r>
            <a:endParaRPr lang="cs-CZ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145851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Zkontrolujte správnost výpočtu.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8800" b="1" i="1" dirty="0" smtClean="0">
                <a:solidFill>
                  <a:srgbClr val="7030A0"/>
                </a:solidFill>
              </a:rPr>
              <a:t>3 + 4 = 7 </a:t>
            </a:r>
          </a:p>
          <a:p>
            <a:pPr>
              <a:buNone/>
            </a:pPr>
            <a:r>
              <a:rPr lang="cs-CZ" sz="8800" b="1" i="1" dirty="0">
                <a:solidFill>
                  <a:srgbClr val="7030A0"/>
                </a:solidFill>
              </a:rPr>
              <a:t> </a:t>
            </a:r>
            <a:r>
              <a:rPr lang="cs-CZ" sz="8800" b="1" i="1" dirty="0" smtClean="0">
                <a:solidFill>
                  <a:srgbClr val="7030A0"/>
                </a:solidFill>
              </a:rPr>
              <a:t>     </a:t>
            </a:r>
            <a:r>
              <a:rPr lang="cs-CZ" sz="8800" b="1" i="1" dirty="0" smtClean="0">
                <a:solidFill>
                  <a:srgbClr val="7030A0"/>
                </a:solidFill>
              </a:rPr>
              <a:t>        4 + 3 = 7</a:t>
            </a:r>
          </a:p>
          <a:p>
            <a:pPr>
              <a:buNone/>
            </a:pPr>
            <a:endParaRPr lang="cs-CZ" sz="4000" b="1" i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cs-CZ" sz="4000" b="1" i="1" dirty="0" smtClean="0">
                <a:solidFill>
                  <a:srgbClr val="7030A0"/>
                </a:solidFill>
              </a:rPr>
              <a:t>Celkem děti postavily 7 sněhuláků.</a:t>
            </a:r>
            <a:endParaRPr lang="cs-CZ" sz="4000" b="1" i="1" dirty="0">
              <a:solidFill>
                <a:srgbClr val="7030A0"/>
              </a:solidFill>
            </a:endParaRPr>
          </a:p>
        </p:txBody>
      </p:sp>
      <p:pic>
        <p:nvPicPr>
          <p:cNvPr id="5" name="Obrázek 4" descr="sn%C4%9Bhul%C3%A1k-s-ko%C5%A1t%C4%9Btem-vedle_4eeb2b99c4652-p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2928934"/>
            <a:ext cx="2238372" cy="2454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4392930"/>
      </p:ext>
    </p:extLst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Přečtěte si společně slovní úlohu.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i="1" dirty="0" smtClean="0">
                <a:solidFill>
                  <a:srgbClr val="0070C0"/>
                </a:solidFill>
              </a:rPr>
              <a:t>Ve skříňce bylo 15 knížek</a:t>
            </a:r>
            <a:r>
              <a:rPr lang="cs-CZ" b="1" i="1" dirty="0" smtClean="0">
                <a:solidFill>
                  <a:srgbClr val="0070C0"/>
                </a:solidFill>
              </a:rPr>
              <a:t>. Děti </a:t>
            </a:r>
            <a:r>
              <a:rPr lang="cs-CZ" b="1" i="1" dirty="0" smtClean="0">
                <a:solidFill>
                  <a:srgbClr val="0070C0"/>
                </a:solidFill>
              </a:rPr>
              <a:t>si 4 knížky půjčily</a:t>
            </a:r>
            <a:r>
              <a:rPr lang="cs-CZ" b="1" i="1" dirty="0" smtClean="0">
                <a:solidFill>
                  <a:srgbClr val="0070C0"/>
                </a:solidFill>
              </a:rPr>
              <a:t>. Kolik </a:t>
            </a:r>
            <a:r>
              <a:rPr lang="cs-CZ" b="1" i="1" dirty="0" smtClean="0">
                <a:solidFill>
                  <a:srgbClr val="0070C0"/>
                </a:solidFill>
              </a:rPr>
              <a:t>knih zůstalo ve </a:t>
            </a:r>
            <a:r>
              <a:rPr lang="cs-CZ" b="1" i="1" dirty="0" smtClean="0">
                <a:solidFill>
                  <a:srgbClr val="0070C0"/>
                </a:solidFill>
              </a:rPr>
              <a:t>skříňce</a:t>
            </a:r>
            <a:r>
              <a:rPr lang="cs-CZ" b="1" i="1" dirty="0" smtClean="0">
                <a:solidFill>
                  <a:srgbClr val="0070C0"/>
                </a:solidFill>
              </a:rPr>
              <a:t>?</a:t>
            </a:r>
          </a:p>
          <a:p>
            <a:endParaRPr lang="cs-CZ" dirty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r>
              <a:rPr lang="cs-CZ" b="1" i="1" dirty="0" smtClean="0">
                <a:solidFill>
                  <a:srgbClr val="0070C0"/>
                </a:solidFill>
              </a:rPr>
              <a:t>Řekněte společně rovnici a vypočítejte ji.</a:t>
            </a:r>
          </a:p>
        </p:txBody>
      </p:sp>
    </p:spTree>
    <p:extLst>
      <p:ext uri="{BB962C8B-B14F-4D97-AF65-F5344CB8AC3E}">
        <p14:creationId xmlns:p14="http://schemas.microsoft.com/office/powerpoint/2010/main" xmlns="" val="2996671679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Zkontrolujte správnost výpočtu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8800" i="1" dirty="0" smtClean="0">
                <a:solidFill>
                  <a:schemeClr val="accent4">
                    <a:lumMod val="75000"/>
                  </a:schemeClr>
                </a:solidFill>
              </a:rPr>
              <a:t>15 – 4 = 11</a:t>
            </a:r>
            <a:endParaRPr lang="cs-CZ" sz="8800" i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r">
              <a:buNone/>
            </a:pPr>
            <a:r>
              <a:rPr lang="cs-CZ" b="1" i="1" dirty="0" smtClean="0">
                <a:solidFill>
                  <a:schemeClr val="accent4">
                    <a:lumMod val="75000"/>
                  </a:schemeClr>
                </a:solidFill>
              </a:rPr>
              <a:t>Ve skříňce zůstalo 11 knížek.</a:t>
            </a:r>
            <a:endParaRPr lang="cs-CZ" b="1" i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Obrázek 3" descr="dítě-čtení-knihy-sedí-na-_4dcd49b5d55f8-p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3143248"/>
            <a:ext cx="2571768" cy="3462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4609233"/>
      </p:ext>
    </p:extLst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71472" y="428604"/>
            <a:ext cx="8001056" cy="6027759"/>
          </a:xfrm>
        </p:spPr>
        <p:txBody>
          <a:bodyPr>
            <a:normAutofit/>
          </a:bodyPr>
          <a:lstStyle/>
          <a:p>
            <a:pPr algn="r"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Zdroje: 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Online omalovánky &lt; http://www.</a:t>
            </a:r>
            <a:r>
              <a:rPr lang="cs-CZ" sz="1400" dirty="0" err="1" smtClean="0"/>
              <a:t>onlineomalovanky.cz</a:t>
            </a:r>
            <a:r>
              <a:rPr lang="cs-CZ" sz="1400" dirty="0" smtClean="0"/>
              <a:t>/</a:t>
            </a:r>
            <a:r>
              <a:rPr lang="cs-CZ" sz="1400" dirty="0" err="1" smtClean="0"/>
              <a:t>Omalov</a:t>
            </a:r>
            <a:r>
              <a:rPr lang="cs-CZ" sz="1400" dirty="0" smtClean="0"/>
              <a:t>%C3%A1nky-</a:t>
            </a:r>
            <a:r>
              <a:rPr lang="cs-CZ" sz="1400" dirty="0" err="1" smtClean="0"/>
              <a:t>sn</a:t>
            </a:r>
            <a:r>
              <a:rPr lang="cs-CZ" sz="1400" dirty="0" smtClean="0"/>
              <a:t>%C4%9Bhul%C3%A1ci.html&gt;</a:t>
            </a:r>
          </a:p>
          <a:p>
            <a:pPr>
              <a:buNone/>
            </a:pPr>
            <a:r>
              <a:rPr lang="cs-CZ" sz="1400" dirty="0" smtClean="0"/>
              <a:t>Online omalovánky &lt; http://www.</a:t>
            </a:r>
            <a:r>
              <a:rPr lang="cs-CZ" sz="1400" dirty="0" err="1" smtClean="0"/>
              <a:t>onlineomalovanky.cz</a:t>
            </a:r>
            <a:r>
              <a:rPr lang="cs-CZ" sz="1400" dirty="0" smtClean="0"/>
              <a:t>/</a:t>
            </a:r>
            <a:r>
              <a:rPr lang="cs-CZ" sz="1400" dirty="0" err="1" smtClean="0"/>
              <a:t>Omalov</a:t>
            </a:r>
            <a:r>
              <a:rPr lang="cs-CZ" sz="1400" dirty="0" smtClean="0"/>
              <a:t>%C3%A1nky-d%C4%9Bti.html&gt;</a:t>
            </a:r>
            <a:endParaRPr lang="cs-CZ" sz="1400" dirty="0"/>
          </a:p>
          <a:p>
            <a:pPr algn="r">
              <a:buNone/>
            </a:pPr>
            <a:endParaRPr lang="cs-CZ" sz="1400" dirty="0" smtClean="0"/>
          </a:p>
          <a:p>
            <a:pPr algn="r">
              <a:buNone/>
            </a:pPr>
            <a:endParaRPr lang="cs-CZ" sz="1400" dirty="0"/>
          </a:p>
          <a:p>
            <a:pPr algn="r">
              <a:buNone/>
            </a:pPr>
            <a:endParaRPr lang="cs-CZ" sz="1400" dirty="0" smtClean="0"/>
          </a:p>
          <a:p>
            <a:pPr algn="r">
              <a:buNone/>
            </a:pPr>
            <a:r>
              <a:rPr lang="cs-CZ" sz="1400" dirty="0" smtClean="0"/>
              <a:t>Pokud není uvedeno jinak, autorem všech textů a fotografií je Mgr. Věra </a:t>
            </a:r>
            <a:r>
              <a:rPr lang="cs-CZ" sz="1400" dirty="0" err="1" smtClean="0"/>
              <a:t>Hajnová</a:t>
            </a:r>
            <a:r>
              <a:rPr lang="cs-CZ" sz="1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175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Slovní úlohy</vt:lpstr>
      <vt:lpstr>Přečtěte si společně slovní úlohu.</vt:lpstr>
      <vt:lpstr>Zkontrolujte správnost výpočtu.</vt:lpstr>
      <vt:lpstr>Přečtěte si společně slovní úlohu.</vt:lpstr>
      <vt:lpstr>Zkontrolujte správnost výpočtu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Hajnová Věra</dc:creator>
  <cp:lastModifiedBy>uživatel</cp:lastModifiedBy>
  <cp:revision>10</cp:revision>
  <dcterms:created xsi:type="dcterms:W3CDTF">2014-01-01T17:20:52Z</dcterms:created>
  <dcterms:modified xsi:type="dcterms:W3CDTF">2014-01-13T19:50:58Z</dcterms:modified>
</cp:coreProperties>
</file>