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57" r:id="rId4"/>
    <p:sldId id="260" r:id="rId5"/>
    <p:sldId id="258" r:id="rId6"/>
    <p:sldId id="259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9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734195-EBD5-41EC-BD38-B568B38C25D0}" type="datetimeFigureOut">
              <a:rPr lang="cs-CZ" smtClean="0"/>
              <a:pPr/>
              <a:t>21.3.2012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B602AE-D129-4596-87CC-1B81A1E9526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734195-EBD5-41EC-BD38-B568B38C25D0}" type="datetimeFigureOut">
              <a:rPr lang="cs-CZ" smtClean="0"/>
              <a:pPr/>
              <a:t>21.3.2012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B602AE-D129-4596-87CC-1B81A1E9526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734195-EBD5-41EC-BD38-B568B38C25D0}" type="datetimeFigureOut">
              <a:rPr lang="cs-CZ" smtClean="0"/>
              <a:pPr/>
              <a:t>21.3.2012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B602AE-D129-4596-87CC-1B81A1E9526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734195-EBD5-41EC-BD38-B568B38C25D0}" type="datetimeFigureOut">
              <a:rPr lang="cs-CZ" smtClean="0"/>
              <a:pPr/>
              <a:t>21.3.2012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B602AE-D129-4596-87CC-1B81A1E9526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734195-EBD5-41EC-BD38-B568B38C25D0}" type="datetimeFigureOut">
              <a:rPr lang="cs-CZ" smtClean="0"/>
              <a:pPr/>
              <a:t>21.3.2012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B602AE-D129-4596-87CC-1B81A1E9526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734195-EBD5-41EC-BD38-B568B38C25D0}" type="datetimeFigureOut">
              <a:rPr lang="cs-CZ" smtClean="0"/>
              <a:pPr/>
              <a:t>21.3.2012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B602AE-D129-4596-87CC-1B81A1E9526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734195-EBD5-41EC-BD38-B568B38C25D0}" type="datetimeFigureOut">
              <a:rPr lang="cs-CZ" smtClean="0"/>
              <a:pPr/>
              <a:t>21.3.2012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B602AE-D129-4596-87CC-1B81A1E9526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734195-EBD5-41EC-BD38-B568B38C25D0}" type="datetimeFigureOut">
              <a:rPr lang="cs-CZ" smtClean="0"/>
              <a:pPr/>
              <a:t>21.3.2012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B602AE-D129-4596-87CC-1B81A1E9526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734195-EBD5-41EC-BD38-B568B38C25D0}" type="datetimeFigureOut">
              <a:rPr lang="cs-CZ" smtClean="0"/>
              <a:pPr/>
              <a:t>21.3.2012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B602AE-D129-4596-87CC-1B81A1E9526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734195-EBD5-41EC-BD38-B568B38C25D0}" type="datetimeFigureOut">
              <a:rPr lang="cs-CZ" smtClean="0"/>
              <a:pPr/>
              <a:t>21.3.2012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B602AE-D129-4596-87CC-1B81A1E9526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734195-EBD5-41EC-BD38-B568B38C25D0}" type="datetimeFigureOut">
              <a:rPr lang="cs-CZ" smtClean="0"/>
              <a:pPr/>
              <a:t>21.3.2012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B602AE-D129-4596-87CC-1B81A1E9526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734195-EBD5-41EC-BD38-B568B38C25D0}" type="datetimeFigureOut">
              <a:rPr lang="cs-CZ" smtClean="0"/>
              <a:pPr/>
              <a:t>21.3.2012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B602AE-D129-4596-87CC-1B81A1E9526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:\Users\Lenička\Desktop\SPořilov\logo.jpg"/>
          <p:cNvPicPr/>
          <p:nvPr/>
        </p:nvPicPr>
        <p:blipFill>
          <a:blip r:embed="rId2" cstate="print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c="http://schemas.openxmlformats.org/markup-compatibility/2006" xmlns:wpc="http://schemas.microsoft.com/office/word/2010/wordprocessingCanvas" xmlns="" val="0"/>
              </a:ext>
            </a:extLst>
          </a:blip>
          <a:srcRect/>
          <a:stretch>
            <a:fillRect/>
          </a:stretch>
        </p:blipFill>
        <p:spPr bwMode="auto">
          <a:xfrm>
            <a:off x="1866880" y="509566"/>
            <a:ext cx="5753100" cy="1409700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642910" y="2857496"/>
          <a:ext cx="8136904" cy="18288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136904"/>
              </a:tblGrid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 : ZŠ Pardubice - Spořilov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 : Mgr. Věra Hajnová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: 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VY_32_INOVACE_Vývojové</a:t>
                      </a: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poruchy učení </a:t>
                      </a: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2_8 Rozlišování délky samohlásek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 </a:t>
                      </a:r>
                      <a:r>
                        <a:rPr lang="cs-CZ" dirty="0" smtClean="0"/>
                        <a:t>: Rozlišování délky samohlásek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 : 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CZ.1.07/1.4.00/21.234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620688"/>
            <a:ext cx="7772400" cy="1470025"/>
          </a:xfr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/>
            </a:r>
            <a:br>
              <a:rPr lang="cs-CZ" dirty="0" smtClean="0">
                <a:solidFill>
                  <a:schemeClr val="bg1"/>
                </a:solidFill>
              </a:rPr>
            </a:br>
            <a:r>
              <a:rPr lang="cs-CZ" dirty="0" smtClean="0">
                <a:solidFill>
                  <a:schemeClr val="bg1"/>
                </a:solidFill>
              </a:rPr>
              <a:t>Rozlišování </a:t>
            </a:r>
            <a:r>
              <a:rPr lang="cs-CZ" dirty="0" smtClean="0">
                <a:solidFill>
                  <a:schemeClr val="bg1"/>
                </a:solidFill>
              </a:rPr>
              <a:t>délky samohlásek</a:t>
            </a:r>
            <a:br>
              <a:rPr lang="cs-CZ" dirty="0" smtClean="0">
                <a:solidFill>
                  <a:schemeClr val="bg1"/>
                </a:solidFill>
              </a:rPr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2780928"/>
            <a:ext cx="6400800" cy="1752600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l"/>
            <a:endParaRPr lang="cs-CZ" sz="1800" dirty="0" smtClean="0">
              <a:solidFill>
                <a:schemeClr val="tx1"/>
              </a:solidFill>
            </a:endParaRPr>
          </a:p>
          <a:p>
            <a:pPr algn="l"/>
            <a:r>
              <a:rPr lang="cs-CZ" sz="1800" dirty="0" smtClean="0">
                <a:solidFill>
                  <a:schemeClr val="tx1"/>
                </a:solidFill>
              </a:rPr>
              <a:t>Určeno pro nápravu vývojových poruch učení.</a:t>
            </a:r>
          </a:p>
          <a:p>
            <a:pPr algn="l"/>
            <a:endParaRPr lang="cs-CZ" sz="1800" dirty="0" smtClean="0">
              <a:solidFill>
                <a:schemeClr val="tx1"/>
              </a:solidFill>
            </a:endParaRPr>
          </a:p>
          <a:p>
            <a:pPr algn="l"/>
            <a:r>
              <a:rPr lang="cs-CZ" sz="1800" dirty="0" smtClean="0">
                <a:solidFill>
                  <a:schemeClr val="tx1"/>
                </a:solidFill>
              </a:rPr>
              <a:t>Anotace: Procvičování rozlišování délky samohlásek.</a:t>
            </a:r>
            <a:endParaRPr lang="cs-CZ" sz="1800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363272" cy="1800200"/>
          </a:xfr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700" b="1" kern="500" dirty="0" smtClean="0"/>
              <a:t>Slabiku s krátkou samohláskou označ  </a:t>
            </a:r>
            <a:r>
              <a:rPr lang="cs-CZ" sz="6000" b="1" kern="500" dirty="0" smtClean="0"/>
              <a:t>.</a:t>
            </a:r>
            <a:r>
              <a:rPr lang="cs-CZ" sz="9800" b="1" kern="500" dirty="0" smtClean="0"/>
              <a:t/>
            </a:r>
            <a:br>
              <a:rPr lang="cs-CZ" sz="9800" b="1" kern="500" dirty="0" smtClean="0"/>
            </a:br>
            <a:r>
              <a:rPr lang="cs-CZ" sz="2800" b="1" kern="500" dirty="0" smtClean="0"/>
              <a:t>Slabiku s dlouhou samohláskou označ</a:t>
            </a:r>
            <a:r>
              <a:rPr lang="cs-CZ" sz="3600" b="1" kern="500" dirty="0" smtClean="0"/>
              <a:t>  </a:t>
            </a:r>
            <a:r>
              <a:rPr lang="cs-CZ" sz="3600" b="1" kern="700" dirty="0" smtClean="0"/>
              <a:t>- </a:t>
            </a:r>
            <a:endParaRPr lang="cs-CZ" sz="3600" b="1" kern="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04864"/>
            <a:ext cx="8229600" cy="3921299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numCol="3">
            <a:normAutofit/>
          </a:bodyPr>
          <a:lstStyle/>
          <a:p>
            <a:pPr>
              <a:buNone/>
            </a:pPr>
            <a:r>
              <a:rPr lang="cs-CZ" dirty="0" smtClean="0"/>
              <a:t>Vidlička</a:t>
            </a:r>
          </a:p>
          <a:p>
            <a:pPr>
              <a:buNone/>
            </a:pPr>
            <a:r>
              <a:rPr lang="cs-CZ" sz="2800" dirty="0" smtClean="0"/>
              <a:t>Mává</a:t>
            </a:r>
            <a:endParaRPr lang="cs-CZ" sz="2800" dirty="0"/>
          </a:p>
          <a:p>
            <a:pPr>
              <a:buNone/>
            </a:pPr>
            <a:r>
              <a:rPr lang="cs-CZ" sz="2800" dirty="0" smtClean="0"/>
              <a:t>Chodí</a:t>
            </a:r>
          </a:p>
          <a:p>
            <a:pPr>
              <a:buNone/>
            </a:pPr>
            <a:r>
              <a:rPr lang="cs-CZ" sz="2800" dirty="0" smtClean="0"/>
              <a:t>Jablíčko</a:t>
            </a:r>
          </a:p>
          <a:p>
            <a:pPr>
              <a:buNone/>
            </a:pPr>
            <a:r>
              <a:rPr lang="cs-CZ" sz="2800" dirty="0" smtClean="0"/>
              <a:t>Film</a:t>
            </a:r>
          </a:p>
          <a:p>
            <a:pPr>
              <a:buNone/>
            </a:pPr>
            <a:r>
              <a:rPr lang="cs-CZ" sz="2800" dirty="0" smtClean="0"/>
              <a:t>Televize</a:t>
            </a:r>
          </a:p>
          <a:p>
            <a:pPr>
              <a:buNone/>
            </a:pPr>
            <a:r>
              <a:rPr lang="cs-CZ" sz="2800" dirty="0" smtClean="0"/>
              <a:t>Koupíme</a:t>
            </a:r>
          </a:p>
          <a:p>
            <a:pPr>
              <a:buNone/>
            </a:pPr>
            <a:r>
              <a:rPr lang="cs-CZ" sz="2800" dirty="0" smtClean="0"/>
              <a:t>Klíče</a:t>
            </a:r>
          </a:p>
          <a:p>
            <a:pPr>
              <a:buNone/>
            </a:pPr>
            <a:r>
              <a:rPr lang="cs-CZ" sz="2800" dirty="0" smtClean="0"/>
              <a:t>Bělásek</a:t>
            </a:r>
          </a:p>
          <a:p>
            <a:pPr>
              <a:buNone/>
            </a:pPr>
            <a:r>
              <a:rPr lang="cs-CZ" sz="2800" dirty="0" smtClean="0"/>
              <a:t>Maluje</a:t>
            </a:r>
          </a:p>
          <a:p>
            <a:pPr>
              <a:buNone/>
            </a:pPr>
            <a:r>
              <a:rPr lang="cs-CZ" sz="2800" dirty="0" smtClean="0"/>
              <a:t>Říká</a:t>
            </a:r>
          </a:p>
          <a:p>
            <a:pPr>
              <a:buNone/>
            </a:pPr>
            <a:r>
              <a:rPr lang="cs-CZ" sz="2800" dirty="0" smtClean="0"/>
              <a:t>Píská</a:t>
            </a:r>
          </a:p>
          <a:p>
            <a:pPr>
              <a:buNone/>
            </a:pPr>
            <a:r>
              <a:rPr lang="cs-CZ" sz="2800" dirty="0" smtClean="0"/>
              <a:t>Sněží</a:t>
            </a:r>
          </a:p>
          <a:p>
            <a:pPr>
              <a:buNone/>
            </a:pPr>
            <a:r>
              <a:rPr lang="cs-CZ" sz="2800" dirty="0" smtClean="0"/>
              <a:t>Dírka</a:t>
            </a:r>
          </a:p>
          <a:p>
            <a:pPr>
              <a:buNone/>
            </a:pPr>
            <a:r>
              <a:rPr lang="cs-CZ" sz="2800" dirty="0" smtClean="0"/>
              <a:t>Koníček</a:t>
            </a:r>
          </a:p>
          <a:p>
            <a:pPr>
              <a:buNone/>
            </a:pPr>
            <a:r>
              <a:rPr lang="cs-CZ" sz="2800" dirty="0" smtClean="0"/>
              <a:t>Kupuje</a:t>
            </a:r>
          </a:p>
          <a:p>
            <a:pPr>
              <a:buNone/>
            </a:pPr>
            <a:r>
              <a:rPr lang="cs-CZ" sz="2800" dirty="0" smtClean="0"/>
              <a:t>Ráno</a:t>
            </a:r>
          </a:p>
          <a:p>
            <a:pPr>
              <a:buNone/>
            </a:pPr>
            <a:r>
              <a:rPr lang="cs-CZ" sz="2800" dirty="0" smtClean="0"/>
              <a:t>Zvoní</a:t>
            </a:r>
          </a:p>
          <a:p>
            <a:pPr>
              <a:buNone/>
            </a:pPr>
            <a:r>
              <a:rPr lang="cs-CZ" sz="2800" dirty="0" smtClean="0"/>
              <a:t>Síťka</a:t>
            </a:r>
          </a:p>
          <a:p>
            <a:pPr>
              <a:buNone/>
            </a:pPr>
            <a:r>
              <a:rPr lang="cs-CZ" sz="2800" dirty="0" smtClean="0"/>
              <a:t>Očička</a:t>
            </a:r>
          </a:p>
          <a:p>
            <a:pPr>
              <a:buNone/>
            </a:pPr>
            <a:r>
              <a:rPr lang="cs-CZ" sz="2800" dirty="0" smtClean="0"/>
              <a:t>Otevírá</a:t>
            </a:r>
          </a:p>
        </p:txBody>
      </p:sp>
    </p:spTree>
  </p:cSld>
  <p:clrMapOvr>
    <a:masterClrMapping/>
  </p:clrMapOvr>
  <p:transition spd="med">
    <p:dissolv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jablko_vesel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3528" y="1124744"/>
            <a:ext cx="2857500" cy="2857500"/>
          </a:xfrm>
          <a:prstGeom prst="rect">
            <a:avLst/>
          </a:prstGeom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</p:pic>
      <p:pic>
        <p:nvPicPr>
          <p:cNvPr id="3" name="Obrázek 2" descr="motylek.preview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707904" y="620688"/>
            <a:ext cx="4515966" cy="6021288"/>
          </a:xfrm>
          <a:prstGeom prst="rect">
            <a:avLst/>
          </a:prstGeom>
          <a:ln>
            <a:noFill/>
          </a:ln>
          <a:effectLst>
            <a:glow rad="139700">
              <a:schemeClr val="accent4">
                <a:satMod val="175000"/>
                <a:alpha val="40000"/>
              </a:schemeClr>
            </a:glow>
            <a:softEdge rad="112500"/>
          </a:effec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Vymysli slova podle značek </a:t>
            </a:r>
            <a:r>
              <a:rPr lang="cs-CZ" b="1" dirty="0" smtClean="0"/>
              <a:t>.</a:t>
            </a:r>
            <a:r>
              <a:rPr lang="cs-CZ" dirty="0" smtClean="0"/>
              <a:t> </a:t>
            </a:r>
            <a:r>
              <a:rPr lang="cs-CZ" sz="4000" b="1" dirty="0" smtClean="0"/>
              <a:t>–</a:t>
            </a:r>
            <a:r>
              <a:rPr lang="cs-CZ" sz="3200" b="1" dirty="0" smtClean="0"/>
              <a:t> </a:t>
            </a:r>
            <a:r>
              <a:rPr lang="cs-CZ" sz="3200" dirty="0" smtClean="0"/>
              <a:t>a vzoru. Slova napiš.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numCol="3"/>
          <a:lstStyle/>
          <a:p>
            <a:pPr>
              <a:buNone/>
            </a:pPr>
            <a:r>
              <a:rPr lang="cs-CZ" b="1" dirty="0" smtClean="0"/>
              <a:t> .   .   </a:t>
            </a:r>
            <a:r>
              <a:rPr lang="cs-CZ" dirty="0" smtClean="0"/>
              <a:t>Kolo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sz="4000" b="1" dirty="0" smtClean="0"/>
              <a:t>-  -</a:t>
            </a:r>
          </a:p>
          <a:p>
            <a:pPr>
              <a:buNone/>
            </a:pPr>
            <a:r>
              <a:rPr lang="cs-CZ" sz="4000" b="1" dirty="0" smtClean="0"/>
              <a:t> .  .  </a:t>
            </a:r>
          </a:p>
          <a:p>
            <a:pPr>
              <a:buNone/>
            </a:pPr>
            <a:r>
              <a:rPr lang="cs-CZ" sz="4000" b="1" dirty="0" smtClean="0"/>
              <a:t> -  -</a:t>
            </a:r>
          </a:p>
          <a:p>
            <a:pPr>
              <a:buNone/>
            </a:pPr>
            <a:r>
              <a:rPr lang="cs-CZ" sz="4000" b="1" dirty="0"/>
              <a:t> </a:t>
            </a:r>
            <a:r>
              <a:rPr lang="cs-CZ" sz="4000" b="1" dirty="0" smtClean="0"/>
              <a:t>-  . </a:t>
            </a:r>
          </a:p>
          <a:p>
            <a:pPr>
              <a:buNone/>
            </a:pPr>
            <a:r>
              <a:rPr lang="cs-CZ" sz="4000" b="1" dirty="0"/>
              <a:t> </a:t>
            </a:r>
            <a:r>
              <a:rPr lang="cs-CZ" sz="4000" b="1" dirty="0" smtClean="0"/>
              <a:t>-  . </a:t>
            </a:r>
          </a:p>
          <a:p>
            <a:pPr>
              <a:buNone/>
            </a:pPr>
            <a:r>
              <a:rPr lang="cs-CZ" sz="4000" b="1" dirty="0" smtClean="0"/>
              <a:t>.  -  </a:t>
            </a:r>
            <a:r>
              <a:rPr lang="cs-CZ" sz="2800" dirty="0" smtClean="0"/>
              <a:t>Máme</a:t>
            </a:r>
            <a:r>
              <a:rPr lang="cs-CZ" sz="4000" b="1" dirty="0" smtClean="0"/>
              <a:t> </a:t>
            </a:r>
          </a:p>
          <a:p>
            <a:pPr>
              <a:buNone/>
            </a:pPr>
            <a:r>
              <a:rPr lang="cs-CZ" sz="4000" b="1" dirty="0" smtClean="0"/>
              <a:t>.  -</a:t>
            </a:r>
          </a:p>
          <a:p>
            <a:pPr>
              <a:buNone/>
            </a:pPr>
            <a:r>
              <a:rPr lang="cs-CZ" sz="4000" b="1" dirty="0" smtClean="0"/>
              <a:t>.  . </a:t>
            </a:r>
          </a:p>
          <a:p>
            <a:pPr>
              <a:buFontTx/>
              <a:buChar char="-"/>
            </a:pPr>
            <a:r>
              <a:rPr lang="cs-CZ" sz="4000" b="1" dirty="0" smtClean="0"/>
              <a:t>.</a:t>
            </a:r>
          </a:p>
          <a:p>
            <a:pPr>
              <a:buFontTx/>
              <a:buChar char="-"/>
            </a:pPr>
            <a:r>
              <a:rPr lang="cs-CZ" sz="4000" b="1" dirty="0" smtClean="0"/>
              <a:t>.</a:t>
            </a:r>
          </a:p>
          <a:p>
            <a:pPr>
              <a:buNone/>
            </a:pPr>
            <a:r>
              <a:rPr lang="cs-CZ" sz="4000" b="1" dirty="0" smtClean="0"/>
              <a:t>. – </a:t>
            </a:r>
          </a:p>
          <a:p>
            <a:pPr>
              <a:buNone/>
            </a:pPr>
            <a:r>
              <a:rPr lang="cs-CZ" sz="4000" b="1" dirty="0" smtClean="0"/>
              <a:t> -  -  -  </a:t>
            </a:r>
          </a:p>
          <a:p>
            <a:pPr>
              <a:buNone/>
            </a:pPr>
            <a:r>
              <a:rPr lang="cs-CZ" sz="4000" b="1" dirty="0" smtClean="0"/>
              <a:t> .  .  .</a:t>
            </a:r>
            <a:endParaRPr lang="cs-CZ" sz="4000" b="1" dirty="0"/>
          </a:p>
          <a:p>
            <a:pPr>
              <a:buNone/>
            </a:pPr>
            <a:r>
              <a:rPr lang="cs-CZ" sz="4000" b="1" dirty="0" smtClean="0"/>
              <a:t> .  .  -</a:t>
            </a:r>
          </a:p>
          <a:p>
            <a:pPr>
              <a:buNone/>
            </a:pPr>
            <a:r>
              <a:rPr lang="cs-CZ" sz="4000" b="1" dirty="0" smtClean="0"/>
              <a:t> -  .  .</a:t>
            </a:r>
          </a:p>
          <a:p>
            <a:pPr>
              <a:buNone/>
            </a:pPr>
            <a:r>
              <a:rPr lang="cs-CZ" sz="4000" b="1" dirty="0"/>
              <a:t> </a:t>
            </a:r>
            <a:r>
              <a:rPr lang="cs-CZ" sz="4000" b="1" dirty="0" smtClean="0"/>
              <a:t>.  .  </a:t>
            </a:r>
            <a:r>
              <a:rPr lang="cs-CZ" sz="4000" b="1" dirty="0"/>
              <a:t>-</a:t>
            </a:r>
            <a:endParaRPr lang="cs-CZ" sz="2800" dirty="0" smtClean="0"/>
          </a:p>
          <a:p>
            <a:pPr>
              <a:buNone/>
            </a:pPr>
            <a:r>
              <a:rPr lang="cs-CZ" sz="4000" b="1" dirty="0" smtClean="0"/>
              <a:t> -  .  -</a:t>
            </a:r>
            <a:endParaRPr lang="cs-CZ" sz="4000" b="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dirty="0" smtClean="0"/>
              <a:t>Doplň krátké a dlouhé samohlásky </a:t>
            </a:r>
            <a:r>
              <a:rPr lang="cs-CZ" sz="3200" dirty="0" smtClean="0">
                <a:solidFill>
                  <a:srgbClr val="FFFF00"/>
                </a:solidFill>
              </a:rPr>
              <a:t>a, e, i , o, u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a  </a:t>
            </a:r>
            <a:r>
              <a:rPr lang="cs-CZ" sz="3200" dirty="0" smtClean="0">
                <a:solidFill>
                  <a:schemeClr val="tx2"/>
                </a:solidFill>
              </a:rPr>
              <a:t>á, é, í, ó, ú.</a:t>
            </a:r>
            <a:endParaRPr lang="cs-CZ" sz="3200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numCol="3"/>
          <a:lstStyle/>
          <a:p>
            <a:pPr>
              <a:buNone/>
            </a:pPr>
            <a:r>
              <a:rPr lang="cs-CZ" dirty="0" smtClean="0"/>
              <a:t>M – m – </a:t>
            </a:r>
          </a:p>
          <a:p>
            <a:pPr>
              <a:buNone/>
            </a:pPr>
            <a:r>
              <a:rPr lang="cs-CZ" dirty="0" smtClean="0"/>
              <a:t>L – t – </a:t>
            </a:r>
          </a:p>
          <a:p>
            <a:pPr>
              <a:buNone/>
            </a:pPr>
            <a:r>
              <a:rPr lang="cs-CZ" dirty="0" smtClean="0"/>
              <a:t>Ml – ko</a:t>
            </a:r>
          </a:p>
          <a:p>
            <a:pPr>
              <a:buNone/>
            </a:pPr>
            <a:r>
              <a:rPr lang="cs-CZ" dirty="0" smtClean="0"/>
              <a:t>Tav – rna</a:t>
            </a:r>
          </a:p>
          <a:p>
            <a:pPr>
              <a:buNone/>
            </a:pPr>
            <a:r>
              <a:rPr lang="cs-CZ" dirty="0" smtClean="0"/>
              <a:t>J – zda</a:t>
            </a:r>
          </a:p>
          <a:p>
            <a:pPr>
              <a:buNone/>
            </a:pPr>
            <a:r>
              <a:rPr lang="cs-CZ" dirty="0" smtClean="0"/>
              <a:t>Ok – nko</a:t>
            </a:r>
          </a:p>
          <a:p>
            <a:pPr>
              <a:buNone/>
            </a:pPr>
            <a:r>
              <a:rPr lang="cs-CZ" dirty="0" smtClean="0"/>
              <a:t>Č – h –</a:t>
            </a:r>
          </a:p>
          <a:p>
            <a:pPr>
              <a:buNone/>
            </a:pPr>
            <a:r>
              <a:rPr lang="cs-CZ" dirty="0" smtClean="0"/>
              <a:t>T – lko</a:t>
            </a:r>
          </a:p>
          <a:p>
            <a:pPr>
              <a:buNone/>
            </a:pPr>
            <a:r>
              <a:rPr lang="cs-CZ" dirty="0" smtClean="0"/>
              <a:t>Š – pek</a:t>
            </a:r>
          </a:p>
          <a:p>
            <a:pPr>
              <a:buNone/>
            </a:pPr>
            <a:r>
              <a:rPr lang="cs-CZ" dirty="0" smtClean="0"/>
              <a:t>B – tol – </a:t>
            </a:r>
          </a:p>
          <a:p>
            <a:pPr>
              <a:buNone/>
            </a:pPr>
            <a:r>
              <a:rPr lang="cs-CZ" dirty="0" smtClean="0"/>
              <a:t>Š – šk –</a:t>
            </a:r>
          </a:p>
          <a:p>
            <a:pPr>
              <a:buNone/>
            </a:pPr>
            <a:r>
              <a:rPr lang="cs-CZ" dirty="0" smtClean="0"/>
              <a:t>Br – tř – </a:t>
            </a:r>
          </a:p>
          <a:p>
            <a:pPr>
              <a:buNone/>
            </a:pPr>
            <a:r>
              <a:rPr lang="cs-CZ" dirty="0" smtClean="0"/>
              <a:t>D – n – ček</a:t>
            </a:r>
          </a:p>
          <a:p>
            <a:pPr>
              <a:buNone/>
            </a:pPr>
            <a:r>
              <a:rPr lang="cs-CZ" dirty="0" smtClean="0"/>
              <a:t>Šk – ličk -            </a:t>
            </a:r>
            <a:endParaRPr lang="cs-CZ" dirty="0"/>
          </a:p>
        </p:txBody>
      </p:sp>
    </p:spTree>
  </p:cSld>
  <p:clrMapOvr>
    <a:masterClrMapping/>
  </p:clrMapOvr>
  <p:transition spd="med">
    <p:wheel spokes="3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1" y="404664"/>
            <a:ext cx="7872875" cy="59046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</TotalTime>
  <Words>203</Words>
  <Application>Microsoft Office PowerPoint</Application>
  <PresentationFormat>Předvádění na obrazovce (4:3)</PresentationFormat>
  <Paragraphs>66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 Rozlišování délky samohlásek </vt:lpstr>
      <vt:lpstr>Slabiku s krátkou samohláskou označ  . Slabiku s dlouhou samohláskou označ  - </vt:lpstr>
      <vt:lpstr>Snímek 4</vt:lpstr>
      <vt:lpstr>Vymysli slova podle značek . – a vzoru. Slova napiš.</vt:lpstr>
      <vt:lpstr>Doplň krátké a dlouhé samohlásky a, e, i , o, u  a  á, é, í, ó, ú.</vt:lpstr>
      <vt:lpstr>Snímek 7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Vývojové poruchy učení</dc:title>
  <dc:creator>veronika</dc:creator>
  <cp:lastModifiedBy>uživatel</cp:lastModifiedBy>
  <cp:revision>5</cp:revision>
  <dcterms:created xsi:type="dcterms:W3CDTF">2012-03-06T11:55:11Z</dcterms:created>
  <dcterms:modified xsi:type="dcterms:W3CDTF">2012-03-21T15:05:08Z</dcterms:modified>
</cp:coreProperties>
</file>