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81630-6C88-42B0-9678-CF2624ACDED4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90DA9-B2F9-4CB6-8168-500F5705C84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81630-6C88-42B0-9678-CF2624ACDED4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90DA9-B2F9-4CB6-8168-500F5705C84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81630-6C88-42B0-9678-CF2624ACDED4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90DA9-B2F9-4CB6-8168-500F5705C84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81630-6C88-42B0-9678-CF2624ACDED4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90DA9-B2F9-4CB6-8168-500F5705C84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81630-6C88-42B0-9678-CF2624ACDED4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90DA9-B2F9-4CB6-8168-500F5705C84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81630-6C88-42B0-9678-CF2624ACDED4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90DA9-B2F9-4CB6-8168-500F5705C84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81630-6C88-42B0-9678-CF2624ACDED4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90DA9-B2F9-4CB6-8168-500F5705C84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81630-6C88-42B0-9678-CF2624ACDED4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90DA9-B2F9-4CB6-8168-500F5705C84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81630-6C88-42B0-9678-CF2624ACDED4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90DA9-B2F9-4CB6-8168-500F5705C84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81630-6C88-42B0-9678-CF2624ACDED4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90DA9-B2F9-4CB6-8168-500F5705C84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81630-6C88-42B0-9678-CF2624ACDED4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90DA9-B2F9-4CB6-8168-500F5705C84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381630-6C88-42B0-9678-CF2624ACDED4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490DA9-B2F9-4CB6-8168-500F5705C84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Lenička\Desktop\SPořilov\logo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1866880" y="509566"/>
            <a:ext cx="5753100" cy="14097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42910" y="2857496"/>
          <a:ext cx="8136904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36904"/>
              </a:tblGrid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 : ZŠ Pardubice - Spořilov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 : Mgr. Věra Hajnová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VY_32_INOVACE_Vývojové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poruchy učení 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2_13 Rozlišování hlásek B, P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 </a:t>
                      </a:r>
                      <a:r>
                        <a:rPr lang="cs-CZ" dirty="0" smtClean="0"/>
                        <a:t>:Rozlišování</a:t>
                      </a:r>
                      <a:r>
                        <a:rPr lang="cs-CZ" baseline="0" dirty="0" smtClean="0"/>
                        <a:t> hlásek B, P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 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CZ.1.07/1.4.00/21.234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772400" cy="1470025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/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Rozlišování </a:t>
            </a:r>
            <a:r>
              <a:rPr lang="cs-CZ" dirty="0" smtClean="0">
                <a:solidFill>
                  <a:schemeClr val="bg1"/>
                </a:solidFill>
              </a:rPr>
              <a:t>hlásek B a P</a:t>
            </a:r>
            <a:br>
              <a:rPr lang="cs-CZ" dirty="0" smtClean="0">
                <a:solidFill>
                  <a:schemeClr val="bg1"/>
                </a:solidFill>
              </a:rPr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3284984"/>
            <a:ext cx="6400800" cy="17526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cs-CZ" sz="1800" dirty="0" smtClean="0">
                <a:solidFill>
                  <a:schemeClr val="tx1"/>
                </a:solidFill>
              </a:rPr>
              <a:t>Určeno pro  nápravu vývojových poruch učení</a:t>
            </a:r>
          </a:p>
          <a:p>
            <a:pPr algn="l"/>
            <a:endParaRPr lang="cs-CZ" sz="1800" dirty="0" smtClean="0">
              <a:solidFill>
                <a:schemeClr val="tx1"/>
              </a:solidFill>
            </a:endParaRPr>
          </a:p>
          <a:p>
            <a:pPr algn="l"/>
            <a:r>
              <a:rPr lang="cs-CZ" sz="1800" dirty="0" smtClean="0">
                <a:solidFill>
                  <a:schemeClr val="tx1"/>
                </a:solidFill>
              </a:rPr>
              <a:t>Anotace : Procvičování rozlišování hlásek B a P</a:t>
            </a:r>
            <a:endParaRPr lang="cs-CZ" sz="18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51520" y="5805264"/>
            <a:ext cx="8496944" cy="804862"/>
          </a:xfrm>
        </p:spPr>
        <p:txBody>
          <a:bodyPr/>
          <a:lstStyle/>
          <a:p>
            <a:endParaRPr lang="cs-CZ" dirty="0" smtClean="0"/>
          </a:p>
          <a:p>
            <a:pPr algn="ctr"/>
            <a:r>
              <a:rPr lang="cs-CZ" sz="2000" b="1" dirty="0" smtClean="0"/>
              <a:t>BASA, BANÁNY, BALÓN, BUBEN.</a:t>
            </a:r>
            <a:endParaRPr lang="cs-CZ" sz="2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260648"/>
            <a:ext cx="7992888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Označ slova, která začínají hláskou B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8" name="Obrázek 7" descr="basa.previe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836712"/>
            <a:ext cx="2483768" cy="3311691"/>
          </a:xfrm>
          <a:prstGeom prst="rect">
            <a:avLst/>
          </a:prstGeom>
        </p:spPr>
      </p:pic>
      <p:pic>
        <p:nvPicPr>
          <p:cNvPr id="9" name="Obrázek 8" descr="smrk.previe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20272" y="836712"/>
            <a:ext cx="1923678" cy="2564904"/>
          </a:xfrm>
          <a:prstGeom prst="rect">
            <a:avLst/>
          </a:prstGeom>
        </p:spPr>
      </p:pic>
      <p:pic>
        <p:nvPicPr>
          <p:cNvPr id="10" name="Obrázek 9" descr="kocour.preview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83768" y="2564904"/>
            <a:ext cx="2014457" cy="2736304"/>
          </a:xfrm>
          <a:prstGeom prst="rect">
            <a:avLst/>
          </a:prstGeom>
        </p:spPr>
      </p:pic>
      <p:pic>
        <p:nvPicPr>
          <p:cNvPr id="11" name="Obrázek 10" descr="banany.preview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908720"/>
            <a:ext cx="2376264" cy="3168352"/>
          </a:xfrm>
          <a:prstGeom prst="rect">
            <a:avLst/>
          </a:prstGeom>
        </p:spPr>
      </p:pic>
      <p:pic>
        <p:nvPicPr>
          <p:cNvPr id="12" name="Obrázek 11" descr="míče.preview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70940" y="2996952"/>
            <a:ext cx="2573060" cy="3632303"/>
          </a:xfrm>
          <a:prstGeom prst="rect">
            <a:avLst/>
          </a:prstGeom>
        </p:spPr>
      </p:pic>
      <p:pic>
        <p:nvPicPr>
          <p:cNvPr id="13" name="Obrázek 12" descr="buben.preview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3528" y="4149080"/>
            <a:ext cx="1761660" cy="234888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Označ slova, která začínají hláskou P.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00201"/>
            <a:ext cx="8219256" cy="406104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4800" u="sng" dirty="0" smtClean="0">
                <a:solidFill>
                  <a:srgbClr val="FFC000"/>
                </a:solidFill>
              </a:rPr>
              <a:t>Pes </a:t>
            </a:r>
            <a:r>
              <a:rPr lang="cs-CZ" dirty="0" smtClean="0"/>
              <a:t>                        </a:t>
            </a:r>
            <a:r>
              <a:rPr lang="cs-CZ" b="1" i="1" dirty="0" smtClean="0">
                <a:solidFill>
                  <a:srgbClr val="00B050"/>
                </a:solidFill>
              </a:rPr>
              <a:t> Penál  </a:t>
            </a: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                 Hodiny                     </a:t>
            </a:r>
            <a:r>
              <a:rPr lang="cs-CZ" sz="4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Jablko</a:t>
            </a:r>
          </a:p>
          <a:p>
            <a:pPr>
              <a:buNone/>
            </a:pPr>
            <a:r>
              <a:rPr lang="cs-CZ" sz="4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</a:t>
            </a:r>
            <a:r>
              <a:rPr lang="cs-CZ" sz="36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Papoušek            </a:t>
            </a:r>
            <a:r>
              <a:rPr lang="cs-CZ" sz="3600" b="1" i="1" u="sng" dirty="0" smtClean="0">
                <a:solidFill>
                  <a:srgbClr val="002060"/>
                </a:solidFill>
              </a:rPr>
              <a:t>Slon </a:t>
            </a:r>
            <a:r>
              <a:rPr lang="cs-CZ" sz="3600" b="1" i="1" dirty="0" smtClean="0">
                <a:solidFill>
                  <a:srgbClr val="002060"/>
                </a:solidFill>
              </a:rPr>
              <a:t>                   </a:t>
            </a:r>
            <a:r>
              <a:rPr lang="cs-CZ" sz="3600" b="1" i="1" dirty="0" smtClean="0">
                <a:solidFill>
                  <a:schemeClr val="accent6">
                    <a:lumMod val="75000"/>
                  </a:schemeClr>
                </a:solidFill>
              </a:rPr>
              <a:t>Pila</a:t>
            </a:r>
          </a:p>
          <a:p>
            <a:pPr>
              <a:buNone/>
            </a:pPr>
            <a:r>
              <a:rPr lang="cs-CZ" sz="3600" b="1" i="1" dirty="0" smtClean="0">
                <a:solidFill>
                  <a:srgbClr val="FFC000"/>
                </a:solidFill>
              </a:rPr>
              <a:t>                    </a:t>
            </a:r>
            <a:r>
              <a:rPr lang="cs-CZ" sz="4400" b="1" i="1" dirty="0" smtClean="0">
                <a:solidFill>
                  <a:srgbClr val="FFC000"/>
                </a:solidFill>
              </a:rPr>
              <a:t>Pásek</a:t>
            </a:r>
            <a:endParaRPr lang="cs-CZ" sz="4400" b="1" i="1" dirty="0">
              <a:solidFill>
                <a:srgbClr val="FFC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5949280"/>
            <a:ext cx="82089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Pes, penál, papoušek, pila, pásek</a:t>
            </a:r>
            <a:endParaRPr lang="cs-CZ" sz="2000" b="1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Označ slova, která nezačínají hláskou</a:t>
            </a:r>
            <a:br>
              <a:rPr lang="cs-CZ" dirty="0" smtClean="0"/>
            </a:br>
            <a:r>
              <a:rPr lang="cs-CZ" dirty="0" smtClean="0"/>
              <a:t> B a P. Slova přečti.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Babička</a:t>
            </a:r>
          </a:p>
          <a:p>
            <a:pPr>
              <a:buNone/>
            </a:pPr>
            <a:r>
              <a:rPr lang="cs-CZ" dirty="0" smtClean="0"/>
              <a:t>Židle</a:t>
            </a:r>
          </a:p>
          <a:p>
            <a:pPr>
              <a:buNone/>
            </a:pPr>
            <a:r>
              <a:rPr lang="cs-CZ" dirty="0" smtClean="0"/>
              <a:t>Ponožky</a:t>
            </a:r>
          </a:p>
          <a:p>
            <a:pPr>
              <a:buNone/>
            </a:pPr>
            <a:r>
              <a:rPr lang="cs-CZ" dirty="0" smtClean="0"/>
              <a:t>Peněženka</a:t>
            </a:r>
          </a:p>
          <a:p>
            <a:pPr>
              <a:buNone/>
            </a:pPr>
            <a:r>
              <a:rPr lang="cs-CZ" dirty="0" smtClean="0"/>
              <a:t>Plavky</a:t>
            </a:r>
          </a:p>
          <a:p>
            <a:pPr>
              <a:buNone/>
            </a:pPr>
            <a:r>
              <a:rPr lang="cs-CZ" dirty="0" smtClean="0"/>
              <a:t>Květiny</a:t>
            </a:r>
          </a:p>
          <a:p>
            <a:pPr>
              <a:buNone/>
            </a:pPr>
            <a:r>
              <a:rPr lang="cs-CZ" dirty="0" smtClean="0"/>
              <a:t>Pastelky</a:t>
            </a:r>
          </a:p>
          <a:p>
            <a:pPr>
              <a:buNone/>
            </a:pPr>
            <a:r>
              <a:rPr lang="cs-CZ" dirty="0" smtClean="0"/>
              <a:t>Borůvky</a:t>
            </a:r>
          </a:p>
          <a:p>
            <a:pPr>
              <a:buNone/>
            </a:pPr>
            <a:r>
              <a:rPr lang="cs-CZ" dirty="0" smtClean="0"/>
              <a:t>Pouzdro</a:t>
            </a:r>
          </a:p>
          <a:p>
            <a:pPr>
              <a:buNone/>
            </a:pPr>
            <a:r>
              <a:rPr lang="cs-CZ" dirty="0" smtClean="0"/>
              <a:t>Počítač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Blatouch</a:t>
            </a:r>
          </a:p>
          <a:p>
            <a:pPr>
              <a:buNone/>
            </a:pPr>
            <a:r>
              <a:rPr lang="cs-CZ" dirty="0" smtClean="0"/>
              <a:t>Písanka</a:t>
            </a:r>
          </a:p>
          <a:p>
            <a:pPr>
              <a:buNone/>
            </a:pPr>
            <a:r>
              <a:rPr lang="cs-CZ" dirty="0" smtClean="0"/>
              <a:t>Škola</a:t>
            </a:r>
          </a:p>
          <a:p>
            <a:pPr>
              <a:buNone/>
            </a:pPr>
            <a:r>
              <a:rPr lang="cs-CZ" dirty="0" smtClean="0"/>
              <a:t>Hračky</a:t>
            </a:r>
          </a:p>
          <a:p>
            <a:pPr>
              <a:buNone/>
            </a:pPr>
            <a:r>
              <a:rPr lang="cs-CZ" dirty="0" smtClean="0"/>
              <a:t>Houby</a:t>
            </a:r>
          </a:p>
          <a:p>
            <a:pPr>
              <a:buNone/>
            </a:pPr>
            <a:r>
              <a:rPr lang="cs-CZ" dirty="0" smtClean="0"/>
              <a:t>Pravítko</a:t>
            </a:r>
          </a:p>
          <a:p>
            <a:pPr>
              <a:buNone/>
            </a:pPr>
            <a:r>
              <a:rPr lang="cs-CZ" dirty="0" smtClean="0"/>
              <a:t>Hokejka</a:t>
            </a:r>
          </a:p>
          <a:p>
            <a:pPr>
              <a:buNone/>
            </a:pPr>
            <a:r>
              <a:rPr lang="cs-CZ" dirty="0" smtClean="0"/>
              <a:t>Maliny</a:t>
            </a:r>
          </a:p>
          <a:p>
            <a:pPr>
              <a:buNone/>
            </a:pPr>
            <a:r>
              <a:rPr lang="cs-CZ" dirty="0" smtClean="0"/>
              <a:t>Balíček</a:t>
            </a:r>
          </a:p>
          <a:p>
            <a:pPr>
              <a:buNone/>
            </a:pPr>
            <a:r>
              <a:rPr lang="cs-CZ" dirty="0" smtClean="0"/>
              <a:t>Blesk</a:t>
            </a:r>
            <a:endParaRPr lang="cs-CZ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Doplň hlásky B a P do slov, slova napiš.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4000" dirty="0" smtClean="0"/>
              <a:t> _ _ rník</a:t>
            </a:r>
          </a:p>
          <a:p>
            <a:pPr>
              <a:buNone/>
            </a:pPr>
            <a:r>
              <a:rPr lang="cs-CZ" sz="4000" dirty="0" smtClean="0"/>
              <a:t> _ epř</a:t>
            </a:r>
          </a:p>
          <a:p>
            <a:pPr>
              <a:buNone/>
            </a:pPr>
            <a:r>
              <a:rPr lang="cs-CZ" sz="4000" dirty="0" smtClean="0"/>
              <a:t> _ ič</a:t>
            </a:r>
          </a:p>
          <a:p>
            <a:pPr>
              <a:buNone/>
            </a:pPr>
            <a:r>
              <a:rPr lang="cs-CZ" sz="4000" dirty="0" smtClean="0"/>
              <a:t> _ eruška</a:t>
            </a:r>
          </a:p>
          <a:p>
            <a:pPr>
              <a:buNone/>
            </a:pPr>
            <a:r>
              <a:rPr lang="cs-CZ" sz="4000" dirty="0" smtClean="0"/>
              <a:t> _ apír</a:t>
            </a:r>
          </a:p>
          <a:p>
            <a:pPr>
              <a:buNone/>
            </a:pPr>
            <a:r>
              <a:rPr lang="cs-CZ" sz="4000" dirty="0" smtClean="0"/>
              <a:t> _ arník</a:t>
            </a:r>
            <a:endParaRPr lang="cs-CZ" sz="4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4000" dirty="0" smtClean="0"/>
              <a:t> _ aterka</a:t>
            </a:r>
          </a:p>
          <a:p>
            <a:pPr>
              <a:buNone/>
            </a:pPr>
            <a:r>
              <a:rPr lang="cs-CZ" sz="4000" dirty="0" smtClean="0"/>
              <a:t> _ alkon</a:t>
            </a:r>
          </a:p>
          <a:p>
            <a:pPr>
              <a:buNone/>
            </a:pPr>
            <a:r>
              <a:rPr lang="cs-CZ" sz="4000" dirty="0" smtClean="0"/>
              <a:t> _ ampeliška</a:t>
            </a:r>
          </a:p>
          <a:p>
            <a:pPr>
              <a:buNone/>
            </a:pPr>
            <a:r>
              <a:rPr lang="cs-CZ" sz="4000" dirty="0" smtClean="0"/>
              <a:t> _ rána</a:t>
            </a:r>
          </a:p>
          <a:p>
            <a:pPr>
              <a:buNone/>
            </a:pPr>
            <a:r>
              <a:rPr lang="cs-CZ" sz="4000" dirty="0" smtClean="0"/>
              <a:t> _ ouzdro</a:t>
            </a:r>
          </a:p>
          <a:p>
            <a:pPr>
              <a:buNone/>
            </a:pPr>
            <a:r>
              <a:rPr lang="cs-CZ" sz="4000" dirty="0" smtClean="0"/>
              <a:t> _ řicho</a:t>
            </a:r>
            <a:endParaRPr lang="cs-CZ" sz="4000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56886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Obrázky:</a:t>
            </a:r>
          </a:p>
          <a:p>
            <a:endParaRPr lang="cs-CZ" dirty="0" smtClean="0"/>
          </a:p>
          <a:p>
            <a:r>
              <a:rPr lang="cs-CZ" dirty="0" smtClean="0"/>
              <a:t>Omalovánky ke stažení. Dostupné na: omalovánky.info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177</Words>
  <Application>Microsoft Office PowerPoint</Application>
  <PresentationFormat>Předvádění na obrazovce (4:3)</PresentationFormat>
  <Paragraphs>56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 Rozlišování hlásek B a P </vt:lpstr>
      <vt:lpstr>Snímek 3</vt:lpstr>
      <vt:lpstr>Označ slova, která začínají hláskou P.</vt:lpstr>
      <vt:lpstr>Označ slova, která nezačínají hláskou  B a P. Slova přečti.</vt:lpstr>
      <vt:lpstr>Doplň hlásky B a P do slov, slova napiš.</vt:lpstr>
      <vt:lpstr>Snímek 7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Dyslexie</dc:title>
  <dc:creator>veronika</dc:creator>
  <cp:lastModifiedBy>uživatel</cp:lastModifiedBy>
  <cp:revision>7</cp:revision>
  <dcterms:created xsi:type="dcterms:W3CDTF">2012-03-01T12:05:05Z</dcterms:created>
  <dcterms:modified xsi:type="dcterms:W3CDTF">2012-03-21T15:16:13Z</dcterms:modified>
</cp:coreProperties>
</file>