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452E6-615C-4D44-875B-8D869F62163D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479A6-E977-4EF1-A91F-1868CCB1585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452E6-615C-4D44-875B-8D869F62163D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479A6-E977-4EF1-A91F-1868CCB1585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452E6-615C-4D44-875B-8D869F62163D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479A6-E977-4EF1-A91F-1868CCB1585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452E6-615C-4D44-875B-8D869F62163D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479A6-E977-4EF1-A91F-1868CCB1585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452E6-615C-4D44-875B-8D869F62163D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479A6-E977-4EF1-A91F-1868CCB1585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452E6-615C-4D44-875B-8D869F62163D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479A6-E977-4EF1-A91F-1868CCB1585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452E6-615C-4D44-875B-8D869F62163D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479A6-E977-4EF1-A91F-1868CCB1585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452E6-615C-4D44-875B-8D869F62163D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479A6-E977-4EF1-A91F-1868CCB1585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452E6-615C-4D44-875B-8D869F62163D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479A6-E977-4EF1-A91F-1868CCB1585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452E6-615C-4D44-875B-8D869F62163D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479A6-E977-4EF1-A91F-1868CCB1585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452E6-615C-4D44-875B-8D869F62163D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479A6-E977-4EF1-A91F-1868CCB1585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B452E6-615C-4D44-875B-8D869F62163D}" type="datetimeFigureOut">
              <a:rPr lang="cs-CZ" smtClean="0"/>
              <a:pPr/>
              <a:t>21.3.2012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C479A6-E977-4EF1-A91F-1868CCB1585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:\Users\Lenička\Desktop\SPořilov\logo.jpg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1866880" y="509566"/>
            <a:ext cx="5753100" cy="14097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42910" y="2857496"/>
          <a:ext cx="8136904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136904"/>
              </a:tblGrid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 : ZŠ Pardubice - Spořilov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 : Mgr. Věra Hajnová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VY_32_INOVACE_Vývojové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poruchy učení 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2_15 Rozlišování hlásek B, P, D, T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 </a:t>
                      </a:r>
                      <a:r>
                        <a:rPr lang="cs-CZ" dirty="0" smtClean="0"/>
                        <a:t>:Rozlišování</a:t>
                      </a:r>
                      <a:r>
                        <a:rPr lang="cs-CZ" baseline="0" dirty="0" smtClean="0"/>
                        <a:t> hlásek B, P, D, T</a:t>
                      </a:r>
                      <a:endParaRPr lang="cs-CZ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 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CZ.1.07/1.4.00/21.234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620688"/>
            <a:ext cx="7772400" cy="1470025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/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Rozlišování </a:t>
            </a:r>
            <a:r>
              <a:rPr lang="cs-CZ" dirty="0" smtClean="0">
                <a:solidFill>
                  <a:schemeClr val="bg1"/>
                </a:solidFill>
              </a:rPr>
              <a:t>hlásek B, P, D, T</a:t>
            </a:r>
            <a:br>
              <a:rPr lang="cs-CZ" dirty="0" smtClean="0">
                <a:solidFill>
                  <a:schemeClr val="bg1"/>
                </a:solidFill>
              </a:rPr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2780928"/>
            <a:ext cx="6328792" cy="1680592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cs-CZ" sz="1800" dirty="0" smtClean="0">
                <a:solidFill>
                  <a:schemeClr val="tx1"/>
                </a:solidFill>
              </a:rPr>
              <a:t>Určeno pro nápravu vývojových poruch učení</a:t>
            </a:r>
          </a:p>
          <a:p>
            <a:pPr algn="l"/>
            <a:endParaRPr lang="cs-CZ" sz="1800" dirty="0" smtClean="0">
              <a:solidFill>
                <a:schemeClr val="tx1"/>
              </a:solidFill>
            </a:endParaRPr>
          </a:p>
          <a:p>
            <a:pPr algn="l"/>
            <a:r>
              <a:rPr lang="cs-CZ" sz="1800" dirty="0" smtClean="0">
                <a:solidFill>
                  <a:schemeClr val="tx1"/>
                </a:solidFill>
              </a:rPr>
              <a:t>Anotace: Procvičování rozlišování hlásek B, P, D, T</a:t>
            </a:r>
            <a:endParaRPr lang="cs-CZ" sz="18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Čti slabiky ve sloupcích i řádcích.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cs-CZ" sz="3600" dirty="0" smtClean="0"/>
          </a:p>
          <a:p>
            <a:pPr algn="ctr">
              <a:buNone/>
            </a:pPr>
            <a:r>
              <a:rPr lang="cs-CZ" sz="3600" b="1" dirty="0" smtClean="0">
                <a:solidFill>
                  <a:schemeClr val="tx2"/>
                </a:solidFill>
              </a:rPr>
              <a:t>ba    pa    </a:t>
            </a:r>
            <a:r>
              <a:rPr lang="cs-CZ" sz="3600" b="1" dirty="0">
                <a:solidFill>
                  <a:schemeClr val="tx2"/>
                </a:solidFill>
              </a:rPr>
              <a:t>d</a:t>
            </a:r>
            <a:r>
              <a:rPr lang="cs-CZ" sz="3600" b="1" dirty="0" smtClean="0">
                <a:solidFill>
                  <a:schemeClr val="tx2"/>
                </a:solidFill>
              </a:rPr>
              <a:t>a    </a:t>
            </a:r>
            <a:r>
              <a:rPr lang="cs-CZ" sz="3600" b="1" dirty="0">
                <a:solidFill>
                  <a:schemeClr val="tx2"/>
                </a:solidFill>
              </a:rPr>
              <a:t>t</a:t>
            </a:r>
            <a:r>
              <a:rPr lang="cs-CZ" sz="3600" b="1" dirty="0" smtClean="0">
                <a:solidFill>
                  <a:schemeClr val="tx2"/>
                </a:solidFill>
              </a:rPr>
              <a:t>a</a:t>
            </a:r>
          </a:p>
          <a:p>
            <a:pPr algn="ctr">
              <a:buNone/>
            </a:pPr>
            <a:r>
              <a:rPr lang="cs-CZ" sz="3600" b="1" dirty="0">
                <a:solidFill>
                  <a:schemeClr val="tx2"/>
                </a:solidFill>
              </a:rPr>
              <a:t>b</a:t>
            </a:r>
            <a:r>
              <a:rPr lang="cs-CZ" sz="3600" b="1" dirty="0" smtClean="0">
                <a:solidFill>
                  <a:schemeClr val="tx2"/>
                </a:solidFill>
              </a:rPr>
              <a:t>e    pe    de    te</a:t>
            </a:r>
          </a:p>
          <a:p>
            <a:pPr algn="ctr">
              <a:buNone/>
            </a:pPr>
            <a:r>
              <a:rPr lang="cs-CZ" sz="3600" b="1" dirty="0">
                <a:solidFill>
                  <a:schemeClr val="tx2"/>
                </a:solidFill>
              </a:rPr>
              <a:t>b</a:t>
            </a:r>
            <a:r>
              <a:rPr lang="cs-CZ" sz="3600" b="1" dirty="0" smtClean="0">
                <a:solidFill>
                  <a:schemeClr val="tx2"/>
                </a:solidFill>
              </a:rPr>
              <a:t>y    py     dy    ty</a:t>
            </a:r>
          </a:p>
          <a:p>
            <a:pPr algn="ctr">
              <a:buNone/>
            </a:pPr>
            <a:r>
              <a:rPr lang="cs-CZ" sz="3600" b="1" dirty="0">
                <a:solidFill>
                  <a:schemeClr val="tx2"/>
                </a:solidFill>
              </a:rPr>
              <a:t>b</a:t>
            </a:r>
            <a:r>
              <a:rPr lang="cs-CZ" sz="3600" b="1" dirty="0" smtClean="0">
                <a:solidFill>
                  <a:schemeClr val="tx2"/>
                </a:solidFill>
              </a:rPr>
              <a:t>o    po    do    to</a:t>
            </a:r>
          </a:p>
          <a:p>
            <a:pPr algn="ctr">
              <a:buNone/>
            </a:pPr>
            <a:r>
              <a:rPr lang="cs-CZ" sz="3600" b="1" dirty="0">
                <a:solidFill>
                  <a:schemeClr val="tx2"/>
                </a:solidFill>
              </a:rPr>
              <a:t>b</a:t>
            </a:r>
            <a:r>
              <a:rPr lang="cs-CZ" sz="3600" b="1" dirty="0" smtClean="0">
                <a:solidFill>
                  <a:schemeClr val="tx2"/>
                </a:solidFill>
              </a:rPr>
              <a:t>u    pu    du    tu</a:t>
            </a:r>
            <a:endParaRPr lang="cs-CZ" sz="3600" b="1" dirty="0">
              <a:solidFill>
                <a:schemeClr val="tx2"/>
              </a:solidFill>
            </a:endParaRPr>
          </a:p>
        </p:txBody>
      </p:sp>
      <p:pic>
        <p:nvPicPr>
          <p:cNvPr id="4" name="Obrázek 3" descr="bboo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32240" y="4293096"/>
            <a:ext cx="2165226" cy="2225852"/>
          </a:xfrm>
          <a:prstGeom prst="rect">
            <a:avLst/>
          </a:prstGeom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Doplň slova do vět, slova napiš.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Děda a . . . . . ka jsou moji prarodiče.</a:t>
            </a:r>
          </a:p>
          <a:p>
            <a:pPr>
              <a:buNone/>
            </a:pPr>
            <a:r>
              <a:rPr lang="cs-CZ" sz="3600" dirty="0" smtClean="0"/>
              <a:t>Dana má na poště  . . . ík.</a:t>
            </a:r>
          </a:p>
          <a:p>
            <a:pPr>
              <a:buNone/>
            </a:pPr>
            <a:r>
              <a:rPr lang="cs-CZ" sz="3600" dirty="0" smtClean="0"/>
              <a:t>Maminka a  . . . . . ek jsou moji rodiče.</a:t>
            </a:r>
          </a:p>
          <a:p>
            <a:pPr>
              <a:buNone/>
            </a:pPr>
            <a:r>
              <a:rPr lang="cs-CZ" sz="3600" dirty="0" smtClean="0"/>
              <a:t>Na stromě seděl  . . . el.</a:t>
            </a:r>
          </a:p>
          <a:p>
            <a:pPr>
              <a:buNone/>
            </a:pPr>
            <a:r>
              <a:rPr lang="cs-CZ" sz="3600" dirty="0" smtClean="0"/>
              <a:t>Ve sklepě máme  . . . el    . . . . . or. 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Tvoř dvojice slov a čti je nahlas.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cs-CZ" dirty="0" smtClean="0"/>
              <a:t>Datel</a:t>
            </a:r>
          </a:p>
          <a:p>
            <a:pPr algn="ctr">
              <a:buNone/>
            </a:pPr>
            <a:r>
              <a:rPr lang="cs-CZ" dirty="0" smtClean="0"/>
              <a:t>Beruška</a:t>
            </a:r>
          </a:p>
          <a:p>
            <a:pPr algn="ctr">
              <a:buNone/>
            </a:pPr>
            <a:r>
              <a:rPr lang="cs-CZ" dirty="0" smtClean="0"/>
              <a:t>Pytel</a:t>
            </a:r>
          </a:p>
          <a:p>
            <a:pPr algn="ctr">
              <a:buNone/>
            </a:pPr>
            <a:r>
              <a:rPr lang="cs-CZ" dirty="0" smtClean="0"/>
              <a:t>Tráva</a:t>
            </a:r>
          </a:p>
          <a:p>
            <a:pPr algn="ctr">
              <a:buNone/>
            </a:pPr>
            <a:r>
              <a:rPr lang="cs-CZ" dirty="0" smtClean="0"/>
              <a:t>Dům</a:t>
            </a:r>
          </a:p>
          <a:p>
            <a:pPr algn="ctr">
              <a:buNone/>
            </a:pPr>
            <a:r>
              <a:rPr lang="cs-CZ" dirty="0" smtClean="0"/>
              <a:t>Boty</a:t>
            </a:r>
          </a:p>
          <a:p>
            <a:pPr algn="ctr">
              <a:buNone/>
            </a:pPr>
            <a:r>
              <a:rPr lang="cs-CZ" dirty="0" smtClean="0"/>
              <a:t>Pero </a:t>
            </a:r>
          </a:p>
          <a:p>
            <a:pPr algn="ctr">
              <a:buNone/>
            </a:pPr>
            <a:r>
              <a:rPr lang="cs-CZ" dirty="0" smtClean="0"/>
              <a:t>Televize </a:t>
            </a:r>
          </a:p>
          <a:p>
            <a:pPr algn="ctr">
              <a:buNone/>
            </a:pPr>
            <a:r>
              <a:rPr lang="cs-CZ" dirty="0" smtClean="0"/>
              <a:t>Dírka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cs-CZ" dirty="0" smtClean="0"/>
              <a:t>Plný</a:t>
            </a:r>
          </a:p>
          <a:p>
            <a:pPr algn="ctr">
              <a:buNone/>
            </a:pPr>
            <a:r>
              <a:rPr lang="cs-CZ" dirty="0" smtClean="0"/>
              <a:t>Nový</a:t>
            </a:r>
          </a:p>
          <a:p>
            <a:pPr algn="ctr">
              <a:buNone/>
            </a:pPr>
            <a:r>
              <a:rPr lang="cs-CZ" dirty="0" smtClean="0"/>
              <a:t>Zelená</a:t>
            </a:r>
          </a:p>
          <a:p>
            <a:pPr algn="ctr">
              <a:buNone/>
            </a:pPr>
            <a:r>
              <a:rPr lang="cs-CZ" dirty="0" smtClean="0"/>
              <a:t>Malé</a:t>
            </a:r>
          </a:p>
          <a:p>
            <a:pPr algn="ctr">
              <a:buNone/>
            </a:pPr>
            <a:r>
              <a:rPr lang="cs-CZ" dirty="0" smtClean="0"/>
              <a:t>Velká</a:t>
            </a:r>
          </a:p>
          <a:p>
            <a:pPr algn="ctr">
              <a:buNone/>
            </a:pPr>
            <a:r>
              <a:rPr lang="cs-CZ" dirty="0" smtClean="0"/>
              <a:t>Sedmitečná</a:t>
            </a:r>
          </a:p>
          <a:p>
            <a:pPr algn="ctr">
              <a:buNone/>
            </a:pPr>
            <a:r>
              <a:rPr lang="cs-CZ" dirty="0" smtClean="0"/>
              <a:t>Černý</a:t>
            </a:r>
          </a:p>
          <a:p>
            <a:pPr algn="ctr">
              <a:buNone/>
            </a:pPr>
            <a:r>
              <a:rPr lang="cs-CZ" dirty="0" smtClean="0"/>
              <a:t>Voňavé</a:t>
            </a:r>
          </a:p>
          <a:p>
            <a:pPr algn="ctr">
              <a:buNone/>
            </a:pPr>
            <a:r>
              <a:rPr lang="cs-CZ" dirty="0" smtClean="0"/>
              <a:t>Prázdné </a:t>
            </a:r>
          </a:p>
        </p:txBody>
      </p:sp>
      <p:pic>
        <p:nvPicPr>
          <p:cNvPr id="5" name="Obrázek 4" descr="beruska2.preview.jpg"/>
          <p:cNvPicPr>
            <a:picLocks noChangeAspect="1"/>
          </p:cNvPicPr>
          <p:nvPr/>
        </p:nvPicPr>
        <p:blipFill>
          <a:blip r:embed="rId2" cstate="print"/>
          <a:srcRect r="2117" b="16399"/>
          <a:stretch>
            <a:fillRect/>
          </a:stretch>
        </p:blipFill>
        <p:spPr>
          <a:xfrm>
            <a:off x="3491880" y="2708920"/>
            <a:ext cx="2125851" cy="2420888"/>
          </a:xfrm>
          <a:prstGeom prst="rect">
            <a:avLst/>
          </a:prstGeom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76672"/>
            <a:ext cx="7992888" cy="64633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Vylušti křížovku.</a:t>
            </a:r>
            <a:endParaRPr lang="cs-CZ" sz="36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5508104" y="1340768"/>
          <a:ext cx="3120008" cy="49843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80002"/>
                <a:gridCol w="780002"/>
                <a:gridCol w="780002"/>
                <a:gridCol w="780002"/>
              </a:tblGrid>
              <a:tr h="55381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5381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5381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5381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5381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5381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5381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5381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5381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/>
                        <a:t>Y</a:t>
                      </a:r>
                      <a:endParaRPr lang="cs-CZ" sz="28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Přímá spojovací čára 5"/>
          <p:cNvCxnSpPr/>
          <p:nvPr/>
        </p:nvCxnSpPr>
        <p:spPr>
          <a:xfrm>
            <a:off x="7956376" y="2564904"/>
            <a:ext cx="576064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 flipV="1">
            <a:off x="7956376" y="2564904"/>
            <a:ext cx="504056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7956376" y="3645024"/>
            <a:ext cx="576064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7956376" y="3645024"/>
            <a:ext cx="576064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7956376" y="5877272"/>
            <a:ext cx="576064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flipV="1">
            <a:off x="8028384" y="5877272"/>
            <a:ext cx="504056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5580112" y="5877272"/>
            <a:ext cx="576064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 flipV="1">
            <a:off x="5652120" y="5877272"/>
            <a:ext cx="504056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6372200" y="5877272"/>
            <a:ext cx="576064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 flipV="1">
            <a:off x="6372200" y="5877272"/>
            <a:ext cx="576064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7956376" y="4797152"/>
            <a:ext cx="576064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 flipV="1">
            <a:off x="7956376" y="4797152"/>
            <a:ext cx="504056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ovéPole 31"/>
          <p:cNvSpPr txBox="1"/>
          <p:nvPr/>
        </p:nvSpPr>
        <p:spPr>
          <a:xfrm>
            <a:off x="611560" y="1484784"/>
            <a:ext cx="482453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400" dirty="0" smtClean="0"/>
              <a:t>V létě chodíme … (jak?)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Obilí se pěstuje na … (kde?)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Slon má velké ….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Babička je ….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Máš červené …. 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V kostele je …. (jak?)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Na vodě plavou ….</a:t>
            </a:r>
          </a:p>
          <a:p>
            <a:pPr marL="342900" indent="-342900">
              <a:buAutoNum type="arabicPeriod"/>
            </a:pPr>
            <a:r>
              <a:rPr lang="cs-CZ" sz="2400" dirty="0" smtClean="0"/>
              <a:t>V akváriu plavou …. </a:t>
            </a:r>
            <a:endParaRPr lang="cs-CZ" sz="24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467544" y="5805264"/>
            <a:ext cx="4824536" cy="52322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Sliby chyby. </a:t>
            </a:r>
            <a:endParaRPr lang="cs-CZ" sz="2800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76672"/>
            <a:ext cx="56886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Obrázky:</a:t>
            </a:r>
          </a:p>
          <a:p>
            <a:endParaRPr lang="cs-CZ" dirty="0" smtClean="0"/>
          </a:p>
          <a:p>
            <a:r>
              <a:rPr lang="cs-CZ" dirty="0" smtClean="0"/>
              <a:t>Omalovánky ke stažení. Dostupné na: omalovánky.info</a:t>
            </a:r>
            <a:endParaRPr lang="cs-CZ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234</Words>
  <Application>Microsoft Office PowerPoint</Application>
  <PresentationFormat>Předvádění na obrazovce (4:3)</PresentationFormat>
  <Paragraphs>56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 Rozlišování hlásek B, P, D, T </vt:lpstr>
      <vt:lpstr>Čti slabiky ve sloupcích i řádcích.</vt:lpstr>
      <vt:lpstr>Doplň slova do vět, slova napiš.</vt:lpstr>
      <vt:lpstr>Tvoř dvojice slov a čti je nahlas.</vt:lpstr>
      <vt:lpstr>Snímek 6</vt:lpstr>
      <vt:lpstr>Snímek 7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Dyslexie</dc:title>
  <dc:creator>veronika</dc:creator>
  <cp:lastModifiedBy>uživatel</cp:lastModifiedBy>
  <cp:revision>6</cp:revision>
  <dcterms:created xsi:type="dcterms:W3CDTF">2012-03-01T13:05:20Z</dcterms:created>
  <dcterms:modified xsi:type="dcterms:W3CDTF">2012-03-21T15:20:54Z</dcterms:modified>
</cp:coreProperties>
</file>