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1" r:id="rId4"/>
    <p:sldId id="268" r:id="rId5"/>
    <p:sldId id="271" r:id="rId6"/>
    <p:sldId id="272" r:id="rId7"/>
    <p:sldId id="267" r:id="rId8"/>
    <p:sldId id="273" r:id="rId9"/>
    <p:sldId id="266" r:id="rId10"/>
    <p:sldId id="27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7C690-EE24-4A02-B8F1-4E191DD750A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0EABF-711F-4D50-98FF-122A2A02E14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638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0EABF-711F-4D50-98FF-122A2A02E144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81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0EABF-711F-4D50-98FF-122A2A02E14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81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0EABF-711F-4D50-98FF-122A2A02E144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349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225698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14.3.2012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VY_32_INOVACE_04_</a:t>
                      </a:r>
                      <a:r>
                        <a:rPr lang="cs-CZ" sz="2400" baseline="0" dirty="0" smtClean="0"/>
                        <a:t>Český </a:t>
                      </a:r>
                      <a:r>
                        <a:rPr lang="cs-CZ" sz="2400" baseline="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Slabika</a:t>
                      </a:r>
                      <a:r>
                        <a:rPr lang="cs-CZ" sz="2400" b="0" dirty="0" smtClean="0"/>
                        <a:t>, slovo, věta</a:t>
                      </a:r>
                      <a:r>
                        <a:rPr lang="cs-CZ" sz="2400" b="0" baseline="0" dirty="0" smtClean="0"/>
                        <a:t> </a:t>
                      </a:r>
                      <a:r>
                        <a:rPr lang="cs-CZ" sz="2400" b="0" baseline="0" dirty="0" smtClean="0"/>
                        <a:t>– Tvrdé souhlásky 3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2</a:t>
                      </a:r>
                      <a:r>
                        <a:rPr lang="cs-CZ" sz="2400" b="0" baseline="0" dirty="0" smtClean="0"/>
                        <a:t>.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Uzivatel\AppData\Local\Microsoft\Windows\Temporary Internet Files\Content.IE5\J752AP61\MP9004465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344816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4139952" y="404664"/>
            <a:ext cx="3744415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Tvrdé souhlásky</a:t>
            </a:r>
          </a:p>
        </p:txBody>
      </p:sp>
    </p:spTree>
    <p:extLst>
      <p:ext uri="{BB962C8B-B14F-4D97-AF65-F5344CB8AC3E}">
        <p14:creationId xmlns:p14="http://schemas.microsoft.com/office/powerpoint/2010/main" val="21469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 Přidávej slabiky </a:t>
            </a:r>
            <a:r>
              <a:rPr lang="cs-CZ" dirty="0" err="1" smtClean="0">
                <a:solidFill>
                  <a:srgbClr val="C00000"/>
                </a:solidFill>
              </a:rPr>
              <a:t>hy-hý</a:t>
            </a:r>
            <a:r>
              <a:rPr lang="cs-CZ" dirty="0" smtClean="0">
                <a:solidFill>
                  <a:srgbClr val="C00000"/>
                </a:solidFill>
              </a:rPr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chy-chý</a:t>
            </a:r>
            <a:r>
              <a:rPr lang="cs-CZ" dirty="0" smtClean="0">
                <a:solidFill>
                  <a:srgbClr val="C00000"/>
                </a:solidFill>
              </a:rPr>
              <a:t>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sz="4000" dirty="0" err="1" smtClean="0"/>
              <a:t>Tvaro</a:t>
            </a:r>
            <a:r>
              <a:rPr lang="cs-CZ" sz="4000" dirty="0" smtClean="0"/>
              <a:t>--, --</a:t>
            </a:r>
            <a:r>
              <a:rPr lang="cs-CZ" sz="4000" dirty="0" err="1" smtClean="0"/>
              <a:t>še</a:t>
            </a:r>
            <a:r>
              <a:rPr lang="cs-CZ" sz="4000" dirty="0" smtClean="0"/>
              <a:t>, ro--, ti--, tu--, </a:t>
            </a:r>
            <a:r>
              <a:rPr lang="cs-CZ" sz="4000" dirty="0" err="1" smtClean="0"/>
              <a:t>punčo</a:t>
            </a:r>
            <a:r>
              <a:rPr lang="cs-CZ" sz="4000" dirty="0" smtClean="0"/>
              <a:t>--,</a:t>
            </a:r>
          </a:p>
          <a:p>
            <a:pPr>
              <a:buNone/>
            </a:pPr>
            <a:r>
              <a:rPr lang="cs-CZ" sz="4000" dirty="0" smtClean="0"/>
              <a:t> </a:t>
            </a:r>
            <a:r>
              <a:rPr lang="cs-CZ" sz="4000" dirty="0" err="1" smtClean="0"/>
              <a:t>tr</a:t>
            </a:r>
            <a:r>
              <a:rPr lang="cs-CZ" sz="4000" dirty="0" smtClean="0"/>
              <a:t>--, rampou--,  </a:t>
            </a:r>
            <a:r>
              <a:rPr lang="cs-CZ" sz="4000" dirty="0" err="1" smtClean="0"/>
              <a:t>tvaro</a:t>
            </a:r>
            <a:r>
              <a:rPr lang="cs-CZ" sz="4000" dirty="0" smtClean="0"/>
              <a:t>--,  --</a:t>
            </a:r>
            <a:r>
              <a:rPr lang="cs-CZ" sz="4000" dirty="0" err="1" smtClean="0"/>
              <a:t>ká</a:t>
            </a:r>
            <a:r>
              <a:rPr lang="cs-CZ" sz="4000" dirty="0" smtClean="0"/>
              <a:t>,  --</a:t>
            </a:r>
            <a:r>
              <a:rPr lang="cs-CZ" sz="4000" dirty="0" err="1" smtClean="0"/>
              <a:t>tat</a:t>
            </a:r>
            <a:r>
              <a:rPr lang="cs-CZ" sz="4000" dirty="0" smtClean="0"/>
              <a:t>, </a:t>
            </a:r>
          </a:p>
          <a:p>
            <a:pPr>
              <a:buNone/>
            </a:pPr>
            <a:r>
              <a:rPr lang="cs-CZ" sz="4000" dirty="0" err="1" smtClean="0"/>
              <a:t>kni</a:t>
            </a:r>
            <a:r>
              <a:rPr lang="cs-CZ" sz="4000" dirty="0" smtClean="0"/>
              <a:t>--, oře--,  o--</a:t>
            </a:r>
            <a:r>
              <a:rPr lang="cs-CZ" sz="4000" dirty="0" err="1" smtClean="0"/>
              <a:t>nek</a:t>
            </a:r>
            <a:r>
              <a:rPr lang="cs-CZ" sz="4000" dirty="0" smtClean="0"/>
              <a:t>,  </a:t>
            </a:r>
            <a:r>
              <a:rPr lang="cs-CZ" sz="4000" dirty="0" err="1" smtClean="0"/>
              <a:t>nocle</a:t>
            </a:r>
            <a:r>
              <a:rPr lang="cs-CZ" sz="4000" dirty="0" smtClean="0"/>
              <a:t>--,  dru--, </a:t>
            </a:r>
          </a:p>
          <a:p>
            <a:pPr>
              <a:buNone/>
            </a:pPr>
            <a:r>
              <a:rPr lang="cs-CZ" sz="4000" dirty="0" smtClean="0"/>
              <a:t>ku—ně,  </a:t>
            </a:r>
            <a:r>
              <a:rPr lang="cs-CZ" sz="4000" dirty="0" err="1" smtClean="0"/>
              <a:t>zo</a:t>
            </a:r>
            <a:r>
              <a:rPr lang="cs-CZ" sz="4000" dirty="0" smtClean="0"/>
              <a:t>—</a:t>
            </a:r>
            <a:r>
              <a:rPr lang="cs-CZ" sz="4000" dirty="0" err="1" smtClean="0"/>
              <a:t>bané</a:t>
            </a:r>
            <a:r>
              <a:rPr lang="cs-CZ" sz="4000" dirty="0" smtClean="0"/>
              <a:t>,  ml--, ropu--</a:t>
            </a:r>
          </a:p>
          <a:p>
            <a:pPr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95257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4000" dirty="0" smtClean="0"/>
              <a:t>Tvaro</a:t>
            </a:r>
            <a:r>
              <a:rPr lang="cs-CZ" sz="4000" dirty="0" smtClean="0">
                <a:solidFill>
                  <a:srgbClr val="C00000"/>
                </a:solidFill>
              </a:rPr>
              <a:t>hy</a:t>
            </a:r>
            <a:r>
              <a:rPr lang="cs-CZ" sz="4000" dirty="0" smtClean="0"/>
              <a:t>, </a:t>
            </a:r>
            <a:r>
              <a:rPr lang="cs-CZ" sz="4000" dirty="0" smtClean="0">
                <a:solidFill>
                  <a:srgbClr val="C00000"/>
                </a:solidFill>
              </a:rPr>
              <a:t>chý</a:t>
            </a:r>
            <a:r>
              <a:rPr lang="cs-CZ" sz="4000" dirty="0" smtClean="0"/>
              <a:t>še, ro</a:t>
            </a:r>
            <a:r>
              <a:rPr lang="cs-CZ" sz="4000" dirty="0" smtClean="0">
                <a:solidFill>
                  <a:srgbClr val="C00000"/>
                </a:solidFill>
              </a:rPr>
              <a:t>hy</a:t>
            </a:r>
            <a:r>
              <a:rPr lang="cs-CZ" sz="4000" dirty="0" smtClean="0"/>
              <a:t>, ti</a:t>
            </a:r>
            <a:r>
              <a:rPr lang="cs-CZ" sz="4000" dirty="0" smtClean="0">
                <a:solidFill>
                  <a:srgbClr val="C00000"/>
                </a:solidFill>
              </a:rPr>
              <a:t>chý</a:t>
            </a:r>
            <a:r>
              <a:rPr lang="cs-CZ" sz="4000" dirty="0" smtClean="0"/>
              <a:t>, tuhy, punčo</a:t>
            </a:r>
            <a:r>
              <a:rPr lang="cs-CZ" sz="4000" dirty="0" smtClean="0">
                <a:solidFill>
                  <a:srgbClr val="C00000"/>
                </a:solidFill>
              </a:rPr>
              <a:t>chy</a:t>
            </a:r>
            <a:r>
              <a:rPr lang="cs-CZ" sz="4000" dirty="0" smtClean="0"/>
              <a:t>, tr</a:t>
            </a:r>
            <a:r>
              <a:rPr lang="cs-CZ" sz="4000" dirty="0" smtClean="0">
                <a:solidFill>
                  <a:srgbClr val="C00000"/>
                </a:solidFill>
              </a:rPr>
              <a:t>hy</a:t>
            </a:r>
            <a:r>
              <a:rPr lang="cs-CZ" sz="4000" dirty="0" smtClean="0"/>
              <a:t>, rampou</a:t>
            </a:r>
            <a:r>
              <a:rPr lang="cs-CZ" sz="4000" dirty="0" smtClean="0">
                <a:solidFill>
                  <a:srgbClr val="C00000"/>
                </a:solidFill>
              </a:rPr>
              <a:t>chy</a:t>
            </a:r>
            <a:r>
              <a:rPr lang="cs-CZ" sz="4000" dirty="0" smtClean="0"/>
              <a:t>, tvaro</a:t>
            </a:r>
            <a:r>
              <a:rPr lang="cs-CZ" sz="4000" dirty="0" smtClean="0">
                <a:solidFill>
                  <a:srgbClr val="C00000"/>
                </a:solidFill>
              </a:rPr>
              <a:t>hy</a:t>
            </a:r>
            <a:r>
              <a:rPr lang="cs-CZ" sz="4000" dirty="0" smtClean="0"/>
              <a:t>, </a:t>
            </a:r>
            <a:r>
              <a:rPr lang="cs-CZ" sz="4000" dirty="0" smtClean="0">
                <a:solidFill>
                  <a:srgbClr val="C00000"/>
                </a:solidFill>
              </a:rPr>
              <a:t>hý</a:t>
            </a:r>
            <a:r>
              <a:rPr lang="cs-CZ" sz="4000" dirty="0" smtClean="0"/>
              <a:t>ká, </a:t>
            </a:r>
            <a:r>
              <a:rPr lang="cs-CZ" sz="4000" dirty="0" smtClean="0">
                <a:solidFill>
                  <a:srgbClr val="FF0000"/>
                </a:solidFill>
              </a:rPr>
              <a:t>chy</a:t>
            </a:r>
            <a:r>
              <a:rPr lang="cs-CZ" sz="4000" dirty="0" smtClean="0"/>
              <a:t>tat, kni</a:t>
            </a:r>
            <a:r>
              <a:rPr lang="cs-CZ" sz="4000" dirty="0" smtClean="0">
                <a:solidFill>
                  <a:srgbClr val="C00000"/>
                </a:solidFill>
              </a:rPr>
              <a:t>hy</a:t>
            </a:r>
            <a:r>
              <a:rPr lang="cs-CZ" sz="4000" dirty="0" smtClean="0"/>
              <a:t>, oře</a:t>
            </a:r>
            <a:r>
              <a:rPr lang="cs-CZ" sz="4000" dirty="0" smtClean="0">
                <a:solidFill>
                  <a:srgbClr val="C00000"/>
                </a:solidFill>
              </a:rPr>
              <a:t>chy</a:t>
            </a:r>
            <a:r>
              <a:rPr lang="cs-CZ" sz="4000" dirty="0" smtClean="0"/>
              <a:t>, o</a:t>
            </a:r>
            <a:r>
              <a:rPr lang="cs-CZ" sz="4000" dirty="0" smtClean="0">
                <a:solidFill>
                  <a:srgbClr val="C00000"/>
                </a:solidFill>
              </a:rPr>
              <a:t>hý</a:t>
            </a:r>
            <a:r>
              <a:rPr lang="cs-CZ" sz="4000" dirty="0" smtClean="0"/>
              <a:t>nek, nocle</a:t>
            </a:r>
            <a:r>
              <a:rPr lang="cs-CZ" sz="4000" dirty="0" smtClean="0">
                <a:solidFill>
                  <a:srgbClr val="C00000"/>
                </a:solidFill>
              </a:rPr>
              <a:t>hy</a:t>
            </a:r>
            <a:r>
              <a:rPr lang="cs-CZ" sz="4000" dirty="0" smtClean="0"/>
              <a:t>, dru</a:t>
            </a:r>
            <a:r>
              <a:rPr lang="cs-CZ" sz="4000" dirty="0" smtClean="0">
                <a:solidFill>
                  <a:srgbClr val="C00000"/>
                </a:solidFill>
              </a:rPr>
              <a:t>hý</a:t>
            </a:r>
            <a:r>
              <a:rPr lang="cs-CZ" sz="4000" dirty="0" smtClean="0"/>
              <a:t>, ku</a:t>
            </a:r>
            <a:r>
              <a:rPr lang="cs-CZ" sz="4000" dirty="0" smtClean="0">
                <a:solidFill>
                  <a:srgbClr val="C00000"/>
                </a:solidFill>
              </a:rPr>
              <a:t>chy</a:t>
            </a:r>
            <a:r>
              <a:rPr lang="cs-CZ" sz="4000" dirty="0" smtClean="0"/>
              <a:t>ně, zo</a:t>
            </a:r>
            <a:r>
              <a:rPr lang="cs-CZ" sz="4000" dirty="0" smtClean="0">
                <a:solidFill>
                  <a:srgbClr val="C00000"/>
                </a:solidFill>
              </a:rPr>
              <a:t>hý</a:t>
            </a:r>
            <a:r>
              <a:rPr lang="cs-CZ" sz="4000" dirty="0" smtClean="0"/>
              <a:t>bané, ml</a:t>
            </a:r>
            <a:r>
              <a:rPr lang="cs-CZ" sz="4000" dirty="0" smtClean="0">
                <a:solidFill>
                  <a:srgbClr val="C00000"/>
                </a:solidFill>
              </a:rPr>
              <a:t>hy</a:t>
            </a:r>
            <a:r>
              <a:rPr lang="cs-CZ" sz="4000" dirty="0" smtClean="0"/>
              <a:t>, ropu</a:t>
            </a:r>
            <a:r>
              <a:rPr lang="cs-CZ" sz="4000" dirty="0" smtClean="0">
                <a:solidFill>
                  <a:srgbClr val="C00000"/>
                </a:solidFill>
              </a:rPr>
              <a:t>chy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Doplňte y-ý do slov.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554251" y="3703748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ch-ba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326922" y="373844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ořech-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6209583" y="373844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b</a:t>
            </a:r>
            <a:r>
              <a:rPr lang="cs-CZ" sz="2800" dirty="0" smtClean="0">
                <a:solidFill>
                  <a:schemeClr val="tx1"/>
                </a:solidFill>
              </a:rPr>
              <a:t>atoh-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4415534" y="4874967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d</a:t>
            </a:r>
            <a:r>
              <a:rPr lang="cs-CZ" sz="2800" dirty="0" smtClean="0">
                <a:solidFill>
                  <a:schemeClr val="tx1"/>
                </a:solidFill>
              </a:rPr>
              <a:t>-</a:t>
            </a:r>
            <a:r>
              <a:rPr lang="cs-CZ" sz="2800" dirty="0" err="1" smtClean="0">
                <a:solidFill>
                  <a:schemeClr val="tx1"/>
                </a:solidFill>
              </a:rPr>
              <a:t>mka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512077" y="4874967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>
                <a:solidFill>
                  <a:schemeClr val="tx1"/>
                </a:solidFill>
              </a:rPr>
              <a:t>k</a:t>
            </a:r>
            <a:r>
              <a:rPr lang="cs-CZ" sz="2800" dirty="0" err="1" smtClean="0">
                <a:solidFill>
                  <a:schemeClr val="tx1"/>
                </a:solidFill>
              </a:rPr>
              <a:t>d</a:t>
            </a:r>
            <a:r>
              <a:rPr lang="cs-CZ" sz="2800" dirty="0" smtClean="0">
                <a:solidFill>
                  <a:schemeClr val="tx1"/>
                </a:solidFill>
              </a:rPr>
              <a:t>-ž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52545" y="4880611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ž</a:t>
            </a:r>
            <a:r>
              <a:rPr lang="cs-CZ" sz="2800" dirty="0" smtClean="0">
                <a:solidFill>
                  <a:schemeClr val="tx1"/>
                </a:solidFill>
              </a:rPr>
              <a:t>alud-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296961" y="253443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r-že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2424753" y="253443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s</a:t>
            </a:r>
            <a:r>
              <a:rPr lang="cs-CZ" sz="2800" dirty="0" smtClean="0">
                <a:solidFill>
                  <a:schemeClr val="tx1"/>
                </a:solidFill>
              </a:rPr>
              <a:t>ud-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552545" y="253443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r-</a:t>
            </a:r>
            <a:r>
              <a:rPr lang="cs-CZ" sz="2800" dirty="0" err="1" smtClean="0">
                <a:solidFill>
                  <a:schemeClr val="tx1"/>
                </a:solidFill>
              </a:rPr>
              <a:t>tíř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454714" y="3703748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soch-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133637" y="2520407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d</a:t>
            </a:r>
            <a:r>
              <a:rPr lang="cs-CZ" sz="2800" dirty="0" smtClean="0">
                <a:solidFill>
                  <a:schemeClr val="tx1"/>
                </a:solidFill>
              </a:rPr>
              <a:t>-ně</a:t>
            </a:r>
          </a:p>
        </p:txBody>
      </p:sp>
      <p:pic>
        <p:nvPicPr>
          <p:cNvPr id="1026" name="Picture 2" descr="C:\Users\Uzivatel\AppData\Local\Microsoft\Windows\Temporary Internet Files\Content.IE5\RXZSZAZ7\MC90041103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6632"/>
            <a:ext cx="2033811" cy="206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83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Doplňte y-ý do slov.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54251" y="3703748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ch</a:t>
            </a:r>
            <a:r>
              <a:rPr lang="cs-CZ" sz="2800" dirty="0" smtClean="0">
                <a:solidFill>
                  <a:srgbClr val="C00000"/>
                </a:solidFill>
              </a:rPr>
              <a:t>y</a:t>
            </a:r>
            <a:r>
              <a:rPr lang="cs-CZ" sz="2800" dirty="0" smtClean="0">
                <a:solidFill>
                  <a:schemeClr val="tx1"/>
                </a:solidFill>
              </a:rPr>
              <a:t>ba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326922" y="373844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ořech</a:t>
            </a:r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6209583" y="373844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batoh</a:t>
            </a:r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4415534" y="4874967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</a:t>
            </a:r>
            <a:r>
              <a:rPr lang="cs-CZ" sz="2800" dirty="0">
                <a:solidFill>
                  <a:srgbClr val="C00000"/>
                </a:solidFill>
              </a:rPr>
              <a:t>ý</a:t>
            </a:r>
            <a:r>
              <a:rPr lang="cs-CZ" sz="2800" dirty="0" smtClean="0">
                <a:solidFill>
                  <a:schemeClr val="tx1"/>
                </a:solidFill>
              </a:rPr>
              <a:t>mka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2512077" y="4874967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kd</a:t>
            </a:r>
            <a:r>
              <a:rPr lang="cs-CZ" sz="2800" dirty="0">
                <a:solidFill>
                  <a:srgbClr val="C00000"/>
                </a:solidFill>
              </a:rPr>
              <a:t>y</a:t>
            </a:r>
            <a:r>
              <a:rPr lang="cs-CZ" sz="2800" dirty="0" smtClean="0">
                <a:solidFill>
                  <a:schemeClr val="tx1"/>
                </a:solidFill>
              </a:rPr>
              <a:t>ž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52545" y="4880611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žalud</a:t>
            </a:r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296961" y="253443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r</a:t>
            </a:r>
            <a:r>
              <a:rPr lang="cs-CZ" sz="2800" dirty="0" smtClean="0">
                <a:solidFill>
                  <a:srgbClr val="FF0000"/>
                </a:solidFill>
              </a:rPr>
              <a:t>ý</a:t>
            </a:r>
            <a:r>
              <a:rPr lang="cs-CZ" sz="2800" dirty="0" smtClean="0">
                <a:solidFill>
                  <a:schemeClr val="tx1"/>
                </a:solidFill>
              </a:rPr>
              <a:t>že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2424753" y="253443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sud</a:t>
            </a:r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552545" y="2534435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r</a:t>
            </a:r>
            <a:r>
              <a:rPr lang="cs-CZ" sz="2800" dirty="0">
                <a:solidFill>
                  <a:srgbClr val="FF0000"/>
                </a:solidFill>
              </a:rPr>
              <a:t>y</a:t>
            </a:r>
            <a:r>
              <a:rPr lang="cs-CZ" sz="2800" dirty="0" smtClean="0">
                <a:solidFill>
                  <a:schemeClr val="tx1"/>
                </a:solidFill>
              </a:rPr>
              <a:t>tíř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454714" y="3703748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soch</a:t>
            </a:r>
            <a:r>
              <a:rPr lang="cs-CZ" sz="2800" dirty="0" smtClean="0">
                <a:solidFill>
                  <a:srgbClr val="C00000"/>
                </a:solidFill>
              </a:rPr>
              <a:t>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6133637" y="2520407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</a:t>
            </a:r>
            <a:r>
              <a:rPr lang="cs-CZ" sz="2800" dirty="0" smtClean="0">
                <a:solidFill>
                  <a:srgbClr val="FF0000"/>
                </a:solidFill>
              </a:rPr>
              <a:t>ý</a:t>
            </a:r>
            <a:r>
              <a:rPr lang="cs-CZ" sz="2800" dirty="0" smtClean="0">
                <a:solidFill>
                  <a:schemeClr val="tx1"/>
                </a:solidFill>
              </a:rPr>
              <a:t>ně</a:t>
            </a:r>
          </a:p>
        </p:txBody>
      </p:sp>
    </p:spTree>
    <p:extLst>
      <p:ext uri="{BB962C8B-B14F-4D97-AF65-F5344CB8AC3E}">
        <p14:creationId xmlns:p14="http://schemas.microsoft.com/office/powerpoint/2010/main" val="31172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Doplň chybějící písmena a šipkami utvoř dvojice.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sz="3200" dirty="0"/>
              <a:t>p</a:t>
            </a:r>
            <a:r>
              <a:rPr lang="cs-CZ" sz="3200" dirty="0" smtClean="0"/>
              <a:t>leten-</a:t>
            </a:r>
          </a:p>
          <a:p>
            <a:r>
              <a:rPr lang="cs-CZ" sz="3200" dirty="0" err="1"/>
              <a:t>s</a:t>
            </a:r>
            <a:r>
              <a:rPr lang="cs-CZ" sz="3200" dirty="0" err="1" smtClean="0"/>
              <a:t>trašn</a:t>
            </a:r>
            <a:r>
              <a:rPr lang="cs-CZ" sz="3200" dirty="0" smtClean="0"/>
              <a:t>-</a:t>
            </a:r>
          </a:p>
          <a:p>
            <a:r>
              <a:rPr lang="cs-CZ" sz="3200" dirty="0" err="1"/>
              <a:t>t</a:t>
            </a:r>
            <a:r>
              <a:rPr lang="cs-CZ" sz="3200" dirty="0" err="1" smtClean="0"/>
              <a:t>vrd</a:t>
            </a:r>
            <a:r>
              <a:rPr lang="cs-CZ" sz="3200" dirty="0" smtClean="0"/>
              <a:t>-</a:t>
            </a:r>
          </a:p>
          <a:p>
            <a:r>
              <a:rPr lang="cs-CZ" sz="3200" dirty="0" err="1"/>
              <a:t>h</a:t>
            </a:r>
            <a:r>
              <a:rPr lang="cs-CZ" sz="3200" dirty="0" err="1" smtClean="0"/>
              <a:t>odn</a:t>
            </a:r>
            <a:r>
              <a:rPr lang="cs-CZ" sz="3200" dirty="0" smtClean="0"/>
              <a:t>-</a:t>
            </a:r>
          </a:p>
          <a:p>
            <a:r>
              <a:rPr lang="cs-CZ" sz="3200" dirty="0" err="1" smtClean="0"/>
              <a:t>chundelat</a:t>
            </a:r>
            <a:r>
              <a:rPr lang="cs-CZ" sz="3200" dirty="0" smtClean="0"/>
              <a:t>-</a:t>
            </a:r>
          </a:p>
          <a:p>
            <a:r>
              <a:rPr lang="cs-CZ" sz="3200" dirty="0"/>
              <a:t>u</a:t>
            </a:r>
            <a:r>
              <a:rPr lang="cs-CZ" sz="3200" dirty="0" smtClean="0"/>
              <a:t>zen-</a:t>
            </a:r>
          </a:p>
          <a:p>
            <a:r>
              <a:rPr lang="cs-CZ" sz="3200" dirty="0"/>
              <a:t>c</a:t>
            </a:r>
            <a:r>
              <a:rPr lang="cs-CZ" sz="3200" dirty="0" smtClean="0"/>
              <a:t>hlazen-</a:t>
            </a:r>
            <a:endParaRPr lang="cs-CZ" sz="4000" dirty="0" smtClean="0"/>
          </a:p>
          <a:p>
            <a:r>
              <a:rPr lang="cs-CZ" sz="3200" dirty="0"/>
              <a:t>z</a:t>
            </a:r>
            <a:r>
              <a:rPr lang="cs-CZ" sz="3200" dirty="0" smtClean="0"/>
              <a:t>bořen-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sz="3200" dirty="0"/>
              <a:t>k</a:t>
            </a:r>
            <a:r>
              <a:rPr lang="cs-CZ" sz="3200" dirty="0" smtClean="0"/>
              <a:t>luk</a:t>
            </a:r>
          </a:p>
          <a:p>
            <a:r>
              <a:rPr lang="cs-CZ" sz="3200" dirty="0"/>
              <a:t>h</a:t>
            </a:r>
            <a:r>
              <a:rPr lang="cs-CZ" sz="3200" dirty="0" smtClean="0"/>
              <a:t>rad</a:t>
            </a:r>
          </a:p>
          <a:p>
            <a:r>
              <a:rPr lang="cs-CZ" sz="3200" dirty="0"/>
              <a:t>s</a:t>
            </a:r>
            <a:r>
              <a:rPr lang="cs-CZ" sz="3200" dirty="0" smtClean="0"/>
              <a:t>vetr</a:t>
            </a:r>
          </a:p>
          <a:p>
            <a:r>
              <a:rPr lang="cs-CZ" sz="3200" dirty="0"/>
              <a:t>n</a:t>
            </a:r>
            <a:r>
              <a:rPr lang="cs-CZ" sz="3200" dirty="0" smtClean="0"/>
              <a:t>ápoj</a:t>
            </a:r>
          </a:p>
          <a:p>
            <a:r>
              <a:rPr lang="cs-CZ" sz="3200" dirty="0"/>
              <a:t>d</a:t>
            </a:r>
            <a:r>
              <a:rPr lang="cs-CZ" sz="3200" dirty="0" smtClean="0"/>
              <a:t>rak</a:t>
            </a:r>
          </a:p>
          <a:p>
            <a:r>
              <a:rPr lang="cs-CZ" sz="3200" dirty="0"/>
              <a:t>s</a:t>
            </a:r>
            <a:r>
              <a:rPr lang="cs-CZ" sz="3200" dirty="0" smtClean="0"/>
              <a:t>ýr</a:t>
            </a:r>
          </a:p>
          <a:p>
            <a:r>
              <a:rPr lang="cs-CZ" sz="3200" dirty="0"/>
              <a:t>r</a:t>
            </a:r>
            <a:r>
              <a:rPr lang="cs-CZ" sz="3200" dirty="0" smtClean="0"/>
              <a:t>ohlík</a:t>
            </a:r>
          </a:p>
          <a:p>
            <a:r>
              <a:rPr lang="cs-CZ" sz="3200" dirty="0" smtClean="0"/>
              <a:t>pes</a:t>
            </a:r>
            <a:endParaRPr lang="cs-CZ" sz="35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689645"/>
            <a:ext cx="4038600" cy="4525963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sz="3200" dirty="0" smtClean="0">
                <a:solidFill>
                  <a:srgbClr val="C00000"/>
                </a:solidFill>
              </a:rPr>
              <a:t>pletený</a:t>
            </a:r>
          </a:p>
          <a:p>
            <a:r>
              <a:rPr lang="cs-CZ" sz="3200" dirty="0" smtClean="0">
                <a:solidFill>
                  <a:srgbClr val="FFC000"/>
                </a:solidFill>
              </a:rPr>
              <a:t>strašn</a:t>
            </a:r>
            <a:r>
              <a:rPr lang="cs-CZ" sz="3200" dirty="0">
                <a:solidFill>
                  <a:srgbClr val="FFC000"/>
                </a:solidFill>
              </a:rPr>
              <a:t>ý</a:t>
            </a:r>
            <a:endParaRPr lang="cs-CZ" sz="3200" dirty="0" smtClean="0">
              <a:solidFill>
                <a:srgbClr val="FFC000"/>
              </a:solidFill>
            </a:endParaRPr>
          </a:p>
          <a:p>
            <a:r>
              <a:rPr lang="cs-CZ" sz="3200" dirty="0" smtClean="0">
                <a:solidFill>
                  <a:srgbClr val="FFFF00"/>
                </a:solidFill>
              </a:rPr>
              <a:t>tvrd</a:t>
            </a:r>
            <a:r>
              <a:rPr lang="cs-CZ" sz="3200" dirty="0">
                <a:solidFill>
                  <a:srgbClr val="FFFF00"/>
                </a:solidFill>
              </a:rPr>
              <a:t>ý</a:t>
            </a:r>
            <a:endParaRPr lang="cs-CZ" sz="3200" dirty="0" smtClean="0">
              <a:solidFill>
                <a:srgbClr val="FFFF00"/>
              </a:solidFill>
            </a:endParaRPr>
          </a:p>
          <a:p>
            <a:r>
              <a:rPr lang="cs-CZ" sz="3200" dirty="0" smtClean="0">
                <a:solidFill>
                  <a:srgbClr val="92D050"/>
                </a:solidFill>
              </a:rPr>
              <a:t>hodn</a:t>
            </a:r>
            <a:r>
              <a:rPr lang="cs-CZ" sz="3200" dirty="0">
                <a:solidFill>
                  <a:srgbClr val="92D050"/>
                </a:solidFill>
              </a:rPr>
              <a:t>ý</a:t>
            </a:r>
            <a:endParaRPr lang="cs-CZ" sz="3200" dirty="0" smtClean="0">
              <a:solidFill>
                <a:srgbClr val="92D050"/>
              </a:solidFill>
            </a:endParaRPr>
          </a:p>
          <a:p>
            <a:r>
              <a:rPr lang="cs-CZ" sz="3200" dirty="0" smtClean="0">
                <a:solidFill>
                  <a:srgbClr val="00B050"/>
                </a:solidFill>
              </a:rPr>
              <a:t>chundelat</a:t>
            </a:r>
            <a:r>
              <a:rPr lang="cs-CZ" sz="3200" dirty="0">
                <a:solidFill>
                  <a:srgbClr val="00B050"/>
                </a:solidFill>
              </a:rPr>
              <a:t>ý</a:t>
            </a:r>
            <a:endParaRPr lang="cs-CZ" sz="3200" dirty="0" smtClean="0">
              <a:solidFill>
                <a:srgbClr val="00B050"/>
              </a:solidFill>
            </a:endParaRPr>
          </a:p>
          <a:p>
            <a:r>
              <a:rPr lang="cs-CZ" sz="3200" dirty="0" smtClean="0">
                <a:solidFill>
                  <a:srgbClr val="00B0F0"/>
                </a:solidFill>
              </a:rPr>
              <a:t>uzený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chlazený</a:t>
            </a:r>
            <a:endParaRPr lang="cs-CZ" sz="4000" dirty="0" smtClean="0">
              <a:solidFill>
                <a:srgbClr val="0070C0"/>
              </a:solidFill>
            </a:endParaRPr>
          </a:p>
          <a:p>
            <a:r>
              <a:rPr lang="cs-CZ" sz="3200" dirty="0" smtClean="0">
                <a:solidFill>
                  <a:srgbClr val="7030A0"/>
                </a:solidFill>
              </a:rPr>
              <a:t>zbořený</a:t>
            </a:r>
          </a:p>
          <a:p>
            <a:endParaRPr lang="cs-CZ" sz="3200" dirty="0" smtClean="0"/>
          </a:p>
          <a:p>
            <a:endParaRPr lang="cs-CZ" sz="3200" dirty="0" smtClean="0"/>
          </a:p>
          <a:p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sz="3200" dirty="0">
                <a:solidFill>
                  <a:srgbClr val="92D050"/>
                </a:solidFill>
              </a:rPr>
              <a:t>k</a:t>
            </a:r>
            <a:r>
              <a:rPr lang="cs-CZ" sz="3200" dirty="0" smtClean="0">
                <a:solidFill>
                  <a:srgbClr val="92D050"/>
                </a:solidFill>
              </a:rPr>
              <a:t>luk</a:t>
            </a:r>
          </a:p>
          <a:p>
            <a:r>
              <a:rPr lang="cs-CZ" sz="3200" dirty="0">
                <a:solidFill>
                  <a:srgbClr val="7030A0"/>
                </a:solidFill>
              </a:rPr>
              <a:t>h</a:t>
            </a:r>
            <a:r>
              <a:rPr lang="cs-CZ" sz="3200" dirty="0" smtClean="0">
                <a:solidFill>
                  <a:srgbClr val="7030A0"/>
                </a:solidFill>
              </a:rPr>
              <a:t>rad</a:t>
            </a:r>
          </a:p>
          <a:p>
            <a:r>
              <a:rPr lang="cs-CZ" sz="3200" dirty="0">
                <a:solidFill>
                  <a:srgbClr val="C00000"/>
                </a:solidFill>
              </a:rPr>
              <a:t>s</a:t>
            </a:r>
            <a:r>
              <a:rPr lang="cs-CZ" sz="3200" dirty="0" smtClean="0">
                <a:solidFill>
                  <a:srgbClr val="C00000"/>
                </a:solidFill>
              </a:rPr>
              <a:t>vetr</a:t>
            </a:r>
          </a:p>
          <a:p>
            <a:r>
              <a:rPr lang="cs-CZ" sz="3200" dirty="0">
                <a:solidFill>
                  <a:srgbClr val="0070C0"/>
                </a:solidFill>
              </a:rPr>
              <a:t>n</a:t>
            </a:r>
            <a:r>
              <a:rPr lang="cs-CZ" sz="3200" dirty="0" smtClean="0">
                <a:solidFill>
                  <a:srgbClr val="0070C0"/>
                </a:solidFill>
              </a:rPr>
              <a:t>ápoj</a:t>
            </a:r>
          </a:p>
          <a:p>
            <a:r>
              <a:rPr lang="cs-CZ" sz="3200" dirty="0">
                <a:solidFill>
                  <a:srgbClr val="FFC000"/>
                </a:solidFill>
              </a:rPr>
              <a:t>d</a:t>
            </a:r>
            <a:r>
              <a:rPr lang="cs-CZ" sz="3200" dirty="0" smtClean="0">
                <a:solidFill>
                  <a:srgbClr val="FFC000"/>
                </a:solidFill>
              </a:rPr>
              <a:t>rak</a:t>
            </a:r>
          </a:p>
          <a:p>
            <a:r>
              <a:rPr lang="cs-CZ" sz="3200" dirty="0">
                <a:solidFill>
                  <a:srgbClr val="00B0F0"/>
                </a:solidFill>
              </a:rPr>
              <a:t>s</a:t>
            </a:r>
            <a:r>
              <a:rPr lang="cs-CZ" sz="3200" dirty="0" smtClean="0">
                <a:solidFill>
                  <a:srgbClr val="00B0F0"/>
                </a:solidFill>
              </a:rPr>
              <a:t>ýr</a:t>
            </a:r>
          </a:p>
          <a:p>
            <a:r>
              <a:rPr lang="cs-CZ" sz="3200" dirty="0">
                <a:solidFill>
                  <a:srgbClr val="FFFF00"/>
                </a:solidFill>
              </a:rPr>
              <a:t>r</a:t>
            </a:r>
            <a:r>
              <a:rPr lang="cs-CZ" sz="3200" dirty="0" smtClean="0">
                <a:solidFill>
                  <a:srgbClr val="FFFF00"/>
                </a:solidFill>
              </a:rPr>
              <a:t>ohlík</a:t>
            </a:r>
          </a:p>
          <a:p>
            <a:r>
              <a:rPr lang="cs-CZ" sz="3200" dirty="0" smtClean="0">
                <a:solidFill>
                  <a:srgbClr val="00B050"/>
                </a:solidFill>
              </a:rPr>
              <a:t>pes</a:t>
            </a:r>
            <a:endParaRPr lang="cs-CZ" sz="3500" dirty="0" smtClean="0">
              <a:solidFill>
                <a:srgbClr val="00B050"/>
              </a:solidFill>
            </a:endParaRPr>
          </a:p>
          <a:p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195736" y="2420888"/>
            <a:ext cx="2448272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051720" y="2851611"/>
            <a:ext cx="2592288" cy="14414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835696" y="3335288"/>
            <a:ext cx="2808312" cy="19659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2051720" y="2204864"/>
            <a:ext cx="2664296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771800" y="4293096"/>
            <a:ext cx="1944216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1835696" y="4797152"/>
            <a:ext cx="30243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V="1">
            <a:off x="2267744" y="3789040"/>
            <a:ext cx="252028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2195736" y="2708920"/>
            <a:ext cx="2664296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10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Čertík vám udělal v sešitě </a:t>
            </a:r>
            <a:r>
              <a:rPr lang="cs-CZ" dirty="0" err="1" smtClean="0">
                <a:solidFill>
                  <a:srgbClr val="C00000"/>
                </a:solidFill>
              </a:rPr>
              <a:t>chyby,najděte</a:t>
            </a:r>
            <a:r>
              <a:rPr lang="cs-CZ" dirty="0" smtClean="0">
                <a:solidFill>
                  <a:srgbClr val="C00000"/>
                </a:solidFill>
              </a:rPr>
              <a:t> je.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Milan je </a:t>
            </a:r>
            <a:r>
              <a:rPr lang="cs-CZ" dirty="0" err="1" smtClean="0"/>
              <a:t>chitrý</a:t>
            </a:r>
            <a:r>
              <a:rPr lang="cs-CZ" dirty="0" smtClean="0"/>
              <a:t>. Maminka peče dobré </a:t>
            </a:r>
            <a:r>
              <a:rPr lang="cs-CZ" dirty="0" err="1" smtClean="0"/>
              <a:t>buchti</a:t>
            </a:r>
            <a:r>
              <a:rPr lang="cs-CZ" dirty="0" smtClean="0"/>
              <a:t>. Dana nese </a:t>
            </a:r>
            <a:r>
              <a:rPr lang="cs-CZ" dirty="0" err="1" smtClean="0"/>
              <a:t>kitaru</a:t>
            </a:r>
            <a:r>
              <a:rPr lang="cs-CZ" dirty="0" smtClean="0"/>
              <a:t>. Rybáři </a:t>
            </a:r>
            <a:r>
              <a:rPr lang="cs-CZ" dirty="0" err="1" smtClean="0"/>
              <a:t>chitají</a:t>
            </a:r>
            <a:r>
              <a:rPr lang="cs-CZ" dirty="0" smtClean="0"/>
              <a:t> </a:t>
            </a:r>
            <a:r>
              <a:rPr lang="cs-CZ" dirty="0" err="1" smtClean="0"/>
              <a:t>riby</a:t>
            </a:r>
            <a:r>
              <a:rPr lang="cs-CZ" dirty="0" smtClean="0"/>
              <a:t>. Maminka mi koupila nové </a:t>
            </a:r>
            <a:r>
              <a:rPr lang="cs-CZ" dirty="0" err="1" smtClean="0"/>
              <a:t>šati</a:t>
            </a:r>
            <a:r>
              <a:rPr lang="cs-CZ" dirty="0" smtClean="0"/>
              <a:t>. Koza má 2 </a:t>
            </a:r>
            <a:r>
              <a:rPr lang="cs-CZ" dirty="0" err="1" smtClean="0"/>
              <a:t>rohi</a:t>
            </a:r>
            <a:r>
              <a:rPr lang="cs-CZ" dirty="0" smtClean="0"/>
              <a:t>. Na dubu rostou </a:t>
            </a:r>
            <a:r>
              <a:rPr lang="cs-CZ" dirty="0" err="1" smtClean="0"/>
              <a:t>žaludi</a:t>
            </a:r>
            <a:r>
              <a:rPr lang="cs-CZ" dirty="0" smtClean="0"/>
              <a:t>. Mám nové </a:t>
            </a:r>
            <a:r>
              <a:rPr lang="cs-CZ" dirty="0" err="1" smtClean="0"/>
              <a:t>boti</a:t>
            </a:r>
            <a:r>
              <a:rPr lang="cs-CZ" dirty="0" smtClean="0"/>
              <a:t>. Čáp je krásní pták. Má </a:t>
            </a:r>
            <a:r>
              <a:rPr lang="cs-CZ" dirty="0" err="1" smtClean="0"/>
              <a:t>dlouhí</a:t>
            </a:r>
            <a:r>
              <a:rPr lang="cs-CZ" dirty="0" smtClean="0"/>
              <a:t> zobák.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C6WUOE51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8640"/>
            <a:ext cx="2078681" cy="188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Milan je ch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trý. Maminka peče dobré bucht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. Dana nese k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taru. Rybáři ch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tají r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by. Maminka mi koupila nové šat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 Koza má 2 roh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. Na dubu rostou žalud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. Mám nové bot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 smtClean="0"/>
              <a:t>. Čáp je krásn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  <a:r>
              <a:rPr lang="cs-CZ" dirty="0" smtClean="0"/>
              <a:t> pták. Má dlouh</a:t>
            </a:r>
            <a:r>
              <a:rPr lang="cs-CZ" dirty="0" smtClean="0">
                <a:solidFill>
                  <a:srgbClr val="C00000"/>
                </a:solidFill>
              </a:rPr>
              <a:t>ý</a:t>
            </a:r>
            <a:r>
              <a:rPr lang="cs-CZ" dirty="0" smtClean="0"/>
              <a:t> zobák.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C6WUOE51\MC900349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8640"/>
            <a:ext cx="2078681" cy="188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74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600" dirty="0" smtClean="0"/>
              <a:t>Zdroj:</a:t>
            </a:r>
          </a:p>
          <a:p>
            <a:r>
              <a:rPr lang="cs-CZ" sz="3600" dirty="0" smtClean="0"/>
              <a:t>Vlastní tvorba.</a:t>
            </a:r>
          </a:p>
          <a:p>
            <a:r>
              <a:rPr lang="cs-CZ" sz="3600" dirty="0" smtClean="0">
                <a:hlinkClick r:id="rId2"/>
              </a:rPr>
              <a:t>www.office.microsoft.com</a:t>
            </a:r>
            <a:endParaRPr lang="cs-CZ" sz="3600" dirty="0" smtClean="0"/>
          </a:p>
          <a:p>
            <a:r>
              <a:rPr lang="cs-CZ" sz="3600" dirty="0" smtClean="0"/>
              <a:t>Anotace:</a:t>
            </a:r>
          </a:p>
          <a:p>
            <a:r>
              <a:rPr lang="cs-CZ" sz="3600" dirty="0" smtClean="0"/>
              <a:t>Žáci se naučí vyjmenovat tvrdé souhlásky </a:t>
            </a:r>
            <a:r>
              <a:rPr lang="cs-CZ" sz="3600" smtClean="0"/>
              <a:t>a psát po nich y-ý.</a:t>
            </a:r>
            <a:endParaRPr lang="cs-CZ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3336</TotalTime>
  <Words>350</Words>
  <Application>Microsoft Office PowerPoint</Application>
  <PresentationFormat>Předvádění na obrazovce (4:3)</PresentationFormat>
  <Paragraphs>97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 Přidávej slabiky hy-hý, chy-chý.</vt:lpstr>
      <vt:lpstr>Řešení:</vt:lpstr>
      <vt:lpstr>Doplňte y-ý do slov.</vt:lpstr>
      <vt:lpstr>Doplňte y-ý do slov.</vt:lpstr>
      <vt:lpstr>Doplň chybějící písmena a šipkami utvoř dvojice.</vt:lpstr>
      <vt:lpstr>Řešení:</vt:lpstr>
      <vt:lpstr>Čertík vám udělal v sešitě chyby,najděte je.</vt:lpstr>
      <vt:lpstr>Řešení: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NB</cp:lastModifiedBy>
  <cp:revision>49</cp:revision>
  <dcterms:created xsi:type="dcterms:W3CDTF">2011-12-27T20:15:32Z</dcterms:created>
  <dcterms:modified xsi:type="dcterms:W3CDTF">2012-03-31T17:09:17Z</dcterms:modified>
</cp:coreProperties>
</file>