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61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D5FCA-E43A-40AA-BF43-47EC9C02EF9D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BD630-B3D6-447E-A947-ED86C32ED0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heck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2_19 Podstatná jména, mužský rod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Podstatná jména, mužský rod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Podstatná </a:t>
            </a:r>
            <a:r>
              <a:rPr lang="cs-CZ" dirty="0" smtClean="0">
                <a:solidFill>
                  <a:schemeClr val="bg1"/>
                </a:solidFill>
              </a:rPr>
              <a:t>jména – rod mužský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852936"/>
            <a:ext cx="6400800" cy="17526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Rozlišování podstatných jmen rodu mužského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check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Vyhledej podstatná jména: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>
                <a:latin typeface="Gungsuh" pitchFamily="18" charset="-127"/>
                <a:ea typeface="Gungsuh" pitchFamily="18" charset="-127"/>
              </a:rPr>
              <a:t> </a:t>
            </a:r>
            <a:r>
              <a:rPr lang="cs-CZ" b="1" i="1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dřevěný                    </a:t>
            </a:r>
            <a:r>
              <a:rPr lang="cs-CZ" b="1" i="1" dirty="0" smtClean="0">
                <a:solidFill>
                  <a:srgbClr val="FF0000"/>
                </a:solidFill>
              </a:rPr>
              <a:t>telefon              </a:t>
            </a:r>
            <a:r>
              <a:rPr lang="cs-CZ" u="sng" dirty="0" smtClean="0">
                <a:solidFill>
                  <a:srgbClr val="00B050"/>
                </a:solidFill>
                <a:latin typeface="Adobe Caslon Pro Bold" pitchFamily="18" charset="-18"/>
              </a:rPr>
              <a:t>král</a:t>
            </a:r>
          </a:p>
          <a:p>
            <a:pPr>
              <a:buNone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                hloupost             </a:t>
            </a:r>
            <a:r>
              <a:rPr lang="cs-CZ" dirty="0" smtClean="0"/>
              <a:t>země</a:t>
            </a:r>
          </a:p>
          <a:p>
            <a:pPr algn="ctr">
              <a:buNone/>
            </a:pPr>
            <a:r>
              <a:rPr lang="cs-CZ" dirty="0"/>
              <a:t> </a:t>
            </a:r>
            <a:r>
              <a:rPr lang="cs-CZ" b="1" i="1" u="sng" dirty="0" smtClean="0">
                <a:solidFill>
                  <a:schemeClr val="accent4">
                    <a:lumMod val="75000"/>
                  </a:schemeClr>
                </a:solidFill>
              </a:rPr>
              <a:t>běhat  </a:t>
            </a:r>
            <a:r>
              <a:rPr lang="cs-CZ" dirty="0" smtClean="0"/>
              <a:t>                                                  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balík 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</a:rPr>
              <a:t>pestrý</a:t>
            </a:r>
          </a:p>
          <a:p>
            <a:pPr>
              <a:buNone/>
            </a:pPr>
            <a:r>
              <a:rPr lang="cs-CZ" b="1" i="1" dirty="0">
                <a:solidFill>
                  <a:srgbClr val="0070C0"/>
                </a:solidFill>
              </a:rPr>
              <a:t> </a:t>
            </a:r>
            <a:r>
              <a:rPr lang="cs-CZ" b="1" i="1" dirty="0" smtClean="0">
                <a:solidFill>
                  <a:srgbClr val="0070C0"/>
                </a:solidFill>
              </a:rPr>
              <a:t>           jehla                           </a:t>
            </a:r>
            <a:r>
              <a:rPr lang="cs-CZ" b="1" i="1" u="sng" dirty="0" smtClean="0">
                <a:solidFill>
                  <a:schemeClr val="accent3">
                    <a:lumMod val="50000"/>
                  </a:schemeClr>
                </a:solidFill>
              </a:rPr>
              <a:t>zedník </a:t>
            </a:r>
            <a:r>
              <a:rPr lang="cs-CZ" dirty="0" smtClean="0"/>
              <a:t>        </a:t>
            </a:r>
            <a:r>
              <a:rPr lang="cs-CZ" dirty="0" smtClean="0">
                <a:latin typeface="Kozuka Gothic Pro L" pitchFamily="34" charset="-128"/>
                <a:ea typeface="Kozuka Gothic Pro L" pitchFamily="34" charset="-128"/>
                <a:cs typeface="Aharoni" pitchFamily="2" charset="-79"/>
              </a:rPr>
              <a:t>mýdlo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Impact" pitchFamily="34" charset="0"/>
              </a:rPr>
              <a:t>čistota </a:t>
            </a:r>
            <a:r>
              <a:rPr lang="cs-CZ" dirty="0" smtClean="0"/>
              <a:t>                    uklízet       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OCR A Std" pitchFamily="49" charset="0"/>
              </a:rPr>
              <a:t>šití</a:t>
            </a:r>
            <a:endParaRPr lang="cs-CZ" b="1" dirty="0">
              <a:solidFill>
                <a:schemeClr val="accent4">
                  <a:lumMod val="75000"/>
                </a:schemeClr>
              </a:solidFill>
              <a:latin typeface="OCR A Std" pitchFamily="49" charset="0"/>
            </a:endParaRPr>
          </a:p>
        </p:txBody>
      </p:sp>
    </p:spTree>
  </p:cSld>
  <p:clrMapOvr>
    <a:masterClrMapping/>
  </p:clrMapOvr>
  <p:transition spd="med">
    <p:check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Vyhledej podstatná jména rodu mužského: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   </a:t>
            </a:r>
          </a:p>
          <a:p>
            <a:pPr algn="ctr">
              <a:buNone/>
            </a:pPr>
            <a:r>
              <a:rPr lang="cs-CZ" sz="4400" dirty="0"/>
              <a:t>h</a:t>
            </a:r>
            <a:r>
              <a:rPr lang="cs-CZ" sz="4400" dirty="0" smtClean="0"/>
              <a:t>rad, houba, pravítko, tyčka, Petr, klavír, lupa, motor, jazyk, úkol, píseň, buben, košík, lampa, poník, duha, balón, ruka</a:t>
            </a:r>
            <a:endParaRPr lang="cs-CZ" sz="4400" dirty="0"/>
          </a:p>
        </p:txBody>
      </p:sp>
    </p:spTree>
  </p:cSld>
  <p:clrMapOvr>
    <a:masterClrMapping/>
  </p:clrMapOvr>
  <p:transition spd="med">
    <p:check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buben.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188640"/>
            <a:ext cx="3003798" cy="4005064"/>
          </a:xfrm>
          <a:prstGeom prst="rect">
            <a:avLst/>
          </a:prstGeom>
        </p:spPr>
      </p:pic>
      <p:pic>
        <p:nvPicPr>
          <p:cNvPr id="3" name="Obrázek 2" descr="houb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99810" y="3068960"/>
            <a:ext cx="2844190" cy="3789040"/>
          </a:xfrm>
          <a:prstGeom prst="rect">
            <a:avLst/>
          </a:prstGeom>
        </p:spPr>
      </p:pic>
      <p:pic>
        <p:nvPicPr>
          <p:cNvPr id="4" name="Obrázek 3" descr="kun2.previe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1604798"/>
            <a:ext cx="3491880" cy="450929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6165304"/>
            <a:ext cx="2160240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Poník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3789040"/>
            <a:ext cx="1656184" cy="3693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Buben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2204864"/>
            <a:ext cx="1512168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Houba</a:t>
            </a:r>
            <a:endParaRPr lang="cs-CZ" dirty="0"/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Rozděl podstatná jména rodu mužského na životná a neživotná: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/>
              <a:t>   </a:t>
            </a:r>
          </a:p>
          <a:p>
            <a:pPr algn="ctr">
              <a:buNone/>
            </a:pPr>
            <a:r>
              <a:rPr lang="cs-CZ" sz="4000" dirty="0" smtClean="0"/>
              <a:t>parník, kniha, ulice, děvče, fotografie, tulipán, kovář, liška, medvěd, rybník, síťka, mýdlo, vodník, pytel, sníh, kráva, vlasy, učení, zip, výtah, kalendář, zpěvák</a:t>
            </a:r>
            <a:endParaRPr lang="cs-CZ" sz="4000" dirty="0"/>
          </a:p>
        </p:txBody>
      </p:sp>
    </p:spTree>
  </p:cSld>
  <p:clrMapOvr>
    <a:masterClrMapping/>
  </p:clrMapOvr>
  <p:transition spd="med">
    <p:check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 věty vhodnými podstatnými jmény: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V lese rostou ….</a:t>
            </a:r>
          </a:p>
          <a:p>
            <a:pPr>
              <a:buNone/>
            </a:pPr>
            <a:r>
              <a:rPr lang="cs-CZ" b="1" dirty="0" smtClean="0"/>
              <a:t>Na poli jezdí ….</a:t>
            </a:r>
          </a:p>
          <a:p>
            <a:pPr>
              <a:buNone/>
            </a:pPr>
            <a:r>
              <a:rPr lang="cs-CZ" b="1" dirty="0" smtClean="0"/>
              <a:t>Po ulici chodí ….</a:t>
            </a:r>
          </a:p>
          <a:p>
            <a:pPr>
              <a:buNone/>
            </a:pPr>
            <a:r>
              <a:rPr lang="cs-CZ" b="1" dirty="0" smtClean="0"/>
              <a:t>V bazénu plavou ….</a:t>
            </a:r>
          </a:p>
          <a:p>
            <a:pPr>
              <a:buNone/>
            </a:pPr>
            <a:r>
              <a:rPr lang="cs-CZ" b="1" dirty="0" smtClean="0"/>
              <a:t>Do školy chodí děvčata i  …..</a:t>
            </a:r>
          </a:p>
          <a:p>
            <a:pPr>
              <a:buNone/>
            </a:pPr>
            <a:r>
              <a:rPr lang="cs-CZ" b="1" dirty="0" smtClean="0"/>
              <a:t>Moji prarodiče jsou babička a …..</a:t>
            </a:r>
            <a:endParaRPr lang="cs-CZ" b="1" dirty="0"/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</a:p>
          <a:p>
            <a:endParaRPr lang="cs-CZ" dirty="0" smtClean="0"/>
          </a:p>
          <a:p>
            <a:r>
              <a:rPr lang="cs-CZ" dirty="0" smtClean="0"/>
              <a:t>Omalovánky ke stažení. Dostupné na: omalovánky.info</a:t>
            </a:r>
            <a:endParaRPr lang="cs-CZ" dirty="0"/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220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Podstatná jména – rod mužský</vt:lpstr>
      <vt:lpstr>Vyhledej podstatná jména:</vt:lpstr>
      <vt:lpstr>Vyhledej podstatná jména rodu mužského: </vt:lpstr>
      <vt:lpstr>Snímek 5</vt:lpstr>
      <vt:lpstr>Rozděl podstatná jména rodu mužského na životná a neživotná:</vt:lpstr>
      <vt:lpstr>Doplň věty vhodnými podstatnými jmény: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5</cp:revision>
  <dcterms:created xsi:type="dcterms:W3CDTF">2012-03-01T14:44:48Z</dcterms:created>
  <dcterms:modified xsi:type="dcterms:W3CDTF">2012-03-21T15:29:55Z</dcterms:modified>
</cp:coreProperties>
</file>