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5" r:id="rId5"/>
    <p:sldId id="263" r:id="rId6"/>
    <p:sldId id="266" r:id="rId7"/>
    <p:sldId id="267" r:id="rId8"/>
    <p:sldId id="268" r:id="rId9"/>
    <p:sldId id="269" r:id="rId10"/>
    <p:sldId id="270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4873104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Dana</a:t>
                      </a:r>
                      <a:r>
                        <a:rPr lang="cs-CZ" sz="2400" baseline="0" dirty="0" smtClean="0"/>
                        <a:t> Bednářová</a:t>
                      </a:r>
                    </a:p>
                    <a:p>
                      <a:r>
                        <a:rPr lang="cs-CZ" sz="2400" baseline="0" dirty="0" smtClean="0"/>
                        <a:t> </a:t>
                      </a:r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23.3.2012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VY_32_INOVACE_05_</a:t>
                      </a:r>
                      <a:r>
                        <a:rPr lang="cs-CZ" sz="2400" baseline="0" dirty="0" smtClean="0"/>
                        <a:t>Český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Slabika, slovo, věta</a:t>
                      </a:r>
                      <a:r>
                        <a:rPr lang="cs-CZ" sz="2400" b="0" baseline="0" dirty="0" smtClean="0"/>
                        <a:t> – Měkké souhlásky 1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2.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Uzivatel\AppData\Local\Microsoft\Windows\Temporary Internet Files\Content.IE5\J752AP61\MP9004465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7344816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139952" y="404664"/>
            <a:ext cx="3744415" cy="14401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Měkké souhlásky</a:t>
            </a:r>
          </a:p>
        </p:txBody>
      </p:sp>
    </p:spTree>
    <p:extLst>
      <p:ext uri="{BB962C8B-B14F-4D97-AF65-F5344CB8AC3E}">
        <p14:creationId xmlns:p14="http://schemas.microsoft.com/office/powerpoint/2010/main" xmlns="" val="214696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Měkké souhlásky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Po souhláskách </a:t>
            </a:r>
            <a:r>
              <a:rPr lang="cs-CZ" dirty="0" err="1" smtClean="0"/>
              <a:t>ž,š,č,ř,c,j,ď,ť,ň</a:t>
            </a:r>
            <a:r>
              <a:rPr lang="cs-CZ" dirty="0" smtClean="0"/>
              <a:t> se píše i-í.</a:t>
            </a:r>
          </a:p>
          <a:p>
            <a:endParaRPr lang="cs-CZ" dirty="0"/>
          </a:p>
          <a:p>
            <a:r>
              <a:rPr lang="cs-CZ" dirty="0" err="1" smtClean="0">
                <a:solidFill>
                  <a:srgbClr val="C00000"/>
                </a:solidFill>
              </a:rPr>
              <a:t>ži-ží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ši-ší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či-čí 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err="1" smtClean="0">
                <a:solidFill>
                  <a:srgbClr val="92D050"/>
                </a:solidFill>
              </a:rPr>
              <a:t>ři</a:t>
            </a:r>
            <a:r>
              <a:rPr lang="cs-CZ" dirty="0" smtClean="0">
                <a:solidFill>
                  <a:srgbClr val="92D050"/>
                </a:solidFill>
              </a:rPr>
              <a:t>-ří 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ci-cí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ji-jí  </a:t>
            </a:r>
            <a:r>
              <a:rPr lang="cs-CZ" dirty="0" smtClean="0">
                <a:solidFill>
                  <a:srgbClr val="7030A0"/>
                </a:solidFill>
              </a:rPr>
              <a:t>di-</a:t>
            </a:r>
            <a:r>
              <a:rPr lang="cs-CZ" dirty="0" err="1" smtClean="0">
                <a:solidFill>
                  <a:srgbClr val="7030A0"/>
                </a:solidFill>
              </a:rPr>
              <a:t>dí</a:t>
            </a:r>
            <a:r>
              <a:rPr lang="cs-CZ" dirty="0" smtClean="0"/>
              <a:t>  </a:t>
            </a:r>
            <a:r>
              <a:rPr lang="cs-CZ" dirty="0" smtClean="0">
                <a:solidFill>
                  <a:schemeClr val="accent6"/>
                </a:solidFill>
              </a:rPr>
              <a:t>ti-</a:t>
            </a:r>
            <a:r>
              <a:rPr lang="cs-CZ" dirty="0" err="1" smtClean="0">
                <a:solidFill>
                  <a:schemeClr val="accent6"/>
                </a:solidFill>
              </a:rPr>
              <a:t>tí</a:t>
            </a:r>
            <a:r>
              <a:rPr lang="cs-CZ" dirty="0" smtClean="0">
                <a:solidFill>
                  <a:schemeClr val="accent6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ni-ní </a:t>
            </a:r>
          </a:p>
          <a:p>
            <a:endParaRPr lang="cs-CZ" dirty="0"/>
          </a:p>
          <a:p>
            <a:r>
              <a:rPr lang="cs-CZ" dirty="0" smtClean="0"/>
              <a:t>Přidávejte slabiky do slov:</a:t>
            </a:r>
          </a:p>
          <a:p>
            <a:r>
              <a:rPr lang="cs-CZ" dirty="0" smtClean="0"/>
              <a:t>--</a:t>
            </a:r>
            <a:r>
              <a:rPr lang="cs-CZ" dirty="0" err="1" smtClean="0"/>
              <a:t>rafa</a:t>
            </a:r>
            <a:r>
              <a:rPr lang="cs-CZ" dirty="0" smtClean="0"/>
              <a:t>, </a:t>
            </a:r>
            <a:r>
              <a:rPr lang="cs-CZ" dirty="0" err="1" smtClean="0"/>
              <a:t>ko</a:t>
            </a:r>
            <a:r>
              <a:rPr lang="cs-CZ" dirty="0" smtClean="0"/>
              <a:t>--</a:t>
            </a:r>
            <a:r>
              <a:rPr lang="cs-CZ" dirty="0" err="1" smtClean="0"/>
              <a:t>le</a:t>
            </a:r>
            <a:r>
              <a:rPr lang="cs-CZ" dirty="0" smtClean="0"/>
              <a:t>, </a:t>
            </a:r>
            <a:r>
              <a:rPr lang="cs-CZ" dirty="0" err="1" smtClean="0"/>
              <a:t>le</a:t>
            </a:r>
            <a:r>
              <a:rPr lang="cs-CZ" dirty="0" smtClean="0"/>
              <a:t>--, </a:t>
            </a:r>
            <a:r>
              <a:rPr lang="cs-CZ" dirty="0" err="1" smtClean="0"/>
              <a:t>sva</a:t>
            </a:r>
            <a:r>
              <a:rPr lang="cs-CZ" dirty="0" smtClean="0"/>
              <a:t>—na, hra--, po--</a:t>
            </a:r>
            <a:r>
              <a:rPr lang="cs-CZ" dirty="0" err="1" smtClean="0"/>
              <a:t>tat</a:t>
            </a:r>
            <a:r>
              <a:rPr lang="cs-CZ" dirty="0" smtClean="0"/>
              <a:t>, ptá--, skle--</a:t>
            </a:r>
            <a:r>
              <a:rPr lang="cs-CZ" dirty="0" err="1" smtClean="0"/>
              <a:t>ce</a:t>
            </a:r>
            <a:r>
              <a:rPr lang="cs-CZ" dirty="0" smtClean="0"/>
              <a:t>, </a:t>
            </a:r>
            <a:r>
              <a:rPr lang="cs-CZ" dirty="0" err="1" smtClean="0"/>
              <a:t>sma</a:t>
            </a:r>
            <a:r>
              <a:rPr lang="cs-CZ" dirty="0" smtClean="0"/>
              <a:t>--,--</a:t>
            </a:r>
            <a:r>
              <a:rPr lang="cs-CZ" dirty="0" err="1" smtClean="0"/>
              <a:t>ška</a:t>
            </a:r>
            <a:r>
              <a:rPr lang="cs-CZ" dirty="0" smtClean="0"/>
              <a:t>, --</a:t>
            </a:r>
            <a:r>
              <a:rPr lang="cs-CZ" dirty="0" err="1" smtClean="0"/>
              <a:t>há</a:t>
            </a:r>
            <a:r>
              <a:rPr lang="cs-CZ" dirty="0" smtClean="0"/>
              <a:t>, zpěvá--</a:t>
            </a:r>
          </a:p>
          <a:p>
            <a:endParaRPr lang="cs-CZ" dirty="0"/>
          </a:p>
        </p:txBody>
      </p:sp>
      <p:pic>
        <p:nvPicPr>
          <p:cNvPr id="1026" name="Picture 2" descr="C:\Users\Uzivatel\AppData\Local\Microsoft\Windows\Temporary Internet Files\Content.IE5\I7FV7JNI\MC9004110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65458" y="188640"/>
            <a:ext cx="1800200" cy="1829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r>
              <a:rPr lang="cs-CZ" dirty="0" smtClean="0"/>
              <a:t>Přidávejte slabiky do slov: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ži</a:t>
            </a:r>
            <a:r>
              <a:rPr lang="cs-CZ" dirty="0" smtClean="0"/>
              <a:t>rafa, ko</a:t>
            </a:r>
            <a:r>
              <a:rPr lang="cs-CZ" dirty="0" smtClean="0">
                <a:solidFill>
                  <a:srgbClr val="C00000"/>
                </a:solidFill>
              </a:rPr>
              <a:t>ši</a:t>
            </a:r>
            <a:r>
              <a:rPr lang="cs-CZ" dirty="0" smtClean="0"/>
              <a:t>le, le</a:t>
            </a:r>
            <a:r>
              <a:rPr lang="cs-CZ" dirty="0" smtClean="0">
                <a:solidFill>
                  <a:srgbClr val="C00000"/>
                </a:solidFill>
              </a:rPr>
              <a:t>tí</a:t>
            </a:r>
            <a:r>
              <a:rPr lang="cs-CZ" dirty="0" smtClean="0"/>
              <a:t>, sva</a:t>
            </a:r>
            <a:r>
              <a:rPr lang="cs-CZ" dirty="0" smtClean="0">
                <a:solidFill>
                  <a:srgbClr val="C00000"/>
                </a:solidFill>
              </a:rPr>
              <a:t>či</a:t>
            </a:r>
            <a:r>
              <a:rPr lang="cs-CZ" dirty="0" smtClean="0"/>
              <a:t>na, hra</a:t>
            </a:r>
            <a:r>
              <a:rPr lang="cs-CZ" dirty="0" smtClean="0">
                <a:solidFill>
                  <a:srgbClr val="C00000"/>
                </a:solidFill>
              </a:rPr>
              <a:t>jí</a:t>
            </a:r>
            <a:r>
              <a:rPr lang="cs-CZ" dirty="0" smtClean="0"/>
              <a:t>, po</a:t>
            </a:r>
            <a:r>
              <a:rPr lang="cs-CZ" dirty="0" smtClean="0">
                <a:solidFill>
                  <a:srgbClr val="C00000"/>
                </a:solidFill>
              </a:rPr>
              <a:t>čí</a:t>
            </a:r>
            <a:r>
              <a:rPr lang="cs-CZ" dirty="0" smtClean="0"/>
              <a:t>tat, ptá</a:t>
            </a:r>
            <a:r>
              <a:rPr lang="cs-CZ" dirty="0" smtClean="0">
                <a:solidFill>
                  <a:srgbClr val="C00000"/>
                </a:solidFill>
              </a:rPr>
              <a:t>ci</a:t>
            </a:r>
            <a:r>
              <a:rPr lang="cs-CZ" dirty="0" smtClean="0"/>
              <a:t>, </a:t>
            </a:r>
            <a:r>
              <a:rPr lang="cs-CZ" dirty="0" smtClean="0"/>
              <a:t>skle</a:t>
            </a:r>
            <a:r>
              <a:rPr lang="cs-CZ" dirty="0" smtClean="0">
                <a:solidFill>
                  <a:srgbClr val="C00000"/>
                </a:solidFill>
              </a:rPr>
              <a:t>ni</a:t>
            </a:r>
            <a:r>
              <a:rPr lang="cs-CZ" dirty="0" smtClean="0"/>
              <a:t>ce, sma</a:t>
            </a:r>
            <a:r>
              <a:rPr lang="cs-CZ" dirty="0" smtClean="0">
                <a:solidFill>
                  <a:srgbClr val="C00000"/>
                </a:solidFill>
              </a:rPr>
              <a:t>ží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ši</a:t>
            </a:r>
            <a:r>
              <a:rPr lang="cs-CZ" dirty="0" smtClean="0"/>
              <a:t>ška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čí</a:t>
            </a:r>
            <a:r>
              <a:rPr lang="cs-CZ" dirty="0" smtClean="0"/>
              <a:t>há, zpěvác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9119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Doplňte i,í nebo y,ý a napište ke každé věci jedno spojení.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červen-</a:t>
            </a:r>
          </a:p>
          <a:p>
            <a:r>
              <a:rPr lang="cs-CZ" dirty="0" smtClean="0"/>
              <a:t>létajíc-   motýl</a:t>
            </a:r>
          </a:p>
          <a:p>
            <a:r>
              <a:rPr lang="cs-CZ" dirty="0" smtClean="0"/>
              <a:t>star-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osobn</a:t>
            </a:r>
            <a:r>
              <a:rPr lang="cs-CZ" dirty="0" smtClean="0"/>
              <a:t>-</a:t>
            </a:r>
          </a:p>
          <a:p>
            <a:r>
              <a:rPr lang="cs-CZ" dirty="0" err="1" smtClean="0"/>
              <a:t>žlut</a:t>
            </a:r>
            <a:r>
              <a:rPr lang="cs-CZ" dirty="0" smtClean="0"/>
              <a:t>-     vlak</a:t>
            </a:r>
          </a:p>
          <a:p>
            <a:r>
              <a:rPr lang="cs-CZ" dirty="0" err="1" smtClean="0"/>
              <a:t>hlídac</a:t>
            </a:r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048906" y="2175457"/>
            <a:ext cx="3637893" cy="3950706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err="1" smtClean="0"/>
              <a:t>mod</a:t>
            </a:r>
            <a:r>
              <a:rPr lang="cs-CZ" dirty="0" smtClean="0"/>
              <a:t>-</a:t>
            </a:r>
          </a:p>
          <a:p>
            <a:r>
              <a:rPr lang="cs-CZ" dirty="0" smtClean="0"/>
              <a:t>honíc-  drak</a:t>
            </a:r>
          </a:p>
          <a:p>
            <a:r>
              <a:rPr lang="cs-CZ" dirty="0" err="1" smtClean="0"/>
              <a:t>s</a:t>
            </a:r>
            <a:r>
              <a:rPr lang="cs-CZ" dirty="0" err="1" smtClean="0"/>
              <a:t>trašn</a:t>
            </a:r>
            <a:r>
              <a:rPr lang="cs-CZ" dirty="0" smtClean="0"/>
              <a:t>- 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dívč</a:t>
            </a:r>
            <a:r>
              <a:rPr lang="cs-CZ" dirty="0" smtClean="0"/>
              <a:t>-</a:t>
            </a:r>
          </a:p>
          <a:p>
            <a:r>
              <a:rPr lang="cs-CZ" dirty="0" err="1" smtClean="0"/>
              <a:t>osobn</a:t>
            </a:r>
            <a:r>
              <a:rPr lang="cs-CZ" dirty="0" smtClean="0"/>
              <a:t>-  šaty</a:t>
            </a:r>
          </a:p>
          <a:p>
            <a:r>
              <a:rPr lang="cs-CZ" dirty="0"/>
              <a:t>l</a:t>
            </a:r>
            <a:r>
              <a:rPr lang="cs-CZ" dirty="0" smtClean="0"/>
              <a:t>ežíc-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Uzivatel\AppData\Local\Microsoft\Windows\Temporary Internet Files\Content.IE5\RXZSZAZ7\MP9004448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276872"/>
            <a:ext cx="1585093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C6WUOE51\MP9004000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537830"/>
            <a:ext cx="1705501" cy="1364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\AppData\Local\Microsoft\Windows\Temporary Internet Files\Content.IE5\C6WUOE51\MC9003607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750" y="4406900"/>
            <a:ext cx="1033463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ivatel\AppData\Local\Microsoft\Windows\Temporary Internet Files\Content.IE5\C6WUOE51\MC9002073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86488" y="2276872"/>
            <a:ext cx="1709986" cy="173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červen</a:t>
            </a:r>
            <a:r>
              <a:rPr lang="cs-CZ" dirty="0" smtClean="0">
                <a:solidFill>
                  <a:srgbClr val="C00000"/>
                </a:solidFill>
              </a:rPr>
              <a:t>ý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létající </a:t>
            </a:r>
            <a:r>
              <a:rPr lang="cs-CZ" dirty="0" smtClean="0"/>
              <a:t>-   motýl</a:t>
            </a:r>
          </a:p>
          <a:p>
            <a:r>
              <a:rPr lang="cs-CZ" dirty="0" smtClean="0"/>
              <a:t>star</a:t>
            </a:r>
            <a:r>
              <a:rPr lang="cs-CZ" dirty="0" smtClean="0">
                <a:solidFill>
                  <a:srgbClr val="C00000"/>
                </a:solidFill>
              </a:rPr>
              <a:t>ý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osobní</a:t>
            </a:r>
          </a:p>
          <a:p>
            <a:r>
              <a:rPr lang="cs-CZ" dirty="0" smtClean="0"/>
              <a:t>žlut</a:t>
            </a:r>
            <a:r>
              <a:rPr lang="cs-CZ" dirty="0" smtClean="0">
                <a:solidFill>
                  <a:srgbClr val="C00000"/>
                </a:solidFill>
              </a:rPr>
              <a:t>ý</a:t>
            </a:r>
            <a:r>
              <a:rPr lang="cs-CZ" dirty="0" smtClean="0"/>
              <a:t>  -    vlak</a:t>
            </a:r>
          </a:p>
          <a:p>
            <a:r>
              <a:rPr lang="cs-CZ" dirty="0" smtClean="0"/>
              <a:t>hlídac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modr</a:t>
            </a:r>
            <a:r>
              <a:rPr lang="cs-CZ" dirty="0" smtClean="0">
                <a:solidFill>
                  <a:srgbClr val="C00000"/>
                </a:solidFill>
              </a:rPr>
              <a:t>ý</a:t>
            </a:r>
          </a:p>
          <a:p>
            <a:r>
              <a:rPr lang="cs-CZ" dirty="0" smtClean="0"/>
              <a:t>honíc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 - drak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strašný 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dívčí</a:t>
            </a:r>
          </a:p>
          <a:p>
            <a:r>
              <a:rPr lang="cs-CZ" dirty="0" smtClean="0"/>
              <a:t>osobn</a:t>
            </a:r>
            <a:r>
              <a:rPr lang="cs-CZ" dirty="0" smtClean="0">
                <a:solidFill>
                  <a:srgbClr val="C00000"/>
                </a:solidFill>
              </a:rPr>
              <a:t>í </a:t>
            </a:r>
            <a:r>
              <a:rPr lang="cs-CZ" dirty="0" smtClean="0"/>
              <a:t>-  šaty</a:t>
            </a:r>
          </a:p>
          <a:p>
            <a:r>
              <a:rPr lang="cs-CZ" dirty="0" smtClean="0"/>
              <a:t>ležíc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 descr="C:\Users\Uzivatel\AppData\Local\Microsoft\Windows\Temporary Internet Files\Content.IE5\C6WUOE51\MC9003607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72363" y="4111625"/>
            <a:ext cx="1033462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\AppData\Local\Microsoft\Windows\Temporary Internet Files\Content.IE5\C6WUOE51\MC9002073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7113" y="1628800"/>
            <a:ext cx="1863961" cy="1891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ivatel\AppData\Local\Microsoft\Windows\Temporary Internet Files\Content.IE5\C6WUOE51\MP9004448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022892"/>
            <a:ext cx="1429073" cy="1103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zivatel\AppData\Local\Microsoft\Windows\Temporary Internet Files\Content.IE5\J752AP61\MP90039997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124237"/>
            <a:ext cx="1938943" cy="1293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Doplňte dvojice podle vzoru: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pták               ptáci</a:t>
            </a:r>
          </a:p>
          <a:p>
            <a:r>
              <a:rPr lang="cs-CZ" dirty="0" smtClean="0"/>
              <a:t>had                ……………….</a:t>
            </a:r>
          </a:p>
          <a:p>
            <a:r>
              <a:rPr lang="cs-CZ" dirty="0" smtClean="0"/>
              <a:t>šnek              ……………….</a:t>
            </a:r>
          </a:p>
          <a:p>
            <a:r>
              <a:rPr lang="cs-CZ" dirty="0" smtClean="0"/>
              <a:t>brouček        ……………….</a:t>
            </a:r>
          </a:p>
          <a:p>
            <a:r>
              <a:rPr lang="cs-CZ" dirty="0" smtClean="0"/>
              <a:t>rak                ………………..</a:t>
            </a:r>
          </a:p>
          <a:p>
            <a:r>
              <a:rPr lang="cs-CZ" dirty="0" smtClean="0"/>
              <a:t>zajíc             …………………</a:t>
            </a:r>
          </a:p>
          <a:p>
            <a:r>
              <a:rPr lang="cs-CZ" dirty="0" smtClean="0"/>
              <a:t>ježek            ………………..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vrabec         …………………</a:t>
            </a:r>
          </a:p>
          <a:p>
            <a:r>
              <a:rPr lang="cs-CZ" dirty="0" smtClean="0"/>
              <a:t>kapr             …………………</a:t>
            </a:r>
          </a:p>
          <a:p>
            <a:r>
              <a:rPr lang="cs-CZ" dirty="0" smtClean="0"/>
              <a:t>krtek            …………………</a:t>
            </a:r>
          </a:p>
          <a:p>
            <a:r>
              <a:rPr lang="cs-CZ" dirty="0" smtClean="0"/>
              <a:t>rejnok         …………………</a:t>
            </a:r>
          </a:p>
          <a:p>
            <a:r>
              <a:rPr lang="cs-CZ" dirty="0" smtClean="0"/>
              <a:t>srnec           …………………</a:t>
            </a:r>
          </a:p>
          <a:p>
            <a:r>
              <a:rPr lang="cs-CZ" dirty="0" smtClean="0"/>
              <a:t>voják           …………………</a:t>
            </a:r>
          </a:p>
          <a:p>
            <a:r>
              <a:rPr lang="cs-CZ" dirty="0" smtClean="0"/>
              <a:t>papoušek    …………………</a:t>
            </a:r>
            <a:endParaRPr lang="cs-CZ" dirty="0"/>
          </a:p>
        </p:txBody>
      </p:sp>
      <p:pic>
        <p:nvPicPr>
          <p:cNvPr id="3074" name="Picture 2" descr="C:\Users\Uzivatel\AppData\Local\Microsoft\Windows\Temporary Internet Files\Content.IE5\RXZSZAZ7\MC9004450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16632"/>
            <a:ext cx="1390258" cy="180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Řešení: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pták               </a:t>
            </a:r>
            <a:r>
              <a:rPr lang="cs-CZ" dirty="0" smtClean="0">
                <a:solidFill>
                  <a:srgbClr val="C00000"/>
                </a:solidFill>
              </a:rPr>
              <a:t>ptáci</a:t>
            </a:r>
          </a:p>
          <a:p>
            <a:r>
              <a:rPr lang="cs-CZ" dirty="0" smtClean="0"/>
              <a:t>had             </a:t>
            </a: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>
                <a:solidFill>
                  <a:srgbClr val="C00000"/>
                </a:solidFill>
              </a:rPr>
              <a:t>hadi</a:t>
            </a:r>
          </a:p>
          <a:p>
            <a:r>
              <a:rPr lang="cs-CZ" dirty="0" smtClean="0"/>
              <a:t> šnek              </a:t>
            </a:r>
            <a:r>
              <a:rPr lang="cs-CZ" dirty="0" smtClean="0">
                <a:solidFill>
                  <a:srgbClr val="C00000"/>
                </a:solidFill>
              </a:rPr>
              <a:t>šneci</a:t>
            </a:r>
          </a:p>
          <a:p>
            <a:r>
              <a:rPr lang="cs-CZ" dirty="0" smtClean="0"/>
              <a:t>brouček         </a:t>
            </a:r>
            <a:r>
              <a:rPr lang="cs-CZ" dirty="0" smtClean="0">
                <a:solidFill>
                  <a:srgbClr val="C00000"/>
                </a:solidFill>
              </a:rPr>
              <a:t>broučci</a:t>
            </a:r>
          </a:p>
          <a:p>
            <a:r>
              <a:rPr lang="cs-CZ" dirty="0" smtClean="0"/>
              <a:t>rak                  </a:t>
            </a:r>
            <a:r>
              <a:rPr lang="cs-CZ" dirty="0" smtClean="0">
                <a:solidFill>
                  <a:srgbClr val="C00000"/>
                </a:solidFill>
              </a:rPr>
              <a:t>raci</a:t>
            </a:r>
          </a:p>
          <a:p>
            <a:r>
              <a:rPr lang="cs-CZ" dirty="0" smtClean="0"/>
              <a:t>zajíc             </a:t>
            </a: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C00000"/>
                </a:solidFill>
              </a:rPr>
              <a:t>zajíci</a:t>
            </a:r>
          </a:p>
          <a:p>
            <a:r>
              <a:rPr lang="cs-CZ" dirty="0" smtClean="0"/>
              <a:t>ježek               </a:t>
            </a:r>
            <a:r>
              <a:rPr lang="cs-CZ" dirty="0" smtClean="0">
                <a:solidFill>
                  <a:srgbClr val="C00000"/>
                </a:solidFill>
              </a:rPr>
              <a:t>ježci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vrabec         </a:t>
            </a:r>
            <a:r>
              <a:rPr lang="cs-CZ" dirty="0" smtClean="0">
                <a:solidFill>
                  <a:srgbClr val="C00000"/>
                </a:solidFill>
              </a:rPr>
              <a:t>vrabci</a:t>
            </a:r>
          </a:p>
          <a:p>
            <a:r>
              <a:rPr lang="cs-CZ" dirty="0" smtClean="0"/>
              <a:t>kapr             </a:t>
            </a:r>
            <a:r>
              <a:rPr lang="cs-CZ" dirty="0" smtClean="0">
                <a:solidFill>
                  <a:srgbClr val="C00000"/>
                </a:solidFill>
              </a:rPr>
              <a:t>kapři</a:t>
            </a:r>
          </a:p>
          <a:p>
            <a:r>
              <a:rPr lang="cs-CZ" dirty="0" smtClean="0"/>
              <a:t>krtek            </a:t>
            </a:r>
            <a:r>
              <a:rPr lang="cs-CZ" dirty="0" smtClean="0">
                <a:solidFill>
                  <a:srgbClr val="C00000"/>
                </a:solidFill>
              </a:rPr>
              <a:t>krtci</a:t>
            </a:r>
          </a:p>
          <a:p>
            <a:r>
              <a:rPr lang="cs-CZ" dirty="0" smtClean="0"/>
              <a:t>rejnok         </a:t>
            </a:r>
            <a:r>
              <a:rPr lang="cs-CZ" dirty="0"/>
              <a:t> </a:t>
            </a:r>
            <a:r>
              <a:rPr lang="cs-CZ" dirty="0" smtClean="0">
                <a:solidFill>
                  <a:srgbClr val="C00000"/>
                </a:solidFill>
              </a:rPr>
              <a:t>rejnoci</a:t>
            </a:r>
          </a:p>
          <a:p>
            <a:r>
              <a:rPr lang="cs-CZ" dirty="0" smtClean="0"/>
              <a:t>srnec           </a:t>
            </a:r>
            <a:r>
              <a:rPr lang="cs-CZ" dirty="0"/>
              <a:t> </a:t>
            </a:r>
            <a:r>
              <a:rPr lang="cs-CZ" dirty="0" smtClean="0">
                <a:solidFill>
                  <a:srgbClr val="C00000"/>
                </a:solidFill>
              </a:rPr>
              <a:t>srnci</a:t>
            </a:r>
          </a:p>
          <a:p>
            <a:r>
              <a:rPr lang="cs-CZ" dirty="0" smtClean="0"/>
              <a:t>voják           </a:t>
            </a:r>
            <a:r>
              <a:rPr lang="cs-CZ" dirty="0"/>
              <a:t> </a:t>
            </a:r>
            <a:r>
              <a:rPr lang="cs-CZ" dirty="0" smtClean="0">
                <a:solidFill>
                  <a:srgbClr val="C00000"/>
                </a:solidFill>
              </a:rPr>
              <a:t>vojáci</a:t>
            </a:r>
          </a:p>
          <a:p>
            <a:r>
              <a:rPr lang="cs-CZ" dirty="0" smtClean="0"/>
              <a:t>papoušek    </a:t>
            </a:r>
            <a:r>
              <a:rPr lang="cs-CZ" dirty="0" smtClean="0">
                <a:solidFill>
                  <a:srgbClr val="C00000"/>
                </a:solidFill>
              </a:rPr>
              <a:t>papoušci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Doplň chybějící písmena.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Na podzim se k nám vracej- </a:t>
            </a:r>
            <a:r>
              <a:rPr lang="cs-CZ" dirty="0" err="1" smtClean="0"/>
              <a:t>ptác</a:t>
            </a:r>
            <a:r>
              <a:rPr lang="cs-CZ" dirty="0" smtClean="0"/>
              <a:t>-. Ž-</a:t>
            </a:r>
            <a:r>
              <a:rPr lang="cs-CZ" dirty="0" err="1" smtClean="0"/>
              <a:t>rafa</a:t>
            </a:r>
            <a:r>
              <a:rPr lang="cs-CZ" dirty="0" smtClean="0"/>
              <a:t> má </a:t>
            </a:r>
            <a:r>
              <a:rPr lang="cs-CZ" dirty="0" err="1" smtClean="0"/>
              <a:t>dlouh</a:t>
            </a:r>
            <a:r>
              <a:rPr lang="cs-CZ" dirty="0" smtClean="0"/>
              <a:t>- krk. Do okna svít- </a:t>
            </a:r>
            <a:r>
              <a:rPr lang="cs-CZ" dirty="0" err="1" smtClean="0"/>
              <a:t>slun-čko</a:t>
            </a:r>
            <a:r>
              <a:rPr lang="cs-CZ" dirty="0" smtClean="0"/>
              <a:t>. Na smrku rostou š-</a:t>
            </a:r>
            <a:r>
              <a:rPr lang="cs-CZ" dirty="0" err="1" smtClean="0"/>
              <a:t>šk</a:t>
            </a:r>
            <a:r>
              <a:rPr lang="cs-CZ" dirty="0" smtClean="0"/>
              <a:t>-. Pepík rád řeš- </a:t>
            </a:r>
            <a:r>
              <a:rPr lang="cs-CZ" dirty="0" err="1" smtClean="0"/>
              <a:t>slovn</a:t>
            </a:r>
            <a:r>
              <a:rPr lang="cs-CZ" dirty="0" smtClean="0"/>
              <a:t>- -loh-. Uč-</a:t>
            </a:r>
            <a:r>
              <a:rPr lang="cs-CZ" dirty="0" err="1" smtClean="0"/>
              <a:t>li</a:t>
            </a:r>
            <a:r>
              <a:rPr lang="cs-CZ" dirty="0" smtClean="0"/>
              <a:t> jsme se novou </a:t>
            </a:r>
            <a:r>
              <a:rPr lang="cs-CZ" dirty="0" err="1" smtClean="0"/>
              <a:t>písn-čku</a:t>
            </a:r>
            <a:r>
              <a:rPr lang="cs-CZ" dirty="0" smtClean="0"/>
              <a:t>. Na louce poletuj- mot-</a:t>
            </a:r>
            <a:r>
              <a:rPr lang="cs-CZ" dirty="0" err="1" smtClean="0"/>
              <a:t>lc</a:t>
            </a:r>
            <a:r>
              <a:rPr lang="cs-CZ" dirty="0" smtClean="0"/>
              <a:t>-. </a:t>
            </a:r>
            <a:r>
              <a:rPr lang="cs-CZ" dirty="0" err="1" smtClean="0"/>
              <a:t>Zaj</a:t>
            </a:r>
            <a:r>
              <a:rPr lang="cs-CZ" dirty="0" smtClean="0"/>
              <a:t>-c- běž- k lesu. </a:t>
            </a:r>
            <a:r>
              <a:rPr lang="cs-CZ" dirty="0" err="1" smtClean="0"/>
              <a:t>Včelk</a:t>
            </a:r>
            <a:r>
              <a:rPr lang="cs-CZ" dirty="0" smtClean="0"/>
              <a:t>- poletuj- </a:t>
            </a:r>
            <a:r>
              <a:rPr lang="cs-CZ" dirty="0" smtClean="0"/>
              <a:t>          nad </a:t>
            </a:r>
            <a:r>
              <a:rPr lang="cs-CZ" dirty="0" smtClean="0"/>
              <a:t>květ-. Maminka smaž- k obědu ř-</a:t>
            </a:r>
            <a:r>
              <a:rPr lang="cs-CZ" dirty="0" err="1" smtClean="0"/>
              <a:t>zek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4681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Na podzim se k nám vracej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ptác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. Ž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rafa má dlouh</a:t>
            </a:r>
            <a:r>
              <a:rPr lang="cs-CZ" dirty="0">
                <a:solidFill>
                  <a:srgbClr val="C00000"/>
                </a:solidFill>
              </a:rPr>
              <a:t>ý</a:t>
            </a:r>
            <a:r>
              <a:rPr lang="cs-CZ" dirty="0" smtClean="0"/>
              <a:t> krk. Do okna svít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slun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čko. Na smrku rostou š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šk</a:t>
            </a:r>
            <a:r>
              <a:rPr lang="cs-CZ" dirty="0">
                <a:solidFill>
                  <a:srgbClr val="C00000"/>
                </a:solidFill>
              </a:rPr>
              <a:t>y</a:t>
            </a:r>
            <a:r>
              <a:rPr lang="cs-CZ" dirty="0" smtClean="0"/>
              <a:t>. Pepík rád řeš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slovn</a:t>
            </a:r>
            <a:r>
              <a:rPr lang="cs-CZ" dirty="0">
                <a:solidFill>
                  <a:srgbClr val="C00000"/>
                </a:solidFill>
              </a:rPr>
              <a:t>í</a:t>
            </a:r>
            <a:r>
              <a:rPr lang="cs-CZ" dirty="0" smtClean="0">
                <a:solidFill>
                  <a:srgbClr val="C00000"/>
                </a:solidFill>
              </a:rPr>
              <a:t> ú</a:t>
            </a:r>
            <a:r>
              <a:rPr lang="cs-CZ" dirty="0" smtClean="0"/>
              <a:t>loh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. Uč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li jsme se novou písn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čku. Na louce poletuj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mot</a:t>
            </a:r>
            <a:r>
              <a:rPr lang="cs-CZ" dirty="0" smtClean="0">
                <a:solidFill>
                  <a:srgbClr val="C00000"/>
                </a:solidFill>
              </a:rPr>
              <a:t>ý</a:t>
            </a:r>
            <a:r>
              <a:rPr lang="cs-CZ" dirty="0" smtClean="0"/>
              <a:t>lc</a:t>
            </a:r>
            <a:r>
              <a:rPr lang="cs-CZ" dirty="0">
                <a:solidFill>
                  <a:srgbClr val="C00000"/>
                </a:solidFill>
              </a:rPr>
              <a:t>i</a:t>
            </a:r>
            <a:r>
              <a:rPr lang="cs-CZ" dirty="0" smtClean="0"/>
              <a:t>. Zaj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c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 běží k lesu. Včelk</a:t>
            </a:r>
            <a:r>
              <a:rPr lang="cs-CZ" dirty="0">
                <a:solidFill>
                  <a:srgbClr val="C00000"/>
                </a:solidFill>
              </a:rPr>
              <a:t>y</a:t>
            </a:r>
            <a:r>
              <a:rPr lang="cs-CZ" dirty="0" smtClean="0"/>
              <a:t> poletuj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</a:t>
            </a:r>
            <a:r>
              <a:rPr lang="cs-CZ" dirty="0" smtClean="0"/>
              <a:t>         nad </a:t>
            </a:r>
            <a:r>
              <a:rPr lang="cs-CZ" dirty="0" smtClean="0"/>
              <a:t>květ</a:t>
            </a:r>
            <a:r>
              <a:rPr lang="cs-CZ" dirty="0" smtClean="0">
                <a:solidFill>
                  <a:srgbClr val="C00000"/>
                </a:solidFill>
              </a:rPr>
              <a:t>y</a:t>
            </a:r>
            <a:r>
              <a:rPr lang="cs-CZ" dirty="0" smtClean="0"/>
              <a:t>. Maminka smaž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 k obědu ř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16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Zdroj:</a:t>
            </a:r>
          </a:p>
          <a:p>
            <a:r>
              <a:rPr lang="cs-CZ" dirty="0" smtClean="0"/>
              <a:t>Vlastní tvorba.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Žáci se naučí vyjmenovat měkké </a:t>
            </a:r>
            <a:r>
              <a:rPr lang="cs-CZ" smtClean="0"/>
              <a:t>souhlásky </a:t>
            </a:r>
            <a:r>
              <a:rPr lang="cs-CZ" smtClean="0"/>
              <a:t>             a </a:t>
            </a:r>
            <a:r>
              <a:rPr lang="cs-CZ" dirty="0" smtClean="0"/>
              <a:t>psát po nich </a:t>
            </a:r>
            <a:r>
              <a:rPr lang="cs-CZ" dirty="0" err="1" smtClean="0"/>
              <a:t>i,í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407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436</TotalTime>
  <Words>385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Měkké souhlásky</vt:lpstr>
      <vt:lpstr>Řešení:</vt:lpstr>
      <vt:lpstr>Doplňte i,í nebo y,ý a napište ke každé věci jedno spojení.</vt:lpstr>
      <vt:lpstr>Řešení:</vt:lpstr>
      <vt:lpstr> Doplňte dvojice podle vzoru: </vt:lpstr>
      <vt:lpstr> Řešení: </vt:lpstr>
      <vt:lpstr>Doplň chybějící písmena.</vt:lpstr>
      <vt:lpstr>Řešení: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Dum</cp:lastModifiedBy>
  <cp:revision>37</cp:revision>
  <dcterms:created xsi:type="dcterms:W3CDTF">2011-12-27T20:15:32Z</dcterms:created>
  <dcterms:modified xsi:type="dcterms:W3CDTF">2012-04-01T09:39:07Z</dcterms:modified>
</cp:coreProperties>
</file>