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0E4B7D-6001-4579-84AA-3F0AE73C4C1E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5BA5D3-7A16-4FB0-97BF-2CBB631631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530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5BA5D3-7A16-4FB0-97BF-2CBB6316310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8976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5BA5D3-7A16-4FB0-97BF-2CBB6316310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7589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5BA5D3-7A16-4FB0-97BF-2CBB6316310D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3792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09EF4-C699-499F-A067-D6A02A24094F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DCF1-727B-4710-96A2-B601D4E4CD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09EF4-C699-499F-A067-D6A02A24094F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DCF1-727B-4710-96A2-B601D4E4CD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09EF4-C699-499F-A067-D6A02A24094F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DCF1-727B-4710-96A2-B601D4E4CD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09EF4-C699-499F-A067-D6A02A24094F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DCF1-727B-4710-96A2-B601D4E4CD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09EF4-C699-499F-A067-D6A02A24094F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DCF1-727B-4710-96A2-B601D4E4CD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09EF4-C699-499F-A067-D6A02A24094F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DCF1-727B-4710-96A2-B601D4E4CD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09EF4-C699-499F-A067-D6A02A24094F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DCF1-727B-4710-96A2-B601D4E4CD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09EF4-C699-499F-A067-D6A02A24094F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DCF1-727B-4710-96A2-B601D4E4CD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09EF4-C699-499F-A067-D6A02A24094F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DCF1-727B-4710-96A2-B601D4E4CD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09EF4-C699-499F-A067-D6A02A24094F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DCF1-727B-4710-96A2-B601D4E4CD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009EF4-C699-499F-A067-D6A02A24094F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DDCF1-727B-4710-96A2-B601D4E4CD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A009EF4-C699-499F-A067-D6A02A24094F}" type="datetimeFigureOut">
              <a:rPr lang="cs-CZ" smtClean="0"/>
              <a:pPr/>
              <a:t>24. 4. 2014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3CDDCF1-727B-4710-96A2-B601D4E4CD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.emf"/><Relationship Id="rId5" Type="http://schemas.openxmlformats.org/officeDocument/2006/relationships/package" Target="../embeddings/Microsoft_Word_Document1.docx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44246747"/>
              </p:ext>
            </p:extLst>
          </p:nvPr>
        </p:nvGraphicFramePr>
        <p:xfrm>
          <a:off x="2187575" y="473075"/>
          <a:ext cx="5143500" cy="5829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kument" r:id="rId5" imgW="5991930" imgH="6791271" progId="Word.Document.12">
                  <p:embed/>
                </p:oleObj>
              </mc:Choice>
              <mc:Fallback>
                <p:oleObj name="Dokument" r:id="rId5" imgW="5991930" imgH="6791271" progId="Word.Document.12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87575" y="473075"/>
                        <a:ext cx="5143500" cy="5829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2832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88640"/>
            <a:ext cx="921758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FINANČNÍ GRAMOTNOST</a:t>
            </a:r>
            <a:endParaRPr lang="cs-CZ" sz="6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6123" y="1330063"/>
            <a:ext cx="780534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0070C0"/>
                </a:solidFill>
              </a:rPr>
              <a:t>Majetek domácnosti</a:t>
            </a:r>
            <a:endParaRPr lang="cs-CZ" sz="6600" dirty="0">
              <a:solidFill>
                <a:srgbClr val="0070C0"/>
              </a:solidFill>
            </a:endParaRPr>
          </a:p>
        </p:txBody>
      </p:sp>
      <p:pic>
        <p:nvPicPr>
          <p:cNvPr id="15362" name="Picture 2" descr="C:\Users\Volechovi\AppData\Local\Microsoft\Windows\Temporary Internet Files\Content.IE5\BXG16LC0\MC90027953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0154573">
            <a:off x="7231070" y="3854759"/>
            <a:ext cx="611910" cy="554921"/>
          </a:xfrm>
          <a:prstGeom prst="rect">
            <a:avLst/>
          </a:prstGeom>
          <a:noFill/>
        </p:spPr>
      </p:pic>
      <p:pic>
        <p:nvPicPr>
          <p:cNvPr id="15363" name="Picture 3" descr="C:\Users\Volechovi\AppData\Local\Microsoft\Windows\Temporary Internet Files\Content.IE5\CGD1GRTZ\MC90031134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4038124"/>
            <a:ext cx="2347139" cy="2819876"/>
          </a:xfrm>
          <a:prstGeom prst="rect">
            <a:avLst/>
          </a:prstGeom>
          <a:noFill/>
        </p:spPr>
      </p:pic>
      <p:pic>
        <p:nvPicPr>
          <p:cNvPr id="15365" name="Picture 5" descr="C:\Users\Volechovi\AppData\Local\Microsoft\Windows\Temporary Internet Files\Content.IE5\BXG16LC0\MP9004012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88581" y="3357562"/>
            <a:ext cx="3214710" cy="3500438"/>
          </a:xfrm>
          <a:prstGeom prst="rect">
            <a:avLst/>
          </a:prstGeom>
          <a:noFill/>
        </p:spPr>
      </p:pic>
      <p:pic>
        <p:nvPicPr>
          <p:cNvPr id="15366" name="Picture 6" descr="C:\Users\Volechovi\AppData\Local\Microsoft\Windows\Temporary Internet Files\Content.IE5\VLHPBIJI\MC90028231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27784" y="5107781"/>
            <a:ext cx="1827886" cy="1806854"/>
          </a:xfrm>
          <a:prstGeom prst="rect">
            <a:avLst/>
          </a:prstGeom>
          <a:noFill/>
        </p:spPr>
      </p:pic>
      <p:pic>
        <p:nvPicPr>
          <p:cNvPr id="15367" name="Picture 7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960357" y="5813681"/>
            <a:ext cx="2183643" cy="1044319"/>
          </a:xfrm>
          <a:prstGeom prst="rect">
            <a:avLst/>
          </a:prstGeom>
          <a:noFill/>
        </p:spPr>
      </p:pic>
      <p:pic>
        <p:nvPicPr>
          <p:cNvPr id="15368" name="Picture 8" descr="C:\Users\Volechovi\AppData\Local\Microsoft\Windows\Temporary Internet Files\Content.IE5\VLHPBIJI\MC900439833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286644" y="2643182"/>
            <a:ext cx="1285884" cy="1385878"/>
          </a:xfrm>
          <a:prstGeom prst="rect">
            <a:avLst/>
          </a:prstGeom>
          <a:noFill/>
        </p:spPr>
      </p:pic>
      <p:pic>
        <p:nvPicPr>
          <p:cNvPr id="15369" name="Picture 9" descr="C:\Users\Volechovi\AppData\Local\Microsoft\Windows\Temporary Internet Files\Content.IE5\CGD1GRTZ\MC90035237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519949" y="4363618"/>
            <a:ext cx="1782024" cy="14500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47055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36" dur="2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412776"/>
            <a:ext cx="9296135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Každá domácnost má k dispozici</a:t>
            </a:r>
          </a:p>
          <a:p>
            <a:r>
              <a:rPr lang="cs-CZ" sz="4400" b="1" dirty="0"/>
              <a:t>u</a:t>
            </a:r>
            <a:r>
              <a:rPr lang="cs-CZ" sz="4400" b="1" dirty="0" smtClean="0"/>
              <a:t>rčitý majetek, se kterým nakládá</a:t>
            </a:r>
          </a:p>
          <a:p>
            <a:r>
              <a:rPr lang="cs-CZ" sz="4400" b="1" dirty="0" smtClean="0"/>
              <a:t>a který případně i dál rozšiřuje.</a:t>
            </a:r>
            <a:endParaRPr lang="cs-CZ" sz="4400" b="1" dirty="0"/>
          </a:p>
        </p:txBody>
      </p:sp>
      <p:pic>
        <p:nvPicPr>
          <p:cNvPr id="16386" name="Picture 2" descr="C:\Users\Volechovi\AppData\Local\Microsoft\Windows\Temporary Internet Files\Content.IE5\VLHPBIJI\MM900336338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91929" y="3500438"/>
            <a:ext cx="2590813" cy="3143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08685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32" y="0"/>
            <a:ext cx="504497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Nemovitý majetek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5928" y="877807"/>
            <a:ext cx="9280745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400" dirty="0"/>
              <a:t>s</a:t>
            </a:r>
            <a:r>
              <a:rPr lang="cs-CZ" sz="4400" dirty="0" smtClean="0"/>
              <a:t>amotné místo pro bydlení</a:t>
            </a:r>
          </a:p>
          <a:p>
            <a:r>
              <a:rPr lang="cs-CZ" sz="4400" dirty="0"/>
              <a:t>	</a:t>
            </a:r>
            <a:r>
              <a:rPr lang="cs-CZ" sz="4400" dirty="0" smtClean="0"/>
              <a:t>(byt, obytný dům)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400" dirty="0" smtClean="0"/>
              <a:t>pozemky, pole, lesy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400" dirty="0"/>
              <a:t>r</a:t>
            </a:r>
            <a:r>
              <a:rPr lang="cs-CZ" sz="4400" dirty="0" smtClean="0"/>
              <a:t>ybníky, vodní plochy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400" dirty="0"/>
              <a:t>n</a:t>
            </a:r>
            <a:r>
              <a:rPr lang="cs-CZ" sz="4400" dirty="0" smtClean="0"/>
              <a:t>emovitosti sloužící k podnikání</a:t>
            </a:r>
            <a:endParaRPr lang="cs-CZ" sz="4400" dirty="0"/>
          </a:p>
        </p:txBody>
      </p:sp>
      <p:pic>
        <p:nvPicPr>
          <p:cNvPr id="17411" name="Picture 3" descr="C:\Users\Volechovi\AppData\Local\Microsoft\Windows\Temporary Internet Files\Content.IE5\CGD1GRTZ\MC90031133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20752" y="4854183"/>
            <a:ext cx="3175572" cy="1953336"/>
          </a:xfrm>
          <a:prstGeom prst="rect">
            <a:avLst/>
          </a:prstGeom>
          <a:noFill/>
        </p:spPr>
      </p:pic>
      <p:pic>
        <p:nvPicPr>
          <p:cNvPr id="17412" name="Picture 4" descr="C:\Users\Volechovi\AppData\Local\Microsoft\Windows\Temporary Internet Files\Content.IE5\XR57HZ44\MC90044187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4810" y="5286388"/>
            <a:ext cx="1042982" cy="1042982"/>
          </a:xfrm>
          <a:prstGeom prst="rect">
            <a:avLst/>
          </a:prstGeom>
          <a:noFill/>
        </p:spPr>
      </p:pic>
      <p:pic>
        <p:nvPicPr>
          <p:cNvPr id="17413" name="Picture 5" descr="C:\Users\Volechovi\AppData\Local\Microsoft\Windows\Temporary Internet Files\Content.IE5\XR57HZ44\MC90044187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06" y="4500570"/>
            <a:ext cx="828668" cy="828668"/>
          </a:xfrm>
          <a:prstGeom prst="rect">
            <a:avLst/>
          </a:prstGeom>
          <a:noFill/>
        </p:spPr>
      </p:pic>
      <p:pic>
        <p:nvPicPr>
          <p:cNvPr id="17414" name="Picture 6" descr="C:\Users\Volechovi\AppData\Local\Microsoft\Windows\Temporary Internet Files\Content.IE5\XR57HZ44\MC90044187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4572008"/>
            <a:ext cx="828668" cy="757230"/>
          </a:xfrm>
          <a:prstGeom prst="rect">
            <a:avLst/>
          </a:prstGeom>
          <a:noFill/>
        </p:spPr>
      </p:pic>
      <p:pic>
        <p:nvPicPr>
          <p:cNvPr id="17415" name="Picture 7" descr="C:\Users\Volechovi\AppData\Local\Microsoft\Windows\Temporary Internet Files\Content.IE5\XR57HZ44\MC90044187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57792" y="5662670"/>
            <a:ext cx="1057276" cy="1057276"/>
          </a:xfrm>
          <a:prstGeom prst="rect">
            <a:avLst/>
          </a:prstGeom>
          <a:noFill/>
        </p:spPr>
      </p:pic>
      <p:pic>
        <p:nvPicPr>
          <p:cNvPr id="17416" name="Picture 8" descr="C:\Users\Volechovi\AppData\Local\Microsoft\Windows\Temporary Internet Files\Content.IE5\XR57HZ44\MC90044187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93092" y="5693109"/>
            <a:ext cx="1071570" cy="1071570"/>
          </a:xfrm>
          <a:prstGeom prst="rect">
            <a:avLst/>
          </a:prstGeom>
          <a:noFill/>
        </p:spPr>
      </p:pic>
      <p:pic>
        <p:nvPicPr>
          <p:cNvPr id="17417" name="Picture 9" descr="C:\Users\Volechovi\AppData\Local\Microsoft\Windows\Temporary Internet Files\Content.IE5\BXG16LC0\MC90033519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07900" y="4314661"/>
            <a:ext cx="2818874" cy="24730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59034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48" y="116632"/>
            <a:ext cx="42787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Movitý majetek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1035533"/>
            <a:ext cx="9103774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400" dirty="0"/>
              <a:t>v</a:t>
            </a:r>
            <a:r>
              <a:rPr lang="cs-CZ" sz="4400" dirty="0" smtClean="0"/>
              <a:t>ybavení domácnosti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elektrospotřebiče, auto, ošacení</a:t>
            </a:r>
          </a:p>
          <a:p>
            <a:r>
              <a:rPr lang="cs-CZ" sz="4400" dirty="0" smtClean="0"/>
              <a:t>    umělecké předměty…………</a:t>
            </a:r>
          </a:p>
          <a:p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-77063" y="3200291"/>
            <a:ext cx="953337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N</a:t>
            </a:r>
            <a:r>
              <a:rPr lang="cs-CZ" sz="4000" dirty="0" smtClean="0"/>
              <a:t>ásleduje řízená diskuze, ve které</a:t>
            </a:r>
          </a:p>
          <a:p>
            <a:r>
              <a:rPr lang="cs-CZ" sz="4000" dirty="0"/>
              <a:t>ž</a:t>
            </a:r>
            <a:r>
              <a:rPr lang="cs-CZ" sz="4000" dirty="0" smtClean="0"/>
              <a:t>áci uvádějí příklady movitého majetku.</a:t>
            </a:r>
            <a:endParaRPr lang="cs-CZ" sz="4000" dirty="0"/>
          </a:p>
        </p:txBody>
      </p:sp>
      <p:pic>
        <p:nvPicPr>
          <p:cNvPr id="18434" name="Picture 2" descr="C:\Users\Volechovi\AppData\Local\Microsoft\Windows\Temporary Internet Files\Content.IE5\VLHPBIJI\MC90021517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4701800"/>
            <a:ext cx="3524816" cy="1993271"/>
          </a:xfrm>
          <a:prstGeom prst="rect">
            <a:avLst/>
          </a:prstGeom>
          <a:noFill/>
        </p:spPr>
      </p:pic>
      <p:pic>
        <p:nvPicPr>
          <p:cNvPr id="18435" name="Picture 3" descr="C:\Users\Volechovi\AppData\Local\Microsoft\Windows\Temporary Internet Files\Content.IE5\CGD1GRTZ\MC90035690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4786322"/>
            <a:ext cx="1558138" cy="1824228"/>
          </a:xfrm>
          <a:prstGeom prst="rect">
            <a:avLst/>
          </a:prstGeom>
          <a:noFill/>
        </p:spPr>
      </p:pic>
      <p:pic>
        <p:nvPicPr>
          <p:cNvPr id="18438" name="Picture 6" descr="C:\Users\Volechovi\AppData\Local\Microsoft\Windows\Temporary Internet Files\Content.IE5\XR57HZ44\MC90031084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9058" y="4500570"/>
            <a:ext cx="2592169" cy="22145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79744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026719"/>
            <a:ext cx="8278228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Kam by jsi zařadil finanční</a:t>
            </a:r>
          </a:p>
          <a:p>
            <a:r>
              <a:rPr lang="cs-CZ" sz="4800" b="1" dirty="0"/>
              <a:t>p</a:t>
            </a:r>
            <a:r>
              <a:rPr lang="cs-CZ" sz="4800" b="1" dirty="0" smtClean="0"/>
              <a:t>rostředky domácnosti?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400" dirty="0"/>
              <a:t>p</a:t>
            </a:r>
            <a:r>
              <a:rPr lang="cs-CZ" sz="4400" dirty="0" smtClean="0"/>
              <a:t>lat výdělečně činných  členů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400" dirty="0"/>
              <a:t>ú</a:t>
            </a:r>
            <a:r>
              <a:rPr lang="cs-CZ" sz="4400" dirty="0" smtClean="0"/>
              <a:t>spory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400" dirty="0"/>
              <a:t>s</a:t>
            </a:r>
            <a:r>
              <a:rPr lang="cs-CZ" sz="4400" dirty="0" smtClean="0"/>
              <a:t>tavební spoření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s-CZ" sz="4400" dirty="0" smtClean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cs-CZ" sz="4400" dirty="0" smtClean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21224"/>
            <a:ext cx="220605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Otázka: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565036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214290"/>
            <a:ext cx="7614585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Finanční prostředky </a:t>
            </a:r>
          </a:p>
          <a:p>
            <a:pPr algn="ctr"/>
            <a:r>
              <a:rPr lang="cs-CZ" sz="5400" b="1" dirty="0">
                <a:solidFill>
                  <a:srgbClr val="FF0000"/>
                </a:solidFill>
              </a:rPr>
              <a:t>d</a:t>
            </a:r>
            <a:r>
              <a:rPr lang="cs-CZ" sz="5400" b="1" dirty="0" smtClean="0">
                <a:solidFill>
                  <a:srgbClr val="FF0000"/>
                </a:solidFill>
              </a:rPr>
              <a:t>omácnosti patří mezi </a:t>
            </a:r>
          </a:p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movitý majetek.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19458" name="Picture 2" descr="C:\Users\Volechovi\AppData\Local\Microsoft\Windows\Temporary Internet Files\Content.IE5\CGD1GRTZ\MC9003099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0298" y="2928934"/>
            <a:ext cx="3957316" cy="37156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2522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6086" y="1844824"/>
            <a:ext cx="63904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 finanční gramotnost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NAVRÁTILOVÁ, Petra. </a:t>
            </a:r>
            <a:r>
              <a:rPr lang="cs-CZ" i="1" dirty="0"/>
              <a:t>Finanční gramotnost</a:t>
            </a:r>
            <a:r>
              <a:rPr lang="cs-CZ" dirty="0"/>
              <a:t>. Kralice na Hané: </a:t>
            </a:r>
            <a:r>
              <a:rPr lang="cs-CZ" dirty="0" err="1"/>
              <a:t>Computer</a:t>
            </a:r>
            <a:r>
              <a:rPr lang="cs-CZ" dirty="0"/>
              <a:t> Media s.r.o., 2012. ISBN 978-80-7402-107-7.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166086" y="19915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130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1275</TotalTime>
  <Words>112</Words>
  <Application>Microsoft Office PowerPoint</Application>
  <PresentationFormat>Předvádění na obrazovce (4:3)</PresentationFormat>
  <Paragraphs>36</Paragraphs>
  <Slides>8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Aerodynamika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8</cp:revision>
  <dcterms:created xsi:type="dcterms:W3CDTF">2014-04-23T18:38:26Z</dcterms:created>
  <dcterms:modified xsi:type="dcterms:W3CDTF">2014-04-24T16:03:17Z</dcterms:modified>
</cp:coreProperties>
</file>