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-115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FD8BA-F7EE-4BD9-AAAC-DF18551CAE09}" type="datetimeFigureOut">
              <a:rPr lang="cs-CZ" smtClean="0"/>
              <a:t>23. 4. 2014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A6F-79B4-478A-BF6E-460AE537E76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FD8BA-F7EE-4BD9-AAAC-DF18551CAE09}" type="datetimeFigureOut">
              <a:rPr lang="cs-CZ" smtClean="0"/>
              <a:t>23. 4. 2014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A6F-79B4-478A-BF6E-460AE537E76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FD8BA-F7EE-4BD9-AAAC-DF18551CAE09}" type="datetimeFigureOut">
              <a:rPr lang="cs-CZ" smtClean="0"/>
              <a:t>23. 4. 2014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A6F-79B4-478A-BF6E-460AE537E7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FD8BA-F7EE-4BD9-AAAC-DF18551CAE09}" type="datetimeFigureOut">
              <a:rPr lang="cs-CZ" smtClean="0"/>
              <a:t>23. 4. 2014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A6F-79B4-478A-BF6E-460AE537E76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FD8BA-F7EE-4BD9-AAAC-DF18551CAE09}" type="datetimeFigureOut">
              <a:rPr lang="cs-CZ" smtClean="0"/>
              <a:t>23. 4. 2014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A6F-79B4-478A-BF6E-460AE537E76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FD8BA-F7EE-4BD9-AAAC-DF18551CAE09}" type="datetimeFigureOut">
              <a:rPr lang="cs-CZ" smtClean="0"/>
              <a:t>23. 4. 2014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A6F-79B4-478A-BF6E-460AE537E7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FD8BA-F7EE-4BD9-AAAC-DF18551CAE09}" type="datetimeFigureOut">
              <a:rPr lang="cs-CZ" smtClean="0"/>
              <a:t>23. 4. 2014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A6F-79B4-478A-BF6E-460AE537E7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FD8BA-F7EE-4BD9-AAAC-DF18551CAE09}" type="datetimeFigureOut">
              <a:rPr lang="cs-CZ" smtClean="0"/>
              <a:t>23. 4. 2014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A6F-79B4-478A-BF6E-460AE537E7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FD8BA-F7EE-4BD9-AAAC-DF18551CAE09}" type="datetimeFigureOut">
              <a:rPr lang="cs-CZ" smtClean="0"/>
              <a:t>23. 4. 2014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A6F-79B4-478A-BF6E-460AE537E76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FD8BA-F7EE-4BD9-AAAC-DF18551CAE09}" type="datetimeFigureOut">
              <a:rPr lang="cs-CZ" smtClean="0"/>
              <a:t>23. 4. 2014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A6F-79B4-478A-BF6E-460AE537E7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FD8BA-F7EE-4BD9-AAAC-DF18551CAE09}" type="datetimeFigureOut">
              <a:rPr lang="cs-CZ" smtClean="0"/>
              <a:t>23. 4. 2014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A6F-79B4-478A-BF6E-460AE537E7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4CFD8BA-F7EE-4BD9-AAAC-DF18551CAE09}" type="datetimeFigureOut">
              <a:rPr lang="cs-CZ" smtClean="0"/>
              <a:t>23. 4. 2014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A9A5A6F-79B4-478A-BF6E-460AE537E76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46759775"/>
              </p:ext>
            </p:extLst>
          </p:nvPr>
        </p:nvGraphicFramePr>
        <p:xfrm>
          <a:off x="1979712" y="260648"/>
          <a:ext cx="5730875" cy="6759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Dokument" r:id="rId3" imgW="5891814" imgH="6978552" progId="Word.Document.12">
                  <p:embed/>
                </p:oleObj>
              </mc:Choice>
              <mc:Fallback>
                <p:oleObj name="Dokument" r:id="rId3" imgW="5891814" imgH="6978552" progId="Word.Document.12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260648"/>
                        <a:ext cx="5730875" cy="6759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47152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87093" y="260648"/>
            <a:ext cx="621715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9600" b="1" dirty="0" smtClean="0"/>
              <a:t>PROCENTA</a:t>
            </a:r>
            <a:endParaRPr lang="cs-CZ" sz="9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064476"/>
            <a:ext cx="800026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VÝPOČET ZÁKLADU</a:t>
            </a:r>
          </a:p>
          <a:p>
            <a:r>
              <a:rPr lang="cs-CZ" sz="7200" dirty="0" smtClean="0"/>
              <a:t>Slovní úloha</a:t>
            </a:r>
            <a:endParaRPr lang="cs-CZ" sz="7200" dirty="0"/>
          </a:p>
        </p:txBody>
      </p:sp>
      <p:pic>
        <p:nvPicPr>
          <p:cNvPr id="2051" name="Picture 3" descr="C:\Users\jana.volechova\AppData\Local\Microsoft\Windows\Temporary Internet Files\Content.IE5\QBP409W2\MC900282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89040"/>
            <a:ext cx="5690934" cy="2976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9935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5527411"/>
              </p:ext>
            </p:extLst>
          </p:nvPr>
        </p:nvGraphicFramePr>
        <p:xfrm>
          <a:off x="251520" y="1412776"/>
          <a:ext cx="8640960" cy="48750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2160240"/>
                <a:gridCol w="2160240"/>
                <a:gridCol w="2160240"/>
              </a:tblGrid>
              <a:tr h="118813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 10%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4 cm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18813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 25%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0,5 kg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8813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 50%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165 s</a:t>
                      </a:r>
                      <a:endParaRPr lang="cs-CZ" sz="4000" dirty="0"/>
                    </a:p>
                  </a:txBody>
                  <a:tcPr/>
                </a:tc>
              </a:tr>
              <a:tr h="118813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100%</a:t>
                      </a:r>
                    </a:p>
                    <a:p>
                      <a:r>
                        <a:rPr lang="cs-CZ" sz="4000" dirty="0" smtClean="0"/>
                        <a:t>Základ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51520" y="332656"/>
            <a:ext cx="37112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Doplň tabulku: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979240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0709928"/>
              </p:ext>
            </p:extLst>
          </p:nvPr>
        </p:nvGraphicFramePr>
        <p:xfrm>
          <a:off x="251520" y="1412776"/>
          <a:ext cx="8640960" cy="48750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2160240"/>
                <a:gridCol w="2160240"/>
                <a:gridCol w="2160240"/>
              </a:tblGrid>
              <a:tr h="118813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 10%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4 cm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4000" dirty="0" smtClean="0"/>
                        <a:t>0,2 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</a:t>
                      </a:r>
                      <a:r>
                        <a:rPr lang="cs-CZ" sz="4000" dirty="0" smtClean="0"/>
                        <a:t>33 s</a:t>
                      </a:r>
                      <a:endParaRPr lang="cs-CZ" dirty="0"/>
                    </a:p>
                  </a:txBody>
                  <a:tcPr/>
                </a:tc>
              </a:tr>
              <a:tr h="118813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 25%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10 cm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0,5 kg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4000" dirty="0" smtClean="0"/>
                        <a:t>82,5 s</a:t>
                      </a:r>
                      <a:endParaRPr lang="cs-CZ" dirty="0"/>
                    </a:p>
                  </a:txBody>
                  <a:tcPr/>
                </a:tc>
              </a:tr>
              <a:tr h="118813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 50%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4000" dirty="0" smtClean="0"/>
                        <a:t>20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</a:t>
                      </a:r>
                      <a:r>
                        <a:rPr lang="cs-CZ" sz="4000" dirty="0" smtClean="0"/>
                        <a:t>1 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165 s</a:t>
                      </a:r>
                      <a:endParaRPr lang="cs-CZ" sz="4000" dirty="0"/>
                    </a:p>
                  </a:txBody>
                  <a:tcPr/>
                </a:tc>
              </a:tr>
              <a:tr h="118813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100%</a:t>
                      </a:r>
                    </a:p>
                    <a:p>
                      <a:r>
                        <a:rPr lang="cs-CZ" sz="4000" dirty="0" smtClean="0"/>
                        <a:t> </a:t>
                      </a:r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Základ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4000" dirty="0" smtClean="0"/>
                        <a:t>40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</a:t>
                      </a:r>
                      <a:r>
                        <a:rPr lang="cs-CZ" sz="4000" dirty="0" smtClean="0"/>
                        <a:t>2 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4000" dirty="0" smtClean="0"/>
                        <a:t>330 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51520" y="304704"/>
            <a:ext cx="1867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1772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16632"/>
            <a:ext cx="17395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Úloha: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340768"/>
            <a:ext cx="8619667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Úsporou materiálu se ušetřilo při</a:t>
            </a:r>
          </a:p>
          <a:p>
            <a:r>
              <a:rPr lang="cs-CZ" sz="4400" dirty="0"/>
              <a:t>s</a:t>
            </a:r>
            <a:r>
              <a:rPr lang="cs-CZ" sz="4400" dirty="0" smtClean="0"/>
              <a:t>tavbě domu 96 000 Kč, což bylo </a:t>
            </a:r>
          </a:p>
          <a:p>
            <a:r>
              <a:rPr lang="cs-CZ" sz="4400" dirty="0" smtClean="0"/>
              <a:t>8% celkových nákladů. Jakou výši</a:t>
            </a:r>
          </a:p>
          <a:p>
            <a:r>
              <a:rPr lang="cs-CZ" sz="4400" dirty="0"/>
              <a:t>m</a:t>
            </a:r>
            <a:r>
              <a:rPr lang="cs-CZ" sz="4400" dirty="0" smtClean="0"/>
              <a:t>ěl původně rozpočet?</a:t>
            </a:r>
            <a:endParaRPr lang="cs-CZ" sz="4400" dirty="0"/>
          </a:p>
        </p:txBody>
      </p:sp>
      <p:pic>
        <p:nvPicPr>
          <p:cNvPr id="3074" name="Picture 2" descr="C:\Users\jana.volechova\AppData\Local\Microsoft\Windows\Temporary Internet Files\Content.IE5\HPIZCHO0\MC9001506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98512"/>
            <a:ext cx="3583344" cy="265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.volechova\AppData\Local\Microsoft\Windows\Temporary Internet Files\Content.IE5\QBP409W2\MC9001506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995" y="4198890"/>
            <a:ext cx="3702176" cy="265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719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21291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Řešení: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340768"/>
            <a:ext cx="878958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ú</a:t>
            </a:r>
            <a:r>
              <a:rPr lang="cs-CZ" sz="4000" dirty="0" smtClean="0"/>
              <a:t>spora 8 %.....................96 000 Kč</a:t>
            </a:r>
          </a:p>
          <a:p>
            <a:r>
              <a:rPr lang="cs-CZ" sz="4000" dirty="0" smtClean="0"/>
              <a:t>1 %...........96 000 Kč : 8 = 12 000 Kč</a:t>
            </a:r>
          </a:p>
          <a:p>
            <a:r>
              <a:rPr lang="cs-CZ" sz="4000" dirty="0"/>
              <a:t>r</a:t>
            </a:r>
            <a:r>
              <a:rPr lang="cs-CZ" sz="4000" dirty="0" smtClean="0"/>
              <a:t>ozpočet 100 %............1 200 000 Kč</a:t>
            </a:r>
          </a:p>
          <a:p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4066842"/>
            <a:ext cx="906850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Rozpočet na stavbu nového domu</a:t>
            </a:r>
          </a:p>
          <a:p>
            <a:r>
              <a:rPr lang="cs-CZ" sz="4400" b="1" dirty="0"/>
              <a:t>b</a:t>
            </a:r>
            <a:r>
              <a:rPr lang="cs-CZ" sz="4400" b="1" dirty="0" smtClean="0"/>
              <a:t>yl 1 200 000  Kč.</a:t>
            </a:r>
            <a:endParaRPr lang="cs-CZ" sz="4400" b="1" dirty="0"/>
          </a:p>
        </p:txBody>
      </p:sp>
      <p:pic>
        <p:nvPicPr>
          <p:cNvPr id="2050" name="Picture 2" descr="C:\Users\jana.volechova\AppData\Local\Microsoft\Windows\Temporary Internet Files\Content.IE5\PU95ODJN\MC90043800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87349">
            <a:off x="5992913" y="5105047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1702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683568" y="285322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0652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80</TotalTime>
  <Words>172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9</cp:revision>
  <dcterms:created xsi:type="dcterms:W3CDTF">2014-04-08T14:51:24Z</dcterms:created>
  <dcterms:modified xsi:type="dcterms:W3CDTF">2014-04-23T09:43:58Z</dcterms:modified>
</cp:coreProperties>
</file>