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602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1BFDE6-3A35-46C2-B9CD-66CF1E6F5E65}" type="datetimeFigureOut">
              <a:rPr lang="cs-CZ" smtClean="0"/>
              <a:pPr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DC6A5C-7899-4DE7-9E71-6933B680B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8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3545240"/>
              </p:ext>
            </p:extLst>
          </p:nvPr>
        </p:nvGraphicFramePr>
        <p:xfrm>
          <a:off x="2182813" y="384175"/>
          <a:ext cx="5722937" cy="6694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Dokument" r:id="rId4" imgW="5965715" imgH="6918337" progId="Word.Document.12">
                  <p:embed/>
                </p:oleObj>
              </mc:Choice>
              <mc:Fallback>
                <p:oleObj name="Dokument" r:id="rId4" imgW="5965715" imgH="6918337" progId="Word.Document.12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82813" y="384175"/>
                        <a:ext cx="5722937" cy="6694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0985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1260" y="26125"/>
            <a:ext cx="59191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dirty="0" smtClean="0"/>
              <a:t>PROCENTA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797" y="1594314"/>
            <a:ext cx="771878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dirty="0" smtClean="0">
                <a:solidFill>
                  <a:schemeClr val="accent4">
                    <a:lumMod val="50000"/>
                  </a:schemeClr>
                </a:solidFill>
              </a:rPr>
              <a:t>Výpočet základu</a:t>
            </a:r>
          </a:p>
          <a:p>
            <a:pPr algn="ctr"/>
            <a:r>
              <a:rPr lang="cs-CZ" sz="8000" dirty="0" smtClean="0">
                <a:solidFill>
                  <a:schemeClr val="accent4">
                    <a:lumMod val="50000"/>
                  </a:schemeClr>
                </a:solidFill>
              </a:rPr>
              <a:t>Slovní </a:t>
            </a:r>
            <a:r>
              <a:rPr lang="cs-CZ" sz="8000" dirty="0" smtClean="0">
                <a:solidFill>
                  <a:schemeClr val="accent4">
                    <a:lumMod val="50000"/>
                  </a:schemeClr>
                </a:solidFill>
              </a:rPr>
              <a:t>úlohy </a:t>
            </a:r>
            <a:r>
              <a:rPr lang="cs-CZ" sz="8000" dirty="0" smtClean="0">
                <a:solidFill>
                  <a:schemeClr val="accent4">
                    <a:lumMod val="50000"/>
                  </a:schemeClr>
                </a:solidFill>
              </a:rPr>
              <a:t>I</a:t>
            </a:r>
            <a:endParaRPr lang="cs-CZ" sz="80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jana.volechova\AppData\Local\Microsoft\Windows\Temporary Internet Files\Content.IE5\PU95ODJN\MP9004277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60351"/>
            <a:ext cx="4788024" cy="289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.volechova\AppData\Local\Microsoft\Windows\Temporary Internet Files\Content.IE5\6V2O51KX\MP90043044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941" y="3974744"/>
            <a:ext cx="4353059" cy="289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.volechova\AppData\Local\Microsoft\Windows\Temporary Internet Files\Content.IE5\HPIZCHO0\MC90044039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457" y="106385"/>
            <a:ext cx="2160240" cy="1900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96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Úloha 1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250" y="1268760"/>
            <a:ext cx="891942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M</a:t>
            </a:r>
            <a:r>
              <a:rPr lang="cs-CZ" sz="4000" dirty="0" smtClean="0"/>
              <a:t>oře a oceány pokrývají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řibližně 361miliónů       zeměkoule, </a:t>
            </a:r>
          </a:p>
          <a:p>
            <a:r>
              <a:rPr lang="cs-CZ" sz="4000" dirty="0" smtClean="0"/>
              <a:t>což je </a:t>
            </a:r>
            <a:r>
              <a:rPr lang="cs-CZ" sz="4400" dirty="0" smtClean="0"/>
              <a:t>71 % celkové plochy. Jak </a:t>
            </a:r>
          </a:p>
          <a:p>
            <a:r>
              <a:rPr lang="cs-CZ" sz="4400" dirty="0"/>
              <a:t>v</a:t>
            </a:r>
            <a:r>
              <a:rPr lang="cs-CZ" sz="4400" dirty="0" smtClean="0"/>
              <a:t>eliký je povrch naší planety?</a:t>
            </a:r>
            <a:endParaRPr lang="cs-CZ" sz="4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3903263"/>
              </p:ext>
            </p:extLst>
          </p:nvPr>
        </p:nvGraphicFramePr>
        <p:xfrm>
          <a:off x="5008363" y="1772816"/>
          <a:ext cx="1003796" cy="7300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2" name="Rovnice" r:id="rId3" imgW="279360" imgH="203040" progId="Equation.3">
                  <p:embed/>
                </p:oleObj>
              </mc:Choice>
              <mc:Fallback>
                <p:oleObj name="Rovnice" r:id="rId3" imgW="279360" imgH="20304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8363" y="1772816"/>
                        <a:ext cx="1003796" cy="7300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9" name="Picture 7" descr="C:\Users\jana.volechova\AppData\Local\Microsoft\Windows\Temporary Internet Files\Content.IE5\6V2O51KX\MC9003099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3946416"/>
            <a:ext cx="3108505" cy="289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ana.volechova\AppData\Local\Microsoft\Windows\Temporary Internet Files\Content.IE5\HPIZCHO0\MP9004230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724" y="-1"/>
            <a:ext cx="3243276" cy="1977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21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308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46478"/>
            <a:ext cx="2031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Řešení: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014" y="1235368"/>
            <a:ext cx="874630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o</a:t>
            </a:r>
            <a:r>
              <a:rPr lang="cs-CZ" sz="4000" dirty="0" smtClean="0"/>
              <a:t>ceány 71 %.................361 mil     </a:t>
            </a:r>
          </a:p>
          <a:p>
            <a:r>
              <a:rPr lang="cs-CZ" sz="4000" dirty="0" smtClean="0"/>
              <a:t>1 %...........361 : 71 = 5,0845 mil 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ovrch 100 % ...........508,45 mil</a:t>
            </a:r>
            <a:endParaRPr lang="cs-CZ" sz="40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6976209"/>
              </p:ext>
            </p:extLst>
          </p:nvPr>
        </p:nvGraphicFramePr>
        <p:xfrm>
          <a:off x="7803095" y="1254309"/>
          <a:ext cx="892016" cy="6487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5" name="Rovnice" r:id="rId3" imgW="279360" imgH="203040" progId="Equation.3">
                  <p:embed/>
                </p:oleObj>
              </mc:Choice>
              <mc:Fallback>
                <p:oleObj name="Rovnice" r:id="rId3" imgW="279360" imgH="20304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03095" y="1254309"/>
                        <a:ext cx="892016" cy="64873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9926983"/>
              </p:ext>
            </p:extLst>
          </p:nvPr>
        </p:nvGraphicFramePr>
        <p:xfrm>
          <a:off x="7810645" y="1844824"/>
          <a:ext cx="911444" cy="6628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6" name="Rovnice" r:id="rId5" imgW="279360" imgH="203040" progId="Equation.3">
                  <p:embed/>
                </p:oleObj>
              </mc:Choice>
              <mc:Fallback>
                <p:oleObj name="Rovnice" r:id="rId5" imgW="279360" imgH="20304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0645" y="1844824"/>
                        <a:ext cx="911444" cy="6628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3861153"/>
              </p:ext>
            </p:extLst>
          </p:nvPr>
        </p:nvGraphicFramePr>
        <p:xfrm>
          <a:off x="7819092" y="2517133"/>
          <a:ext cx="903686" cy="6572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7" name="Rovnice" r:id="rId7" imgW="279360" imgH="203040" progId="Equation.3">
                  <p:embed/>
                </p:oleObj>
              </mc:Choice>
              <mc:Fallback>
                <p:oleObj name="Rovnice" r:id="rId7" imgW="279360" imgH="203040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9092" y="2517133"/>
                        <a:ext cx="903686" cy="65722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07504" y="4221088"/>
            <a:ext cx="8587607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Celkový povrch zeměkoule je </a:t>
            </a:r>
          </a:p>
          <a:p>
            <a:r>
              <a:rPr lang="cs-CZ" sz="4400" b="1" dirty="0"/>
              <a:t>p</a:t>
            </a:r>
            <a:r>
              <a:rPr lang="cs-CZ" sz="4400" b="1" dirty="0" smtClean="0"/>
              <a:t>řibližně 510 miliónů kilometrů</a:t>
            </a:r>
          </a:p>
          <a:p>
            <a:r>
              <a:rPr lang="cs-CZ" sz="4400" b="1" dirty="0"/>
              <a:t>č</a:t>
            </a:r>
            <a:r>
              <a:rPr lang="cs-CZ" sz="4400" b="1" dirty="0" smtClean="0"/>
              <a:t>tverečných.</a:t>
            </a:r>
            <a:endParaRPr lang="cs-CZ" sz="4400" b="1" dirty="0"/>
          </a:p>
        </p:txBody>
      </p:sp>
      <p:pic>
        <p:nvPicPr>
          <p:cNvPr id="5126" name="Picture 6" descr="C:\Users\jana.volechova\AppData\Local\Microsoft\Windows\Temporary Internet Files\Content.IE5\6V2O51KX\MC900438000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0205">
            <a:off x="4425290" y="5644342"/>
            <a:ext cx="1863725" cy="99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487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51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117862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Úloha 2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340768"/>
            <a:ext cx="926407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Jaký byl roční plat pana Kulíka, jestliže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i na honorářích za autorská práva 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ydělal 25 000 Kč, což je 8 %  jeho</a:t>
            </a:r>
          </a:p>
          <a:p>
            <a:r>
              <a:rPr lang="cs-CZ" sz="4000" dirty="0" smtClean="0"/>
              <a:t>ročního platu?</a:t>
            </a:r>
          </a:p>
        </p:txBody>
      </p:sp>
      <p:pic>
        <p:nvPicPr>
          <p:cNvPr id="6146" name="Picture 2" descr="C:\Users\jana.volechova\AppData\Local\Microsoft\Windows\Temporary Internet Files\Content.IE5\PU95ODJN\MC900310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21088"/>
            <a:ext cx="5118704" cy="236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00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61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4808" y="1412776"/>
            <a:ext cx="933941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h</a:t>
            </a:r>
            <a:r>
              <a:rPr lang="cs-CZ" sz="4000" dirty="0" smtClean="0"/>
              <a:t>onorář 8 %.....................25 000 Kč</a:t>
            </a:r>
          </a:p>
          <a:p>
            <a:r>
              <a:rPr lang="cs-CZ" sz="4000" dirty="0" smtClean="0"/>
              <a:t>1 %..............25 000 Kč : 8 = 3 125 Kč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lat 100 %......................312 500 Kč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-15262" y="4465404"/>
            <a:ext cx="93281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4000" b="1" dirty="0" smtClean="0"/>
              <a:t>Roční plat pana Kulíka je 312 500 Kč. </a:t>
            </a:r>
            <a:endParaRPr lang="cs-CZ" sz="4000" b="1" dirty="0"/>
          </a:p>
        </p:txBody>
      </p:sp>
      <p:pic>
        <p:nvPicPr>
          <p:cNvPr id="6146" name="Picture 2" descr="C:\Users\jana.volechova\AppData\Local\Microsoft\Windows\Temporary Internet Files\Content.IE5\QBP409W2\MC900438000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11986">
            <a:off x="6300192" y="530120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480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61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17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144</TotalTime>
  <Words>151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Aerodynamika</vt:lpstr>
      <vt:lpstr>Dokument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16</cp:revision>
  <dcterms:created xsi:type="dcterms:W3CDTF">2014-04-14T07:40:15Z</dcterms:created>
  <dcterms:modified xsi:type="dcterms:W3CDTF">2014-04-22T15:38:48Z</dcterms:modified>
</cp:coreProperties>
</file>