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59" r:id="rId3"/>
    <p:sldId id="260" r:id="rId4"/>
    <p:sldId id="261" r:id="rId5"/>
    <p:sldId id="262" r:id="rId6"/>
    <p:sldId id="263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1" d="100"/>
          <a:sy n="61" d="100"/>
        </p:scale>
        <p:origin x="-154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F5CD2A-D444-47C9-9F81-4FC6CE9E5E88}" type="datetimeFigureOut">
              <a:rPr lang="cs-CZ" smtClean="0"/>
              <a:t>22. 4. 2014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7D02DF-E55D-43D1-BFBC-5677A34C707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F5CD2A-D444-47C9-9F81-4FC6CE9E5E88}" type="datetimeFigureOut">
              <a:rPr lang="cs-CZ" smtClean="0"/>
              <a:t>22. 4. 2014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7D02DF-E55D-43D1-BFBC-5677A34C707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F5CD2A-D444-47C9-9F81-4FC6CE9E5E88}" type="datetimeFigureOut">
              <a:rPr lang="cs-CZ" smtClean="0"/>
              <a:t>22. 4. 2014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7D02DF-E55D-43D1-BFBC-5677A34C707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F5CD2A-D444-47C9-9F81-4FC6CE9E5E88}" type="datetimeFigureOut">
              <a:rPr lang="cs-CZ" smtClean="0"/>
              <a:t>22. 4. 2014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7D02DF-E55D-43D1-BFBC-5677A34C707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F5CD2A-D444-47C9-9F81-4FC6CE9E5E88}" type="datetimeFigureOut">
              <a:rPr lang="cs-CZ" smtClean="0"/>
              <a:t>22. 4. 2014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7D02DF-E55D-43D1-BFBC-5677A34C707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F5CD2A-D444-47C9-9F81-4FC6CE9E5E88}" type="datetimeFigureOut">
              <a:rPr lang="cs-CZ" smtClean="0"/>
              <a:t>22. 4. 2014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7D02DF-E55D-43D1-BFBC-5677A34C707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F5CD2A-D444-47C9-9F81-4FC6CE9E5E88}" type="datetimeFigureOut">
              <a:rPr lang="cs-CZ" smtClean="0"/>
              <a:t>22. 4. 2014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7D02DF-E55D-43D1-BFBC-5677A34C707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F5CD2A-D444-47C9-9F81-4FC6CE9E5E88}" type="datetimeFigureOut">
              <a:rPr lang="cs-CZ" smtClean="0"/>
              <a:t>22. 4. 2014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7D02DF-E55D-43D1-BFBC-5677A34C707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F5CD2A-D444-47C9-9F81-4FC6CE9E5E88}" type="datetimeFigureOut">
              <a:rPr lang="cs-CZ" smtClean="0"/>
              <a:t>22. 4. 2014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7D02DF-E55D-43D1-BFBC-5677A34C707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F5CD2A-D444-47C9-9F81-4FC6CE9E5E88}" type="datetimeFigureOut">
              <a:rPr lang="cs-CZ" smtClean="0"/>
              <a:t>22. 4. 2014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7D02DF-E55D-43D1-BFBC-5677A34C707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F5CD2A-D444-47C9-9F81-4FC6CE9E5E88}" type="datetimeFigureOut">
              <a:rPr lang="cs-CZ" smtClean="0"/>
              <a:t>22. 4. 2014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7D02DF-E55D-43D1-BFBC-5677A34C707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8F5CD2A-D444-47C9-9F81-4FC6CE9E5E88}" type="datetimeFigureOut">
              <a:rPr lang="cs-CZ" smtClean="0"/>
              <a:t>22. 4. 2014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37D02DF-E55D-43D1-BFBC-5677A34C707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1.emf"/><Relationship Id="rId4" Type="http://schemas.openxmlformats.org/officeDocument/2006/relationships/package" Target="../embeddings/Microsoft_Word_Document1.docx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10.wm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wmf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726695007"/>
              </p:ext>
            </p:extLst>
          </p:nvPr>
        </p:nvGraphicFramePr>
        <p:xfrm>
          <a:off x="2051720" y="392113"/>
          <a:ext cx="5762625" cy="64658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4" name="Dokument" r:id="rId4" imgW="5889940" imgH="6604421" progId="Word.Document.12">
                  <p:embed/>
                </p:oleObj>
              </mc:Choice>
              <mc:Fallback>
                <p:oleObj name="Dokument" r:id="rId4" imgW="5889940" imgH="6604421" progId="Word.Document.12">
                  <p:embed/>
                  <p:pic>
                    <p:nvPicPr>
                      <p:cNvPr id="0" name="Objek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051720" y="392113"/>
                        <a:ext cx="5762625" cy="64658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200981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109870" y="0"/>
            <a:ext cx="6217151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9600" b="1" dirty="0" smtClean="0"/>
              <a:t>PROCENTA</a:t>
            </a:r>
            <a:endParaRPr lang="cs-CZ" sz="96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0" y="1379501"/>
            <a:ext cx="7946156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dirty="0" smtClean="0"/>
              <a:t>Výpočet základu</a:t>
            </a:r>
          </a:p>
          <a:p>
            <a:pPr algn="ctr"/>
            <a:r>
              <a:rPr lang="cs-CZ" sz="8000" dirty="0"/>
              <a:t>S</a:t>
            </a:r>
            <a:r>
              <a:rPr lang="cs-CZ" sz="8000" dirty="0" smtClean="0"/>
              <a:t>lovní </a:t>
            </a:r>
            <a:r>
              <a:rPr lang="cs-CZ" sz="8000" dirty="0" smtClean="0"/>
              <a:t>úlohy II</a:t>
            </a:r>
            <a:endParaRPr lang="cs-CZ" sz="8000" dirty="0"/>
          </a:p>
        </p:txBody>
      </p:sp>
      <p:pic>
        <p:nvPicPr>
          <p:cNvPr id="2050" name="Picture 2" descr="C:\Users\jana.volechova\AppData\Local\Microsoft\Windows\Temporary Internet Files\Content.IE5\6V2O51KX\MC90029029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6267" y="3212976"/>
            <a:ext cx="4427985" cy="37996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763142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0"/>
            <a:ext cx="219002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Úloha 1</a:t>
            </a:r>
            <a:endParaRPr lang="cs-CZ" sz="4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355" y="753077"/>
            <a:ext cx="8149988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Pojištění nemovitosti proti požáru </a:t>
            </a:r>
          </a:p>
          <a:p>
            <a:r>
              <a:rPr lang="cs-CZ" sz="4000" dirty="0"/>
              <a:t>s</a:t>
            </a:r>
            <a:r>
              <a:rPr lang="cs-CZ" sz="4000" dirty="0" smtClean="0"/>
              <a:t>tálo majitele 8 850 Kč, což </a:t>
            </a:r>
          </a:p>
          <a:p>
            <a:r>
              <a:rPr lang="cs-CZ" sz="4000" dirty="0" smtClean="0"/>
              <a:t>je 0,5 % ceny domu.</a:t>
            </a:r>
          </a:p>
          <a:p>
            <a:r>
              <a:rPr lang="cs-CZ" sz="4000" dirty="0" smtClean="0"/>
              <a:t>Jakou tržní hodnotu má dům?</a:t>
            </a:r>
            <a:endParaRPr lang="cs-CZ" sz="4000" dirty="0"/>
          </a:p>
        </p:txBody>
      </p:sp>
      <p:pic>
        <p:nvPicPr>
          <p:cNvPr id="3075" name="Picture 3" descr="C:\Users\jana.volechova\AppData\Local\Microsoft\Windows\Temporary Internet Files\Content.IE5\HPIZCHO0\MC9000562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3427160"/>
            <a:ext cx="5139354" cy="3430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744568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0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16632"/>
            <a:ext cx="212910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Řešení: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1556792"/>
            <a:ext cx="6997428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0,5 %..................8 850 Kč</a:t>
            </a:r>
          </a:p>
          <a:p>
            <a:r>
              <a:rPr lang="cs-CZ" sz="4000" dirty="0" smtClean="0"/>
              <a:t>1 %...................17 700 Kč</a:t>
            </a:r>
          </a:p>
          <a:p>
            <a:r>
              <a:rPr lang="cs-CZ" sz="4000" dirty="0" smtClean="0"/>
              <a:t>100 %.............1 770 000 Kč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3919989"/>
            <a:ext cx="7742376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Tržní hodnota domu je </a:t>
            </a:r>
          </a:p>
          <a:p>
            <a:r>
              <a:rPr lang="cs-CZ" sz="5400" b="1" dirty="0" smtClean="0"/>
              <a:t>1 770 000 Kč.</a:t>
            </a:r>
            <a:endParaRPr lang="cs-CZ" sz="5400" b="1" dirty="0"/>
          </a:p>
        </p:txBody>
      </p:sp>
      <p:pic>
        <p:nvPicPr>
          <p:cNvPr id="2050" name="Picture 2" descr="C:\Users\jana.volechova\AppData\Local\Microsoft\Windows\Temporary Internet Files\Content.IE5\5EQ6APCI\MC9004380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494188">
            <a:off x="5934561" y="5039315"/>
            <a:ext cx="1863725" cy="127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793043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500" tmFilter="0, 0; .2, .5; .8, .5; 1, 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4" dur="250" autoRev="1" fill="hold"/>
                                        <p:tgtEl>
                                          <p:spTgt spid="205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63959"/>
            <a:ext cx="219002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Úloha 2</a:t>
            </a:r>
            <a:endParaRPr lang="cs-CZ" sz="4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1268760"/>
            <a:ext cx="8513741" cy="31700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Na sídlišti žije 89 152 obyvatel,</a:t>
            </a:r>
          </a:p>
          <a:p>
            <a:r>
              <a:rPr lang="cs-CZ" sz="4000" dirty="0"/>
              <a:t>c</a:t>
            </a:r>
            <a:r>
              <a:rPr lang="cs-CZ" sz="4000" dirty="0" smtClean="0"/>
              <a:t>ož je přibližně 8 % celkového</a:t>
            </a:r>
          </a:p>
          <a:p>
            <a:r>
              <a:rPr lang="cs-CZ" sz="4000" dirty="0"/>
              <a:t>p</a:t>
            </a:r>
            <a:r>
              <a:rPr lang="cs-CZ" sz="4000" dirty="0" smtClean="0"/>
              <a:t>očtu obyvatel Prahy. Kolik obyvatel</a:t>
            </a:r>
          </a:p>
          <a:p>
            <a:r>
              <a:rPr lang="cs-CZ" sz="4000" dirty="0"/>
              <a:t>m</a:t>
            </a:r>
            <a:r>
              <a:rPr lang="cs-CZ" sz="4000" dirty="0" smtClean="0"/>
              <a:t>á v tomto okamžiku Praha?</a:t>
            </a:r>
          </a:p>
          <a:p>
            <a:endParaRPr lang="cs-CZ" sz="4000" dirty="0"/>
          </a:p>
        </p:txBody>
      </p:sp>
      <p:pic>
        <p:nvPicPr>
          <p:cNvPr id="3074" name="Picture 2" descr="C:\Users\jana.volechova\AppData\Local\Microsoft\Windows\Temporary Internet Files\Content.IE5\5EQ6APCI\MP90044911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221088"/>
            <a:ext cx="2636912" cy="2636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jana.volechova\AppData\Local\Microsoft\Windows\Temporary Internet Files\Content.IE5\5EQ6APCI\MP90044911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4207396"/>
            <a:ext cx="2650604" cy="26506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jana.volechova\AppData\Local\Microsoft\Windows\Temporary Internet Files\Content.IE5\5EQ6APCI\MP90044911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6831" y="4273174"/>
            <a:ext cx="2592288" cy="2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jana.volechova\AppData\Local\Microsoft\Windows\Temporary Internet Files\Content.IE5\9VD3VGRK\MC90002724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5229200"/>
            <a:ext cx="682997" cy="1412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jana.volechova\AppData\Local\Microsoft\Windows\Temporary Internet Files\Content.IE5\9VD3VGRK\MC90002724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8293" y="4581128"/>
            <a:ext cx="682998" cy="16861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jana.volechova\AppData\Local\Microsoft\Windows\Temporary Internet Files\Content.IE5\5EQ6APCI\MC900441793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4114" y="4373812"/>
            <a:ext cx="1371600" cy="2091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jana.volechova\AppData\Local\Microsoft\Windows\Temporary Internet Files\Content.IE5\LTZ6V4VW\MC90044182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2139" y="4975225"/>
            <a:ext cx="848308" cy="1882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726216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16632"/>
            <a:ext cx="212910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Řešení: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7504" y="1628800"/>
            <a:ext cx="9417963" cy="21236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8 %....................89 152 obyvatel</a:t>
            </a:r>
          </a:p>
          <a:p>
            <a:r>
              <a:rPr lang="cs-CZ" sz="4400" dirty="0" smtClean="0"/>
              <a:t>1 %.....89 152 : 8 = 11 114 obyvatel</a:t>
            </a:r>
          </a:p>
          <a:p>
            <a:r>
              <a:rPr lang="cs-CZ" sz="4400" dirty="0" smtClean="0"/>
              <a:t>100 %.............1 111 400 obyvatel </a:t>
            </a:r>
            <a:endParaRPr lang="cs-CZ" sz="4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7504" y="4433302"/>
            <a:ext cx="881202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V Praze žije 1 111 400 obyvatel.</a:t>
            </a:r>
            <a:endParaRPr lang="cs-CZ" sz="4400" b="1" dirty="0"/>
          </a:p>
        </p:txBody>
      </p:sp>
      <p:pic>
        <p:nvPicPr>
          <p:cNvPr id="5122" name="Picture 2" descr="C:\Users\jana.volechova\AppData\Local\Microsoft\Windows\Temporary Internet Files\Content.IE5\3Z0SG0DU\MC9004380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478281">
            <a:off x="6847534" y="5198694"/>
            <a:ext cx="1863725" cy="127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815818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500" tmFilter="0, 0; .2, .5; .8, .5; 1, 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4" dur="250" autoRev="1" fill="hold"/>
                                        <p:tgtEl>
                                          <p:spTgt spid="512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83568" y="285322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u="sng" dirty="0" smtClean="0"/>
              <a:t>Použité zdroje:</a:t>
            </a:r>
          </a:p>
          <a:p>
            <a:endParaRPr lang="cs-CZ" dirty="0"/>
          </a:p>
          <a:p>
            <a:r>
              <a:rPr lang="cs-CZ" dirty="0" smtClean="0"/>
              <a:t>Zdroj všech obrázků je galerie Microsoft Office  2010, vlastník licence ZŠ Jablonec nad Nisou – Mšeno, Mozartova</a:t>
            </a:r>
            <a:r>
              <a:rPr lang="cs-CZ" dirty="0"/>
              <a:t> </a:t>
            </a:r>
            <a:r>
              <a:rPr lang="cs-CZ" dirty="0" smtClean="0"/>
              <a:t>24, příspěvková organizace.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144761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57</TotalTime>
  <Words>143</Words>
  <Application>Microsoft Office PowerPoint</Application>
  <PresentationFormat>Předvádění na obrazovce (4:3)</PresentationFormat>
  <Paragraphs>27</Paragraphs>
  <Slides>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Aerodynamika</vt:lpstr>
      <vt:lpstr>Dokument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 Volechová</dc:creator>
  <cp:lastModifiedBy>Jana Volechová</cp:lastModifiedBy>
  <cp:revision>10</cp:revision>
  <dcterms:created xsi:type="dcterms:W3CDTF">2014-04-15T09:13:12Z</dcterms:created>
  <dcterms:modified xsi:type="dcterms:W3CDTF">2014-04-22T15:39:05Z</dcterms:modified>
</cp:coreProperties>
</file>