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61" r:id="rId2"/>
    <p:sldId id="256" r:id="rId3"/>
    <p:sldId id="257" r:id="rId4"/>
    <p:sldId id="258" r:id="rId5"/>
    <p:sldId id="259" r:id="rId6"/>
    <p:sldId id="260"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8" name="Nadpis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cs-CZ" smtClean="0"/>
              <a:t>Kliknutím lze upravit styl.</a:t>
            </a:r>
            <a:endParaRPr kumimoji="0" lang="en-US"/>
          </a:p>
        </p:txBody>
      </p:sp>
      <p:sp>
        <p:nvSpPr>
          <p:cNvPr id="28" name="Zástupný symbol pro datum 27"/>
          <p:cNvSpPr>
            <a:spLocks noGrp="1"/>
          </p:cNvSpPr>
          <p:nvPr>
            <p:ph type="dt" sz="half" idx="10"/>
          </p:nvPr>
        </p:nvSpPr>
        <p:spPr/>
        <p:txBody>
          <a:bodyPr/>
          <a:lstStyle/>
          <a:p>
            <a:fld id="{5A1B55FE-7A1C-4D57-836E-6F7CF5554E51}" type="datetimeFigureOut">
              <a:rPr lang="cs-CZ" smtClean="0"/>
              <a:pPr/>
              <a:t>28.4.2014</a:t>
            </a:fld>
            <a:endParaRPr lang="cs-CZ"/>
          </a:p>
        </p:txBody>
      </p:sp>
      <p:sp>
        <p:nvSpPr>
          <p:cNvPr id="17" name="Zástupný symbol pro zápatí 16"/>
          <p:cNvSpPr>
            <a:spLocks noGrp="1"/>
          </p:cNvSpPr>
          <p:nvPr>
            <p:ph type="ftr" sz="quarter" idx="11"/>
          </p:nvPr>
        </p:nvSpPr>
        <p:spPr/>
        <p:txBody>
          <a:bodyPr/>
          <a:lstStyle/>
          <a:p>
            <a:endParaRPr lang="cs-CZ"/>
          </a:p>
        </p:txBody>
      </p:sp>
      <p:sp>
        <p:nvSpPr>
          <p:cNvPr id="29" name="Zástupný symbol pro číslo snímku 28"/>
          <p:cNvSpPr>
            <a:spLocks noGrp="1"/>
          </p:cNvSpPr>
          <p:nvPr>
            <p:ph type="sldNum" sz="quarter" idx="12"/>
          </p:nvPr>
        </p:nvSpPr>
        <p:spPr/>
        <p:txBody>
          <a:bodyPr/>
          <a:lstStyle/>
          <a:p>
            <a:fld id="{B36445C9-F7BB-4D66-B349-6925A869EA50}" type="slidenum">
              <a:rPr lang="cs-CZ" smtClean="0"/>
              <a:pPr/>
              <a:t>‹#›</a:t>
            </a:fld>
            <a:endParaRPr lang="cs-CZ"/>
          </a:p>
        </p:txBody>
      </p:sp>
      <p:sp>
        <p:nvSpPr>
          <p:cNvPr id="9" name="Podnadpis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55FE-7A1C-4D57-836E-6F7CF5554E51}" type="datetimeFigureOut">
              <a:rPr lang="cs-CZ" smtClean="0"/>
              <a:pPr/>
              <a:t>28.4.2014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3">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p>
            <a:fld id="{5A1B55FE-7A1C-4D57-836E-6F7CF5554E51}" type="datetimeFigureOut">
              <a:rPr lang="cs-CZ" smtClean="0"/>
              <a:pPr/>
              <a:t>28.4.2014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a:xfrm>
            <a:off x="7924800" y="6416675"/>
            <a:ext cx="762000" cy="365125"/>
          </a:xfrm>
        </p:spPr>
        <p:txBody>
          <a:bodyPr/>
          <a:lstStyle/>
          <a:p>
            <a:fld id="{B36445C9-F7BB-4D66-B349-6925A869EA50}"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5A1B55FE-7A1C-4D57-836E-6F7CF5554E51}" type="datetimeFigureOut">
              <a:rPr lang="cs-CZ" smtClean="0"/>
              <a:pPr/>
              <a:t>28.4.2014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5A1B55FE-7A1C-4D57-836E-6F7CF5554E51}" type="datetimeFigureOut">
              <a:rPr lang="cs-CZ" smtClean="0"/>
              <a:pPr/>
              <a:t>28.4.2014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5A1B55FE-7A1C-4D57-836E-6F7CF5554E51}" type="datetimeFigureOut">
              <a:rPr lang="cs-CZ" smtClean="0"/>
              <a:pPr/>
              <a:t>28.4.2014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A1B55FE-7A1C-4D57-836E-6F7CF5554E51}" type="datetimeFigureOut">
              <a:rPr lang="cs-CZ" smtClean="0"/>
              <a:pPr/>
              <a:t>28.4.2014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5A1B55FE-7A1C-4D57-836E-6F7CF5554E51}" type="datetimeFigureOut">
              <a:rPr lang="cs-CZ" smtClean="0"/>
              <a:pPr/>
              <a:t>28.4.2014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cs-CZ" smtClean="0">
                <a:solidFill>
                  <a:schemeClr val="lt1"/>
                </a:solidFill>
                <a:latin typeface="+mn-lt"/>
                <a:ea typeface="+mn-ea"/>
                <a:cs typeface="+mn-cs"/>
              </a:rPr>
              <a:t>Kliknutím na ikonu přidáte obrázek.</a:t>
            </a:r>
            <a:endParaRPr kumimoji="0" lang="en-US" dirty="0">
              <a:solidFill>
                <a:schemeClr val="lt1"/>
              </a:solidFill>
              <a:latin typeface="+mn-lt"/>
              <a:ea typeface="+mn-ea"/>
              <a:cs typeface="+mn-cs"/>
            </a:endParaRPr>
          </a:p>
        </p:txBody>
      </p:sp>
      <p:sp>
        <p:nvSpPr>
          <p:cNvPr id="4" name="Zástupný symbol pro text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5" name="Zástupný symbol pro datum 4"/>
          <p:cNvSpPr>
            <a:spLocks noGrp="1"/>
          </p:cNvSpPr>
          <p:nvPr>
            <p:ph type="dt" sz="half" idx="10"/>
          </p:nvPr>
        </p:nvSpPr>
        <p:spPr/>
        <p:txBody>
          <a:bodyPr/>
          <a:lstStyle/>
          <a:p>
            <a:fld id="{5A1B55FE-7A1C-4D57-836E-6F7CF5554E51}" type="datetimeFigureOut">
              <a:rPr lang="cs-CZ" smtClean="0"/>
              <a:pPr/>
              <a:t>28.4.2014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55FE-7A1C-4D57-836E-6F7CF5554E51}" type="datetimeFigureOut">
              <a:rPr lang="cs-CZ" smtClean="0"/>
              <a:pPr/>
              <a:t>28.4.2014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5A1B55FE-7A1C-4D57-836E-6F7CF5554E51}" type="datetimeFigureOut">
              <a:rPr lang="cs-CZ" smtClean="0"/>
              <a:pPr/>
              <a:t>28.4.2014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6445C9-F7BB-4D66-B349-6925A869EA5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Zástupný symbol pro nadpis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A1B55FE-7A1C-4D57-836E-6F7CF5554E51}" type="datetimeFigureOut">
              <a:rPr lang="cs-CZ" smtClean="0"/>
              <a:pPr/>
              <a:t>28.4.2014</a:t>
            </a:fld>
            <a:endParaRPr lang="cs-CZ"/>
          </a:p>
        </p:txBody>
      </p:sp>
      <p:sp>
        <p:nvSpPr>
          <p:cNvPr id="3" name="Zástupný symbol pro zápatí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cs-CZ"/>
          </a:p>
        </p:txBody>
      </p:sp>
      <p:sp>
        <p:nvSpPr>
          <p:cNvPr id="23" name="Zástupný symbol pro číslo snímku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36445C9-F7BB-4D66-B349-6925A869EA50}"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fontScale="55000" lnSpcReduction="20000"/>
          </a:bodyPr>
          <a:lstStyle/>
          <a:p>
            <a:pPr marL="0" indent="0">
              <a:lnSpc>
                <a:spcPct val="115000"/>
              </a:lnSpc>
              <a:spcAft>
                <a:spcPts val="1000"/>
              </a:spcAft>
              <a:buNone/>
            </a:pPr>
            <a:r>
              <a:rPr lang="cs-CZ" sz="3600" dirty="0" smtClean="0">
                <a:ea typeface="Calibri"/>
                <a:cs typeface="Times New Roman"/>
              </a:rPr>
              <a:t/>
            </a:r>
            <a:br>
              <a:rPr lang="cs-CZ" sz="3600" dirty="0" smtClean="0">
                <a:ea typeface="Calibri"/>
                <a:cs typeface="Times New Roman"/>
              </a:rPr>
            </a:br>
            <a:r>
              <a:rPr lang="cs-CZ" sz="3600" dirty="0" smtClean="0">
                <a:ea typeface="Calibri"/>
                <a:cs typeface="Times New Roman"/>
              </a:rPr>
              <a:t>Název </a:t>
            </a:r>
            <a:r>
              <a:rPr lang="cs-CZ" sz="3600" dirty="0">
                <a:ea typeface="Calibri"/>
                <a:cs typeface="Times New Roman"/>
              </a:rPr>
              <a:t>školy: Základní škola Pardubice - </a:t>
            </a:r>
            <a:r>
              <a:rPr lang="cs-CZ" sz="3600" dirty="0" err="1">
                <a:ea typeface="Calibri"/>
                <a:cs typeface="Times New Roman"/>
              </a:rPr>
              <a:t>Spořilov</a:t>
            </a:r>
            <a:r>
              <a:rPr lang="cs-CZ" sz="3600" dirty="0">
                <a:ea typeface="Calibri"/>
                <a:cs typeface="Times New Roman"/>
              </a:rPr>
              <a:t/>
            </a:r>
            <a:br>
              <a:rPr lang="cs-CZ" sz="3600" dirty="0">
                <a:ea typeface="Calibri"/>
                <a:cs typeface="Times New Roman"/>
              </a:rPr>
            </a:br>
            <a:r>
              <a:rPr lang="cs-CZ" sz="3600" dirty="0">
                <a:ea typeface="Calibri"/>
                <a:cs typeface="Times New Roman"/>
              </a:rPr>
              <a:t>Autor: Mgr. Nataša Bartoníčková</a:t>
            </a:r>
            <a:br>
              <a:rPr lang="cs-CZ" sz="3600" dirty="0">
                <a:ea typeface="Calibri"/>
                <a:cs typeface="Times New Roman"/>
              </a:rPr>
            </a:br>
            <a:r>
              <a:rPr lang="cs-CZ" sz="3600" dirty="0">
                <a:ea typeface="Calibri"/>
                <a:cs typeface="Times New Roman"/>
              </a:rPr>
              <a:t>Název: </a:t>
            </a:r>
            <a:r>
              <a:rPr lang="cs-CZ" sz="3600" dirty="0" smtClean="0">
                <a:ea typeface="Calibri"/>
                <a:cs typeface="Times New Roman"/>
              </a:rPr>
              <a:t>VY_12_INOVACE_ČESKÝ JAZYK  A LITERATURA_2_20.PŘÍSUDEK</a:t>
            </a:r>
            <a:r>
              <a:rPr lang="cs-CZ" sz="3600" dirty="0">
                <a:ea typeface="Calibri"/>
                <a:cs typeface="Times New Roman"/>
              </a:rPr>
              <a:t/>
            </a:r>
            <a:br>
              <a:rPr lang="cs-CZ" sz="3600" dirty="0">
                <a:ea typeface="Calibri"/>
                <a:cs typeface="Times New Roman"/>
              </a:rPr>
            </a:br>
            <a:r>
              <a:rPr lang="cs-CZ" sz="3600" dirty="0">
                <a:ea typeface="Calibri"/>
                <a:cs typeface="Times New Roman"/>
              </a:rPr>
              <a:t>Téma: </a:t>
            </a:r>
            <a:r>
              <a:rPr lang="cs-CZ" sz="3600" dirty="0" smtClean="0">
                <a:ea typeface="Calibri"/>
                <a:cs typeface="Times New Roman"/>
              </a:rPr>
              <a:t>PŘÍSUDEK</a:t>
            </a:r>
            <a:r>
              <a:rPr lang="cs-CZ" sz="3600" dirty="0">
                <a:ea typeface="Calibri"/>
                <a:cs typeface="Times New Roman"/>
              </a:rPr>
              <a:t/>
            </a:r>
            <a:br>
              <a:rPr lang="cs-CZ" sz="3600" dirty="0">
                <a:ea typeface="Calibri"/>
                <a:cs typeface="Times New Roman"/>
              </a:rPr>
            </a:br>
            <a:r>
              <a:rPr lang="cs-CZ" sz="3600" dirty="0">
                <a:ea typeface="Calibri"/>
                <a:cs typeface="Times New Roman"/>
              </a:rPr>
              <a:t>Číslo projektu: CZ. </a:t>
            </a:r>
            <a:r>
              <a:rPr lang="cs-CZ" sz="3600" dirty="0" smtClean="0">
                <a:ea typeface="Calibri"/>
                <a:cs typeface="Times New Roman"/>
              </a:rPr>
              <a:t>1.07/1.4.00/21.2349</a:t>
            </a:r>
            <a:endParaRPr lang="cs-CZ" sz="3600" dirty="0">
              <a:ea typeface="Calibri"/>
              <a:cs typeface="Times New Roman"/>
            </a:endParaRPr>
          </a:p>
          <a:p>
            <a:pPr marL="0" lvl="0" indent="0">
              <a:lnSpc>
                <a:spcPct val="115000"/>
              </a:lnSpc>
              <a:spcAft>
                <a:spcPts val="1000"/>
              </a:spcAft>
              <a:buNone/>
            </a:pPr>
            <a:r>
              <a:rPr lang="cs-CZ" sz="3600" dirty="0" smtClean="0">
                <a:solidFill>
                  <a:srgbClr val="0070C0"/>
                </a:solidFill>
                <a:ea typeface="Calibri"/>
                <a:cs typeface="Times New Roman"/>
              </a:rPr>
              <a:t>Anotace</a:t>
            </a:r>
            <a:br>
              <a:rPr lang="cs-CZ" sz="3600" dirty="0" smtClean="0">
                <a:solidFill>
                  <a:srgbClr val="0070C0"/>
                </a:solidFill>
                <a:ea typeface="Calibri"/>
                <a:cs typeface="Times New Roman"/>
              </a:rPr>
            </a:br>
            <a:r>
              <a:rPr lang="cs-CZ" sz="3600" dirty="0" smtClean="0">
                <a:ea typeface="Calibri"/>
                <a:cs typeface="Times New Roman"/>
              </a:rPr>
              <a:t>Materiál obsahuje poučení o jednom ze základních větných členů – přísudku. Součástí jsou věty k procvičování.</a:t>
            </a:r>
            <a:r>
              <a:rPr lang="cs-CZ" sz="3600" dirty="0" smtClean="0">
                <a:solidFill>
                  <a:srgbClr val="0070C0"/>
                </a:solidFill>
                <a:ea typeface="Calibri"/>
                <a:cs typeface="Times New Roman"/>
              </a:rPr>
              <a:t/>
            </a:r>
            <a:br>
              <a:rPr lang="cs-CZ" sz="3600" dirty="0" smtClean="0">
                <a:solidFill>
                  <a:srgbClr val="0070C0"/>
                </a:solidFill>
                <a:ea typeface="Calibri"/>
                <a:cs typeface="Times New Roman"/>
              </a:rPr>
            </a:br>
            <a:r>
              <a:rPr lang="cs-CZ" sz="3600" dirty="0" smtClean="0">
                <a:solidFill>
                  <a:srgbClr val="0070C0"/>
                </a:solidFill>
                <a:ea typeface="Calibri"/>
                <a:cs typeface="Times New Roman"/>
              </a:rPr>
              <a:t/>
            </a:r>
            <a:br>
              <a:rPr lang="cs-CZ" sz="3600" dirty="0" smtClean="0">
                <a:solidFill>
                  <a:srgbClr val="0070C0"/>
                </a:solidFill>
                <a:ea typeface="Calibri"/>
                <a:cs typeface="Times New Roman"/>
              </a:rPr>
            </a:br>
            <a:r>
              <a:rPr lang="cs-CZ" sz="3600" dirty="0" smtClean="0">
                <a:solidFill>
                  <a:srgbClr val="0070C0"/>
                </a:solidFill>
                <a:ea typeface="Calibri"/>
                <a:cs typeface="Times New Roman"/>
              </a:rPr>
              <a:t/>
            </a:r>
            <a:br>
              <a:rPr lang="cs-CZ" sz="3600" dirty="0" smtClean="0">
                <a:solidFill>
                  <a:srgbClr val="0070C0"/>
                </a:solidFill>
                <a:ea typeface="Calibri"/>
                <a:cs typeface="Times New Roman"/>
              </a:rPr>
            </a:br>
            <a:r>
              <a:rPr lang="cs-CZ" dirty="0" smtClean="0">
                <a:solidFill>
                  <a:srgbClr val="0070C0"/>
                </a:solidFill>
                <a:ea typeface="Calibri"/>
                <a:cs typeface="Times New Roman"/>
              </a:rPr>
              <a:t/>
            </a:r>
            <a:br>
              <a:rPr lang="cs-CZ" dirty="0" smtClean="0">
                <a:solidFill>
                  <a:srgbClr val="0070C0"/>
                </a:solidFill>
                <a:ea typeface="Calibri"/>
                <a:cs typeface="Times New Roman"/>
              </a:rPr>
            </a:br>
            <a:r>
              <a:rPr lang="cs-CZ" dirty="0" smtClean="0">
                <a:solidFill>
                  <a:srgbClr val="0070C0"/>
                </a:solidFill>
                <a:ea typeface="Calibri"/>
                <a:cs typeface="Times New Roman"/>
              </a:rPr>
              <a:t/>
            </a:r>
            <a:br>
              <a:rPr lang="cs-CZ" dirty="0" smtClean="0">
                <a:solidFill>
                  <a:srgbClr val="0070C0"/>
                </a:solidFill>
                <a:ea typeface="Calibri"/>
                <a:cs typeface="Times New Roman"/>
              </a:rPr>
            </a:br>
            <a:endParaRPr lang="cs-CZ" dirty="0">
              <a:ea typeface="Calibri"/>
              <a:cs typeface="Times New Roman"/>
            </a:endParaRPr>
          </a:p>
        </p:txBody>
      </p:sp>
      <p:pic>
        <p:nvPicPr>
          <p:cNvPr id="4" name="Obrázek 3"/>
          <p:cNvPicPr/>
          <p:nvPr/>
        </p:nvPicPr>
        <p:blipFill>
          <a:blip r:embed="rId2" cstate="print"/>
          <a:stretch>
            <a:fillRect/>
          </a:stretch>
        </p:blipFill>
        <p:spPr>
          <a:xfrm>
            <a:off x="1475656" y="188640"/>
            <a:ext cx="5760720" cy="1412875"/>
          </a:xfrm>
          <a:prstGeom prst="rect">
            <a:avLst/>
          </a:prstGeom>
        </p:spPr>
      </p:pic>
    </p:spTree>
    <p:extLst>
      <p:ext uri="{BB962C8B-B14F-4D97-AF65-F5344CB8AC3E}">
        <p14:creationId xmlns:p14="http://schemas.microsoft.com/office/powerpoint/2010/main" xmlns="" val="30061148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smtClean="0">
                <a:solidFill>
                  <a:srgbClr val="FF0000"/>
                </a:solidFill>
              </a:rPr>
              <a:t>ZÁKLADNÍ SKLADEBNÍ DVOJICE</a:t>
            </a:r>
            <a:endParaRPr lang="cs-CZ" dirty="0">
              <a:solidFill>
                <a:srgbClr val="FF0000"/>
              </a:solidFill>
            </a:endParaRPr>
          </a:p>
        </p:txBody>
      </p:sp>
      <p:sp>
        <p:nvSpPr>
          <p:cNvPr id="3" name="Podnadpis 2"/>
          <p:cNvSpPr>
            <a:spLocks noGrp="1"/>
          </p:cNvSpPr>
          <p:nvPr>
            <p:ph type="subTitle" idx="1"/>
          </p:nvPr>
        </p:nvSpPr>
        <p:spPr/>
        <p:txBody>
          <a:bodyPr/>
          <a:lstStyle/>
          <a:p>
            <a:r>
              <a:rPr lang="cs-CZ" dirty="0" smtClean="0">
                <a:solidFill>
                  <a:srgbClr val="FFFF00"/>
                </a:solidFill>
              </a:rPr>
              <a:t>PODMĚT A PŘÍSUDEK</a:t>
            </a:r>
            <a:endParaRPr lang="cs-CZ" dirty="0">
              <a:solidFill>
                <a:srgbClr val="FFFF00"/>
              </a:solidFill>
            </a:endParaRPr>
          </a:p>
        </p:txBody>
      </p:sp>
    </p:spTree>
    <p:extLst>
      <p:ext uri="{BB962C8B-B14F-4D97-AF65-F5344CB8AC3E}">
        <p14:creationId xmlns:p14="http://schemas.microsoft.com/office/powerpoint/2010/main" xmlns="" val="2084550860"/>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FF0000"/>
                </a:solidFill>
              </a:rPr>
              <a:t>PŘÍSUDEK</a:t>
            </a:r>
            <a:endParaRPr lang="cs-CZ" dirty="0">
              <a:solidFill>
                <a:srgbClr val="FF0000"/>
              </a:solidFill>
            </a:endParaRPr>
          </a:p>
        </p:txBody>
      </p:sp>
      <p:sp>
        <p:nvSpPr>
          <p:cNvPr id="3" name="Zástupný symbol pro obsah 2"/>
          <p:cNvSpPr>
            <a:spLocks noGrp="1"/>
          </p:cNvSpPr>
          <p:nvPr>
            <p:ph idx="1"/>
          </p:nvPr>
        </p:nvSpPr>
        <p:spPr/>
        <p:txBody>
          <a:bodyPr>
            <a:normAutofit/>
          </a:bodyPr>
          <a:lstStyle/>
          <a:p>
            <a:pPr>
              <a:buFont typeface="Wingdings" pitchFamily="2" charset="2"/>
              <a:buChar char="§"/>
            </a:pPr>
            <a:r>
              <a:rPr lang="cs-CZ" dirty="0" smtClean="0"/>
              <a:t>Tvoří s podmětem základní skladební dvojici.</a:t>
            </a:r>
          </a:p>
          <a:p>
            <a:pPr>
              <a:buFont typeface="Wingdings" pitchFamily="2" charset="2"/>
              <a:buChar char="§"/>
            </a:pPr>
            <a:r>
              <a:rPr lang="cs-CZ" dirty="0" smtClean="0"/>
              <a:t>Vyjadřuje, co nositel nebo původce </a:t>
            </a:r>
            <a:r>
              <a:rPr lang="cs-CZ" dirty="0" smtClean="0"/>
              <a:t>děje (</a:t>
            </a:r>
            <a:r>
              <a:rPr lang="cs-CZ" dirty="0" smtClean="0"/>
              <a:t>podmět) dělá.</a:t>
            </a:r>
          </a:p>
          <a:p>
            <a:pPr>
              <a:buFont typeface="Wingdings" pitchFamily="2" charset="2"/>
              <a:buChar char="§"/>
            </a:pPr>
            <a:r>
              <a:rPr lang="cs-CZ" dirty="0" smtClean="0"/>
              <a:t>Bývá nejčastěji určitým slovesným tvarem.</a:t>
            </a:r>
          </a:p>
          <a:p>
            <a:pPr>
              <a:buFont typeface="Wingdings" pitchFamily="2" charset="2"/>
              <a:buChar char="§"/>
            </a:pPr>
            <a:r>
              <a:rPr lang="cs-CZ" dirty="0" smtClean="0"/>
              <a:t>Je slovesný a jmenný se sponou nebo beze spony.</a:t>
            </a:r>
          </a:p>
          <a:p>
            <a:pPr>
              <a:buFont typeface="Wingdings" pitchFamily="2" charset="2"/>
              <a:buChar char="§"/>
            </a:pPr>
            <a:r>
              <a:rPr lang="cs-CZ" dirty="0" smtClean="0"/>
              <a:t>Může být holý, rozvitý nebo několikanásobný.</a:t>
            </a:r>
          </a:p>
        </p:txBody>
      </p:sp>
    </p:spTree>
    <p:extLst>
      <p:ext uri="{BB962C8B-B14F-4D97-AF65-F5344CB8AC3E}">
        <p14:creationId xmlns:p14="http://schemas.microsoft.com/office/powerpoint/2010/main" xmlns="" val="1308437466"/>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9" dur="5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9" dur="500"/>
                                        <p:tgtEl>
                                          <p:spTgt spid="3">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solidFill>
                  <a:srgbClr val="FF0000"/>
                </a:solidFill>
              </a:rPr>
              <a:t>ZÁKLAD PŘÍSUDKU SLOVESNÉHO</a:t>
            </a:r>
            <a:endParaRPr lang="cs-CZ" dirty="0">
              <a:solidFill>
                <a:srgbClr val="FF0000"/>
              </a:solidFill>
            </a:endParaRPr>
          </a:p>
        </p:txBody>
      </p:sp>
      <p:sp>
        <p:nvSpPr>
          <p:cNvPr id="3" name="Zástupný symbol pro obsah 2"/>
          <p:cNvSpPr>
            <a:spLocks noGrp="1"/>
          </p:cNvSpPr>
          <p:nvPr>
            <p:ph idx="1"/>
          </p:nvPr>
        </p:nvSpPr>
        <p:spPr>
          <a:xfrm>
            <a:off x="467544" y="2132856"/>
            <a:ext cx="8229600" cy="4525963"/>
          </a:xfrm>
        </p:spPr>
        <p:txBody>
          <a:bodyPr/>
          <a:lstStyle/>
          <a:p>
            <a:pPr>
              <a:buFont typeface="Wingdings" pitchFamily="2" charset="2"/>
              <a:buChar char="§"/>
            </a:pPr>
            <a:r>
              <a:rPr lang="cs-CZ" dirty="0" smtClean="0">
                <a:solidFill>
                  <a:srgbClr val="FFC000"/>
                </a:solidFill>
              </a:rPr>
              <a:t>Sloveso ve způsobu oznamovacím: </a:t>
            </a:r>
            <a:r>
              <a:rPr lang="cs-CZ" dirty="0" smtClean="0"/>
              <a:t>Petra </a:t>
            </a:r>
            <a:r>
              <a:rPr lang="cs-CZ" u="sng" dirty="0" smtClean="0"/>
              <a:t>chodí </a:t>
            </a:r>
            <a:r>
              <a:rPr lang="cs-CZ" dirty="0" smtClean="0"/>
              <a:t>do 6.třídy.</a:t>
            </a:r>
          </a:p>
          <a:p>
            <a:pPr>
              <a:buFont typeface="Wingdings" pitchFamily="2" charset="2"/>
              <a:buChar char="§"/>
            </a:pPr>
            <a:r>
              <a:rPr lang="cs-CZ" dirty="0" smtClean="0">
                <a:solidFill>
                  <a:srgbClr val="FFC000"/>
                </a:solidFill>
              </a:rPr>
              <a:t>Sloveso ve způsobu rozkazovacím:</a:t>
            </a:r>
            <a:r>
              <a:rPr lang="cs-CZ" dirty="0" smtClean="0">
                <a:solidFill>
                  <a:srgbClr val="00B0F0"/>
                </a:solidFill>
              </a:rPr>
              <a:t> </a:t>
            </a:r>
            <a:r>
              <a:rPr lang="cs-CZ" u="sng" dirty="0" smtClean="0"/>
              <a:t>Vypni </a:t>
            </a:r>
            <a:r>
              <a:rPr lang="cs-CZ" dirty="0" smtClean="0"/>
              <a:t>už konečně ten počítač.</a:t>
            </a:r>
          </a:p>
          <a:p>
            <a:pPr>
              <a:buFont typeface="Wingdings" pitchFamily="2" charset="2"/>
              <a:buChar char="§"/>
            </a:pPr>
            <a:r>
              <a:rPr lang="cs-CZ" dirty="0" smtClean="0">
                <a:solidFill>
                  <a:srgbClr val="FFC000"/>
                </a:solidFill>
              </a:rPr>
              <a:t>Sloveso ve způsobu podmiňovacím: </a:t>
            </a:r>
            <a:r>
              <a:rPr lang="cs-CZ" dirty="0" smtClean="0"/>
              <a:t>Kéž </a:t>
            </a:r>
            <a:r>
              <a:rPr lang="cs-CZ" u="sng" dirty="0" smtClean="0"/>
              <a:t>bychom </a:t>
            </a:r>
            <a:r>
              <a:rPr lang="cs-CZ" dirty="0" smtClean="0"/>
              <a:t>brzy </a:t>
            </a:r>
            <a:r>
              <a:rPr lang="cs-CZ" u="sng" dirty="0" smtClean="0"/>
              <a:t>viděli</a:t>
            </a:r>
            <a:r>
              <a:rPr lang="cs-CZ" dirty="0" smtClean="0"/>
              <a:t> výrazné zlepšení.</a:t>
            </a:r>
            <a:endParaRPr lang="cs-CZ" dirty="0"/>
          </a:p>
        </p:txBody>
      </p:sp>
    </p:spTree>
    <p:extLst>
      <p:ext uri="{BB962C8B-B14F-4D97-AF65-F5344CB8AC3E}">
        <p14:creationId xmlns:p14="http://schemas.microsoft.com/office/powerpoint/2010/main" xmlns="" val="388668238"/>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4" presetClass="emph" presetSubtype="0" fill="hold" nodeType="clickEffect">
                                  <p:stCondLst>
                                    <p:cond delay="0"/>
                                  </p:stCondLst>
                                  <p:iterate type="lt">
                                    <p:tmPct val="10000"/>
                                  </p:iterate>
                                  <p:childTnLst>
                                    <p:animMotion origin="layout" path="M 0.0 0.0 L 0.0 -0.07213" pathEditMode="relative" ptsTypes="">
                                      <p:cBhvr>
                                        <p:cTn id="13" dur="250" accel="50000" decel="50000" autoRev="1" fill="hold">
                                          <p:stCondLst>
                                            <p:cond delay="0"/>
                                          </p:stCondLst>
                                        </p:cTn>
                                        <p:tgtEl>
                                          <p:spTgt spid="3">
                                            <p:txEl>
                                              <p:pRg st="0" end="0"/>
                                            </p:txEl>
                                          </p:spTgt>
                                        </p:tgtEl>
                                        <p:attrNameLst>
                                          <p:attrName>ppt_x</p:attrName>
                                          <p:attrName>ppt_y</p:attrName>
                                        </p:attrNameLst>
                                      </p:cBhvr>
                                    </p:animMotion>
                                    <p:animRot by="1500000">
                                      <p:cBhvr>
                                        <p:cTn id="14" dur="125" fill="hold">
                                          <p:stCondLst>
                                            <p:cond delay="0"/>
                                          </p:stCondLst>
                                        </p:cTn>
                                        <p:tgtEl>
                                          <p:spTgt spid="3">
                                            <p:txEl>
                                              <p:pRg st="0" end="0"/>
                                            </p:txEl>
                                          </p:spTgt>
                                        </p:tgtEl>
                                        <p:attrNameLst>
                                          <p:attrName>r</p:attrName>
                                        </p:attrNameLst>
                                      </p:cBhvr>
                                    </p:animRot>
                                    <p:animRot by="-1500000">
                                      <p:cBhvr>
                                        <p:cTn id="15" dur="125" fill="hold">
                                          <p:stCondLst>
                                            <p:cond delay="125"/>
                                          </p:stCondLst>
                                        </p:cTn>
                                        <p:tgtEl>
                                          <p:spTgt spid="3">
                                            <p:txEl>
                                              <p:pRg st="0" end="0"/>
                                            </p:txEl>
                                          </p:spTgt>
                                        </p:tgtEl>
                                        <p:attrNameLst>
                                          <p:attrName>r</p:attrName>
                                        </p:attrNameLst>
                                      </p:cBhvr>
                                    </p:animRot>
                                    <p:animRot by="-1500000">
                                      <p:cBhvr>
                                        <p:cTn id="16" dur="125" fill="hold">
                                          <p:stCondLst>
                                            <p:cond delay="250"/>
                                          </p:stCondLst>
                                        </p:cTn>
                                        <p:tgtEl>
                                          <p:spTgt spid="3">
                                            <p:txEl>
                                              <p:pRg st="0" end="0"/>
                                            </p:txEl>
                                          </p:spTgt>
                                        </p:tgtEl>
                                        <p:attrNameLst>
                                          <p:attrName>r</p:attrName>
                                        </p:attrNameLst>
                                      </p:cBhvr>
                                    </p:animRot>
                                    <p:animRot by="1500000">
                                      <p:cBhvr>
                                        <p:cTn id="17" dur="125" fill="hold">
                                          <p:stCondLst>
                                            <p:cond delay="375"/>
                                          </p:stCondLst>
                                        </p:cTn>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34" presetClass="emph" presetSubtype="0" fill="hold" nodeType="clickEffect">
                                  <p:stCondLst>
                                    <p:cond delay="0"/>
                                  </p:stCondLst>
                                  <p:iterate type="lt">
                                    <p:tmPct val="10000"/>
                                  </p:iterate>
                                  <p:childTnLst>
                                    <p:animMotion origin="layout" path="M 0.0 0.0 L 0.0 -0.07213" pathEditMode="relative" ptsTypes="">
                                      <p:cBhvr>
                                        <p:cTn id="21" dur="250" accel="50000" decel="50000" autoRev="1" fill="hold">
                                          <p:stCondLst>
                                            <p:cond delay="0"/>
                                          </p:stCondLst>
                                        </p:cTn>
                                        <p:tgtEl>
                                          <p:spTgt spid="3">
                                            <p:txEl>
                                              <p:pRg st="1" end="1"/>
                                            </p:txEl>
                                          </p:spTgt>
                                        </p:tgtEl>
                                        <p:attrNameLst>
                                          <p:attrName>ppt_x</p:attrName>
                                          <p:attrName>ppt_y</p:attrName>
                                        </p:attrNameLst>
                                      </p:cBhvr>
                                    </p:animMotion>
                                    <p:animRot by="1500000">
                                      <p:cBhvr>
                                        <p:cTn id="22" dur="125" fill="hold">
                                          <p:stCondLst>
                                            <p:cond delay="0"/>
                                          </p:stCondLst>
                                        </p:cTn>
                                        <p:tgtEl>
                                          <p:spTgt spid="3">
                                            <p:txEl>
                                              <p:pRg st="1" end="1"/>
                                            </p:txEl>
                                          </p:spTgt>
                                        </p:tgtEl>
                                        <p:attrNameLst>
                                          <p:attrName>r</p:attrName>
                                        </p:attrNameLst>
                                      </p:cBhvr>
                                    </p:animRot>
                                    <p:animRot by="-1500000">
                                      <p:cBhvr>
                                        <p:cTn id="23" dur="125" fill="hold">
                                          <p:stCondLst>
                                            <p:cond delay="125"/>
                                          </p:stCondLst>
                                        </p:cTn>
                                        <p:tgtEl>
                                          <p:spTgt spid="3">
                                            <p:txEl>
                                              <p:pRg st="1" end="1"/>
                                            </p:txEl>
                                          </p:spTgt>
                                        </p:tgtEl>
                                        <p:attrNameLst>
                                          <p:attrName>r</p:attrName>
                                        </p:attrNameLst>
                                      </p:cBhvr>
                                    </p:animRot>
                                    <p:animRot by="-1500000">
                                      <p:cBhvr>
                                        <p:cTn id="24" dur="125" fill="hold">
                                          <p:stCondLst>
                                            <p:cond delay="250"/>
                                          </p:stCondLst>
                                        </p:cTn>
                                        <p:tgtEl>
                                          <p:spTgt spid="3">
                                            <p:txEl>
                                              <p:pRg st="1" end="1"/>
                                            </p:txEl>
                                          </p:spTgt>
                                        </p:tgtEl>
                                        <p:attrNameLst>
                                          <p:attrName>r</p:attrName>
                                        </p:attrNameLst>
                                      </p:cBhvr>
                                    </p:animRot>
                                    <p:animRot by="1500000">
                                      <p:cBhvr>
                                        <p:cTn id="25" dur="125" fill="hold">
                                          <p:stCondLst>
                                            <p:cond delay="375"/>
                                          </p:stCondLst>
                                        </p:cTn>
                                        <p:tgtEl>
                                          <p:spTgt spid="3">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34" presetClass="emph" presetSubtype="0" fill="hold" nodeType="clickEffect">
                                  <p:stCondLst>
                                    <p:cond delay="0"/>
                                  </p:stCondLst>
                                  <p:iterate type="lt">
                                    <p:tmPct val="10000"/>
                                  </p:iterate>
                                  <p:childTnLst>
                                    <p:animMotion origin="layout" path="M 0.0 0.0 L 0.0 -0.07213" pathEditMode="relative" ptsTypes="">
                                      <p:cBhvr>
                                        <p:cTn id="29" dur="250" accel="50000" decel="50000" autoRev="1" fill="hold">
                                          <p:stCondLst>
                                            <p:cond delay="0"/>
                                          </p:stCondLst>
                                        </p:cTn>
                                        <p:tgtEl>
                                          <p:spTgt spid="3">
                                            <p:txEl>
                                              <p:pRg st="2" end="2"/>
                                            </p:txEl>
                                          </p:spTgt>
                                        </p:tgtEl>
                                        <p:attrNameLst>
                                          <p:attrName>ppt_x</p:attrName>
                                          <p:attrName>ppt_y</p:attrName>
                                        </p:attrNameLst>
                                      </p:cBhvr>
                                    </p:animMotion>
                                    <p:animRot by="1500000">
                                      <p:cBhvr>
                                        <p:cTn id="30" dur="125" fill="hold">
                                          <p:stCondLst>
                                            <p:cond delay="0"/>
                                          </p:stCondLst>
                                        </p:cTn>
                                        <p:tgtEl>
                                          <p:spTgt spid="3">
                                            <p:txEl>
                                              <p:pRg st="2" end="2"/>
                                            </p:txEl>
                                          </p:spTgt>
                                        </p:tgtEl>
                                        <p:attrNameLst>
                                          <p:attrName>r</p:attrName>
                                        </p:attrNameLst>
                                      </p:cBhvr>
                                    </p:animRot>
                                    <p:animRot by="-1500000">
                                      <p:cBhvr>
                                        <p:cTn id="31" dur="125" fill="hold">
                                          <p:stCondLst>
                                            <p:cond delay="125"/>
                                          </p:stCondLst>
                                        </p:cTn>
                                        <p:tgtEl>
                                          <p:spTgt spid="3">
                                            <p:txEl>
                                              <p:pRg st="2" end="2"/>
                                            </p:txEl>
                                          </p:spTgt>
                                        </p:tgtEl>
                                        <p:attrNameLst>
                                          <p:attrName>r</p:attrName>
                                        </p:attrNameLst>
                                      </p:cBhvr>
                                    </p:animRot>
                                    <p:animRot by="-1500000">
                                      <p:cBhvr>
                                        <p:cTn id="32" dur="125" fill="hold">
                                          <p:stCondLst>
                                            <p:cond delay="250"/>
                                          </p:stCondLst>
                                        </p:cTn>
                                        <p:tgtEl>
                                          <p:spTgt spid="3">
                                            <p:txEl>
                                              <p:pRg st="2" end="2"/>
                                            </p:txEl>
                                          </p:spTgt>
                                        </p:tgtEl>
                                        <p:attrNameLst>
                                          <p:attrName>r</p:attrName>
                                        </p:attrNameLst>
                                      </p:cBhvr>
                                    </p:animRot>
                                    <p:animRot by="1500000">
                                      <p:cBhvr>
                                        <p:cTn id="33"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solidFill>
                  <a:srgbClr val="FF0000"/>
                </a:solidFill>
              </a:rPr>
              <a:t>ZÁKLAD PŘÍSUDKU JMENNÉHO SE SPONOU NEBO BEZE SPONY</a:t>
            </a:r>
            <a:endParaRPr lang="cs-CZ" dirty="0">
              <a:solidFill>
                <a:srgbClr val="FF0000"/>
              </a:solidFill>
            </a:endParaRPr>
          </a:p>
        </p:txBody>
      </p:sp>
      <p:sp>
        <p:nvSpPr>
          <p:cNvPr id="3" name="Zástupný symbol pro obsah 2"/>
          <p:cNvSpPr>
            <a:spLocks noGrp="1"/>
          </p:cNvSpPr>
          <p:nvPr>
            <p:ph idx="1"/>
          </p:nvPr>
        </p:nvSpPr>
        <p:spPr/>
        <p:txBody>
          <a:bodyPr>
            <a:normAutofit fontScale="77500" lnSpcReduction="20000"/>
          </a:bodyPr>
          <a:lstStyle/>
          <a:p>
            <a:pPr>
              <a:buFont typeface="Wingdings" pitchFamily="2" charset="2"/>
              <a:buChar char="§"/>
            </a:pPr>
            <a:r>
              <a:rPr lang="cs-CZ" dirty="0" smtClean="0">
                <a:solidFill>
                  <a:srgbClr val="FFC000"/>
                </a:solidFill>
              </a:rPr>
              <a:t>Přísudek jmenný se sponou: </a:t>
            </a:r>
            <a:br>
              <a:rPr lang="cs-CZ" dirty="0" smtClean="0">
                <a:solidFill>
                  <a:srgbClr val="FFC000"/>
                </a:solidFill>
              </a:rPr>
            </a:br>
            <a:r>
              <a:rPr lang="cs-CZ" dirty="0" smtClean="0"/>
              <a:t>skládá se ze dvou částí –</a:t>
            </a:r>
            <a:r>
              <a:rPr lang="cs-CZ" dirty="0" smtClean="0">
                <a:solidFill>
                  <a:srgbClr val="00B0F0"/>
                </a:solidFill>
              </a:rPr>
              <a:t> </a:t>
            </a:r>
            <a:r>
              <a:rPr lang="cs-CZ" dirty="0" smtClean="0"/>
              <a:t>sponového slovesa a podstatného nebo přídavného jména. Babička </a:t>
            </a:r>
            <a:r>
              <a:rPr lang="cs-CZ" u="sng" dirty="0" smtClean="0"/>
              <a:t>je</a:t>
            </a:r>
            <a:r>
              <a:rPr lang="cs-CZ" dirty="0" smtClean="0"/>
              <a:t> ještě </a:t>
            </a:r>
            <a:r>
              <a:rPr lang="cs-CZ" u="sng" dirty="0" smtClean="0"/>
              <a:t>mladá.</a:t>
            </a:r>
            <a:r>
              <a:rPr lang="cs-CZ" dirty="0" smtClean="0"/>
              <a:t> Bratr </a:t>
            </a:r>
            <a:r>
              <a:rPr lang="cs-CZ" u="sng" dirty="0" smtClean="0"/>
              <a:t>se stal vítězem </a:t>
            </a:r>
            <a:r>
              <a:rPr lang="cs-CZ" dirty="0" smtClean="0"/>
              <a:t>závodu.</a:t>
            </a:r>
            <a:br>
              <a:rPr lang="cs-CZ" dirty="0" smtClean="0"/>
            </a:br>
            <a:endParaRPr lang="cs-CZ" dirty="0" smtClean="0"/>
          </a:p>
          <a:p>
            <a:pPr marL="0" indent="0">
              <a:buNone/>
            </a:pPr>
            <a:r>
              <a:rPr lang="cs-CZ" dirty="0" smtClean="0">
                <a:solidFill>
                  <a:srgbClr val="FFC000"/>
                </a:solidFill>
              </a:rPr>
              <a:t>Sponová slovesa: </a:t>
            </a:r>
            <a:r>
              <a:rPr lang="cs-CZ" dirty="0" smtClean="0"/>
              <a:t>být, bývat, stát se, stávat se,</a:t>
            </a:r>
          </a:p>
          <a:p>
            <a:pPr marL="0" indent="0">
              <a:buNone/>
            </a:pPr>
            <a:r>
              <a:rPr lang="cs-CZ" dirty="0"/>
              <a:t> </a:t>
            </a:r>
            <a:r>
              <a:rPr lang="cs-CZ" dirty="0" smtClean="0"/>
              <a:t>                               nebýt, nebývat, nestávat se.</a:t>
            </a:r>
            <a:br>
              <a:rPr lang="cs-CZ" dirty="0" smtClean="0"/>
            </a:br>
            <a:endParaRPr lang="cs-CZ" dirty="0" smtClean="0"/>
          </a:p>
          <a:p>
            <a:pPr>
              <a:buFont typeface="Wingdings" pitchFamily="2" charset="2"/>
              <a:buChar char="§"/>
            </a:pPr>
            <a:r>
              <a:rPr lang="cs-CZ" dirty="0" smtClean="0">
                <a:solidFill>
                  <a:srgbClr val="FFC000"/>
                </a:solidFill>
              </a:rPr>
              <a:t>Přísudek jmenný beze spony: </a:t>
            </a:r>
            <a:br>
              <a:rPr lang="cs-CZ" dirty="0" smtClean="0">
                <a:solidFill>
                  <a:srgbClr val="FFC000"/>
                </a:solidFill>
              </a:rPr>
            </a:br>
            <a:r>
              <a:rPr lang="cs-CZ" dirty="0" smtClean="0"/>
              <a:t>tvořen pouze podstatným nebo přídavným jménem. Učení </a:t>
            </a:r>
            <a:r>
              <a:rPr lang="cs-CZ" u="sng" dirty="0" smtClean="0"/>
              <a:t>mučení. </a:t>
            </a:r>
            <a:r>
              <a:rPr lang="cs-CZ" dirty="0" smtClean="0"/>
              <a:t>Sliby </a:t>
            </a:r>
            <a:r>
              <a:rPr lang="cs-CZ" u="sng" dirty="0" smtClean="0"/>
              <a:t>chyby.</a:t>
            </a:r>
            <a:endParaRPr lang="cs-CZ" dirty="0" smtClean="0"/>
          </a:p>
          <a:p>
            <a:pPr marL="0" indent="0">
              <a:buNone/>
            </a:pPr>
            <a:endParaRPr lang="cs-CZ" dirty="0" smtClean="0"/>
          </a:p>
          <a:p>
            <a:pPr marL="0" indent="0">
              <a:buNone/>
            </a:pPr>
            <a:r>
              <a:rPr lang="cs-CZ" dirty="0" smtClean="0">
                <a:solidFill>
                  <a:srgbClr val="FFC000"/>
                </a:solidFill>
              </a:rPr>
              <a:t>Sponové sloveso může mít plný věcný význam: </a:t>
            </a:r>
            <a:br>
              <a:rPr lang="cs-CZ" dirty="0" smtClean="0">
                <a:solidFill>
                  <a:srgbClr val="FFC000"/>
                </a:solidFill>
              </a:rPr>
            </a:br>
            <a:r>
              <a:rPr lang="cs-CZ" dirty="0" smtClean="0">
                <a:solidFill>
                  <a:srgbClr val="00B0F0"/>
                </a:solidFill>
              </a:rPr>
              <a:t>     </a:t>
            </a:r>
            <a:r>
              <a:rPr lang="cs-CZ" dirty="0" smtClean="0"/>
              <a:t>Čerti </a:t>
            </a:r>
            <a:r>
              <a:rPr lang="cs-CZ" u="sng" dirty="0" smtClean="0"/>
              <a:t>nejsou</a:t>
            </a:r>
            <a:r>
              <a:rPr lang="cs-CZ" dirty="0" smtClean="0"/>
              <a:t>(= neexistují). Co </a:t>
            </a:r>
            <a:r>
              <a:rPr lang="cs-CZ" u="sng" dirty="0" smtClean="0"/>
              <a:t> se stalo</a:t>
            </a:r>
            <a:r>
              <a:rPr lang="cs-CZ" dirty="0" smtClean="0"/>
              <a:t>( přihodilo) ?</a:t>
            </a:r>
            <a:r>
              <a:rPr lang="cs-CZ" dirty="0" smtClean="0">
                <a:solidFill>
                  <a:srgbClr val="00B0F0"/>
                </a:solidFill>
              </a:rPr>
              <a:t/>
            </a:r>
            <a:br>
              <a:rPr lang="cs-CZ" dirty="0" smtClean="0">
                <a:solidFill>
                  <a:srgbClr val="00B0F0"/>
                </a:solidFill>
              </a:rPr>
            </a:br>
            <a:endParaRPr lang="cs-CZ" dirty="0" smtClean="0">
              <a:solidFill>
                <a:srgbClr val="00B0F0"/>
              </a:solidFill>
            </a:endParaRPr>
          </a:p>
          <a:p>
            <a:endParaRPr lang="cs-CZ" dirty="0">
              <a:solidFill>
                <a:srgbClr val="00B0F0"/>
              </a:solidFill>
            </a:endParaRPr>
          </a:p>
        </p:txBody>
      </p:sp>
    </p:spTree>
    <p:extLst>
      <p:ext uri="{BB962C8B-B14F-4D97-AF65-F5344CB8AC3E}">
        <p14:creationId xmlns:p14="http://schemas.microsoft.com/office/powerpoint/2010/main" xmlns="" val="2776361441"/>
      </p:ext>
    </p:extLst>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4" presetClass="emph" presetSubtype="0" fill="hold" nodeType="clickEffect">
                                  <p:stCondLst>
                                    <p:cond delay="0"/>
                                  </p:stCondLst>
                                  <p:iterate type="lt">
                                    <p:tmPct val="10000"/>
                                  </p:iterate>
                                  <p:childTnLst>
                                    <p:animMotion origin="layout" path="M 0.0 0.0 L 0.0 -0.07213" pathEditMode="relative" ptsTypes="">
                                      <p:cBhvr>
                                        <p:cTn id="13" dur="250" accel="50000" decel="50000" autoRev="1" fill="hold">
                                          <p:stCondLst>
                                            <p:cond delay="0"/>
                                          </p:stCondLst>
                                        </p:cTn>
                                        <p:tgtEl>
                                          <p:spTgt spid="3">
                                            <p:txEl>
                                              <p:pRg st="0" end="0"/>
                                            </p:txEl>
                                          </p:spTgt>
                                        </p:tgtEl>
                                        <p:attrNameLst>
                                          <p:attrName>ppt_x</p:attrName>
                                          <p:attrName>ppt_y</p:attrName>
                                        </p:attrNameLst>
                                      </p:cBhvr>
                                    </p:animMotion>
                                    <p:animRot by="1500000">
                                      <p:cBhvr>
                                        <p:cTn id="14" dur="125" fill="hold">
                                          <p:stCondLst>
                                            <p:cond delay="0"/>
                                          </p:stCondLst>
                                        </p:cTn>
                                        <p:tgtEl>
                                          <p:spTgt spid="3">
                                            <p:txEl>
                                              <p:pRg st="0" end="0"/>
                                            </p:txEl>
                                          </p:spTgt>
                                        </p:tgtEl>
                                        <p:attrNameLst>
                                          <p:attrName>r</p:attrName>
                                        </p:attrNameLst>
                                      </p:cBhvr>
                                    </p:animRot>
                                    <p:animRot by="-1500000">
                                      <p:cBhvr>
                                        <p:cTn id="15" dur="125" fill="hold">
                                          <p:stCondLst>
                                            <p:cond delay="125"/>
                                          </p:stCondLst>
                                        </p:cTn>
                                        <p:tgtEl>
                                          <p:spTgt spid="3">
                                            <p:txEl>
                                              <p:pRg st="0" end="0"/>
                                            </p:txEl>
                                          </p:spTgt>
                                        </p:tgtEl>
                                        <p:attrNameLst>
                                          <p:attrName>r</p:attrName>
                                        </p:attrNameLst>
                                      </p:cBhvr>
                                    </p:animRot>
                                    <p:animRot by="-1500000">
                                      <p:cBhvr>
                                        <p:cTn id="16" dur="125" fill="hold">
                                          <p:stCondLst>
                                            <p:cond delay="250"/>
                                          </p:stCondLst>
                                        </p:cTn>
                                        <p:tgtEl>
                                          <p:spTgt spid="3">
                                            <p:txEl>
                                              <p:pRg st="0" end="0"/>
                                            </p:txEl>
                                          </p:spTgt>
                                        </p:tgtEl>
                                        <p:attrNameLst>
                                          <p:attrName>r</p:attrName>
                                        </p:attrNameLst>
                                      </p:cBhvr>
                                    </p:animRot>
                                    <p:animRot by="1500000">
                                      <p:cBhvr>
                                        <p:cTn id="17" dur="125" fill="hold">
                                          <p:stCondLst>
                                            <p:cond delay="375"/>
                                          </p:stCondLst>
                                        </p:cTn>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4" presetClass="emph" presetSubtype="0" fill="hold" nodeType="clickEffect">
                                  <p:stCondLst>
                                    <p:cond delay="0"/>
                                  </p:stCondLst>
                                  <p:iterate type="lt">
                                    <p:tmPct val="10000"/>
                                  </p:iterate>
                                  <p:childTnLst>
                                    <p:animMotion origin="layout" path="M 0.0 0.0 L 0.0 -0.07213" pathEditMode="relative" ptsTypes="">
                                      <p:cBhvr>
                                        <p:cTn id="31" dur="250" accel="50000" decel="50000" autoRev="1" fill="hold">
                                          <p:stCondLst>
                                            <p:cond delay="0"/>
                                          </p:stCondLst>
                                        </p:cTn>
                                        <p:tgtEl>
                                          <p:spTgt spid="3">
                                            <p:txEl>
                                              <p:pRg st="3" end="3"/>
                                            </p:txEl>
                                          </p:spTgt>
                                        </p:tgtEl>
                                        <p:attrNameLst>
                                          <p:attrName>ppt_x</p:attrName>
                                          <p:attrName>ppt_y</p:attrName>
                                        </p:attrNameLst>
                                      </p:cBhvr>
                                    </p:animMotion>
                                    <p:animRot by="1500000">
                                      <p:cBhvr>
                                        <p:cTn id="32" dur="125" fill="hold">
                                          <p:stCondLst>
                                            <p:cond delay="0"/>
                                          </p:stCondLst>
                                        </p:cTn>
                                        <p:tgtEl>
                                          <p:spTgt spid="3">
                                            <p:txEl>
                                              <p:pRg st="3" end="3"/>
                                            </p:txEl>
                                          </p:spTgt>
                                        </p:tgtEl>
                                        <p:attrNameLst>
                                          <p:attrName>r</p:attrName>
                                        </p:attrNameLst>
                                      </p:cBhvr>
                                    </p:animRot>
                                    <p:animRot by="-1500000">
                                      <p:cBhvr>
                                        <p:cTn id="33" dur="125" fill="hold">
                                          <p:stCondLst>
                                            <p:cond delay="125"/>
                                          </p:stCondLst>
                                        </p:cTn>
                                        <p:tgtEl>
                                          <p:spTgt spid="3">
                                            <p:txEl>
                                              <p:pRg st="3" end="3"/>
                                            </p:txEl>
                                          </p:spTgt>
                                        </p:tgtEl>
                                        <p:attrNameLst>
                                          <p:attrName>r</p:attrName>
                                        </p:attrNameLst>
                                      </p:cBhvr>
                                    </p:animRot>
                                    <p:animRot by="-1500000">
                                      <p:cBhvr>
                                        <p:cTn id="34" dur="125" fill="hold">
                                          <p:stCondLst>
                                            <p:cond delay="250"/>
                                          </p:stCondLst>
                                        </p:cTn>
                                        <p:tgtEl>
                                          <p:spTgt spid="3">
                                            <p:txEl>
                                              <p:pRg st="3" end="3"/>
                                            </p:txEl>
                                          </p:spTgt>
                                        </p:tgtEl>
                                        <p:attrNameLst>
                                          <p:attrName>r</p:attrName>
                                        </p:attrNameLst>
                                      </p:cBhvr>
                                    </p:animRot>
                                    <p:animRot by="1500000">
                                      <p:cBhvr>
                                        <p:cTn id="35" dur="125" fill="hold">
                                          <p:stCondLst>
                                            <p:cond delay="375"/>
                                          </p:stCondLst>
                                        </p:cTn>
                                        <p:tgtEl>
                                          <p:spTgt spid="3">
                                            <p:txEl>
                                              <p:pRg st="3" end="3"/>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 calcmode="lin" valueType="num">
                                      <p:cBhvr additive="base">
                                        <p:cTn id="40"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solidFill>
                  <a:srgbClr val="FF0000"/>
                </a:solidFill>
              </a:rPr>
              <a:t>ÚKOLY K PROCVIČOVÁNÍ</a:t>
            </a:r>
            <a:endParaRPr lang="cs-CZ" dirty="0">
              <a:solidFill>
                <a:srgbClr val="FF0000"/>
              </a:solidFill>
            </a:endParaRPr>
          </a:p>
        </p:txBody>
      </p:sp>
      <p:sp>
        <p:nvSpPr>
          <p:cNvPr id="3" name="Zástupný symbol pro obsah 2"/>
          <p:cNvSpPr>
            <a:spLocks noGrp="1"/>
          </p:cNvSpPr>
          <p:nvPr>
            <p:ph idx="1"/>
          </p:nvPr>
        </p:nvSpPr>
        <p:spPr/>
        <p:txBody>
          <a:bodyPr>
            <a:normAutofit/>
          </a:bodyPr>
          <a:lstStyle/>
          <a:p>
            <a:r>
              <a:rPr lang="cs-CZ" sz="2400" dirty="0" smtClean="0">
                <a:solidFill>
                  <a:srgbClr val="FFC000"/>
                </a:solidFill>
              </a:rPr>
              <a:t>VYHLEDEJ PŘÍSUDKY, ROZLIŠ JMENNÉ A SLOVESNÉ:</a:t>
            </a:r>
          </a:p>
          <a:p>
            <a:endParaRPr lang="cs-CZ" sz="2400" dirty="0">
              <a:solidFill>
                <a:srgbClr val="00B0F0"/>
              </a:solidFill>
            </a:endParaRPr>
          </a:p>
          <a:p>
            <a:pPr marL="0" indent="0">
              <a:buNone/>
            </a:pPr>
            <a:endParaRPr lang="cs-CZ" sz="2400" dirty="0" smtClean="0"/>
          </a:p>
          <a:p>
            <a:pPr marL="0" indent="0">
              <a:buNone/>
            </a:pPr>
            <a:r>
              <a:rPr lang="cs-CZ" sz="2400" dirty="0" smtClean="0"/>
              <a:t>Tento film vůbec nebyl zajímavý. Rozesmáli jsme ho. V létě bývám dlouho venku. Petra se stane ošetřovatelkou. Náš pes Azor je členem rodiny už 7 let. Milan je poslední dobou velmi nepozorný. Můj dědeček byl pilotem. Radka je ještě ve třídě. Před Vánoci nakupuji na poslední chvíli. Oběd nám dnes velmi chutnal. Zítra půjdeme do kina všichni. Škola základ života.</a:t>
            </a:r>
            <a:endParaRPr lang="cs-CZ" sz="2400" dirty="0"/>
          </a:p>
        </p:txBody>
      </p:sp>
    </p:spTree>
    <p:extLst>
      <p:ext uri="{BB962C8B-B14F-4D97-AF65-F5344CB8AC3E}">
        <p14:creationId xmlns:p14="http://schemas.microsoft.com/office/powerpoint/2010/main" xmlns="" val="141037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3" end="3"/>
                                            </p:txEl>
                                          </p:spTgt>
                                        </p:tgtEl>
                                        <p:attrNameLst>
                                          <p:attrName>ppt_x</p:attrName>
                                          <p:attrName>ppt_y</p:attrName>
                                        </p:attrNameLst>
                                      </p:cBhvr>
                                    </p:animMotion>
                                    <p:animRot by="1500000">
                                      <p:cBhvr>
                                        <p:cTn id="19" dur="125" fill="hold">
                                          <p:stCondLst>
                                            <p:cond delay="0"/>
                                          </p:stCondLst>
                                        </p:cTn>
                                        <p:tgtEl>
                                          <p:spTgt spid="3">
                                            <p:txEl>
                                              <p:pRg st="3" end="3"/>
                                            </p:txEl>
                                          </p:spTgt>
                                        </p:tgtEl>
                                        <p:attrNameLst>
                                          <p:attrName>r</p:attrName>
                                        </p:attrNameLst>
                                      </p:cBhvr>
                                    </p:animRot>
                                    <p:animRot by="-1500000">
                                      <p:cBhvr>
                                        <p:cTn id="20" dur="125" fill="hold">
                                          <p:stCondLst>
                                            <p:cond delay="125"/>
                                          </p:stCondLst>
                                        </p:cTn>
                                        <p:tgtEl>
                                          <p:spTgt spid="3">
                                            <p:txEl>
                                              <p:pRg st="3" end="3"/>
                                            </p:txEl>
                                          </p:spTgt>
                                        </p:tgtEl>
                                        <p:attrNameLst>
                                          <p:attrName>r</p:attrName>
                                        </p:attrNameLst>
                                      </p:cBhvr>
                                    </p:animRot>
                                    <p:animRot by="-1500000">
                                      <p:cBhvr>
                                        <p:cTn id="21" dur="125" fill="hold">
                                          <p:stCondLst>
                                            <p:cond delay="250"/>
                                          </p:stCondLst>
                                        </p:cTn>
                                        <p:tgtEl>
                                          <p:spTgt spid="3">
                                            <p:txEl>
                                              <p:pRg st="3" end="3"/>
                                            </p:txEl>
                                          </p:spTgt>
                                        </p:tgtEl>
                                        <p:attrNameLst>
                                          <p:attrName>r</p:attrName>
                                        </p:attrNameLst>
                                      </p:cBhvr>
                                    </p:animRot>
                                    <p:animRot by="1500000">
                                      <p:cBhvr>
                                        <p:cTn id="22" dur="125" fill="hold">
                                          <p:stCondLst>
                                            <p:cond delay="375"/>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rchol">
  <a:themeElements>
    <a:clrScheme name="Vrchol">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Vrchol">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rchol">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89</TotalTime>
  <Words>182</Words>
  <Application>Microsoft Office PowerPoint</Application>
  <PresentationFormat>Předvádění na obrazovce (4:3)</PresentationFormat>
  <Paragraphs>26</Paragraphs>
  <Slides>6</Slides>
  <Notes>0</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Vrchol</vt:lpstr>
      <vt:lpstr>Snímek 1</vt:lpstr>
      <vt:lpstr>ZÁKLADNÍ SKLADEBNÍ DVOJICE</vt:lpstr>
      <vt:lpstr>PŘÍSUDEK</vt:lpstr>
      <vt:lpstr>ZÁKLAD PŘÍSUDKU SLOVESNÉHO</vt:lpstr>
      <vt:lpstr>ZÁKLAD PŘÍSUDKU JMENNÉHO SE SPONOU NEBO BEZE SPONY</vt:lpstr>
      <vt:lpstr>ÚKOLY K PROCVIČOVÁNÍ</vt:lpstr>
    </vt:vector>
  </TitlesOfParts>
  <Company>domov</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ZÁKLADNÍ SKLADEBNÍ DVOJICE</dc:title>
  <dc:creator>Bartonickovi</dc:creator>
  <cp:lastModifiedBy>Dum</cp:lastModifiedBy>
  <cp:revision>19</cp:revision>
  <dcterms:created xsi:type="dcterms:W3CDTF">2011-11-06T15:04:21Z</dcterms:created>
  <dcterms:modified xsi:type="dcterms:W3CDTF">2014-04-28T07:31:21Z</dcterms:modified>
</cp:coreProperties>
</file>