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65" r:id="rId4"/>
    <p:sldId id="260" r:id="rId5"/>
    <p:sldId id="259" r:id="rId6"/>
    <p:sldId id="261" r:id="rId7"/>
    <p:sldId id="262" r:id="rId8"/>
    <p:sldId id="266" r:id="rId9"/>
    <p:sldId id="267" r:id="rId10"/>
    <p:sldId id="263" r:id="rId11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pitchFamily="34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pitchFamily="34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pitchFamily="34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pitchFamily="34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pitchFamily="34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pitchFamily="34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pitchFamily="34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pitchFamily="34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pitchFamily="34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990000"/>
  </p:clrMru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1FB58721-DC80-4BAC-AA5B-946C67DF8EC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95A7A895-2092-460C-B2A0-A3C97AD1866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338E6758-2F98-465D-B28E-850D7549551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CC24E033-594B-4FE2-8067-132B5CAF0A0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8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A56340A1-6CC9-4A64-BDD8-9D8D7153915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1DB3DA67-A1D5-4083-B57A-8A43C875173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4E7DBEA4-BFBE-4053-A1F6-3BCD3E88845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EF47AF7-F24D-4429-B4EB-824222F4777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1E2822BB-6877-47C6-A937-739750ED1F3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B42C5E3B-C14F-47DA-82D5-E13AD77F508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7753EDF4-380F-443F-A5E9-3649A41CBB2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027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1028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400" smtClean="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029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5225"/>
            <a:ext cx="2895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defRPr sz="1400" smtClean="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030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400" smtClean="0"/>
            </a:lvl1pPr>
          </a:lstStyle>
          <a:p>
            <a:pPr>
              <a:defRPr/>
            </a:pPr>
            <a:fld id="{1F1E9A24-C5F1-43EC-B7A7-7C60A8F499D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itchFamily="34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itchFamily="34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itchFamily="34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itchFamily="34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118" name="Group 70"/>
          <p:cNvGraphicFramePr>
            <a:graphicFrameLocks noGrp="1"/>
          </p:cNvGraphicFramePr>
          <p:nvPr>
            <p:ph type="subTitle" idx="1"/>
          </p:nvPr>
        </p:nvGraphicFramePr>
        <p:xfrm>
          <a:off x="1331913" y="1341438"/>
          <a:ext cx="6400800" cy="5468112"/>
        </p:xfrm>
        <a:graphic>
          <a:graphicData uri="http://schemas.openxmlformats.org/drawingml/2006/table">
            <a:tbl>
              <a:tblPr/>
              <a:tblGrid>
                <a:gridCol w="1685925"/>
                <a:gridCol w="4714875"/>
              </a:tblGrid>
              <a:tr h="920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3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ea typeface="Calibri" pitchFamily="34" charset="0"/>
                          <a:cs typeface="Times New Roman" pitchFamily="18" charset="0"/>
                        </a:rPr>
                        <a:t>Číslo projektu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3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,Bold"/>
                        </a:rPr>
                        <a:t>CZ.1.07/1.5.00/34.0950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920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3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ea typeface="Calibri" pitchFamily="34" charset="0"/>
                          <a:cs typeface="Times New Roman" pitchFamily="18" charset="0"/>
                        </a:rPr>
                        <a:t>Kódování materiálu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3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,Bold"/>
                        </a:rPr>
                        <a:t>VY_32_INOVACE_bio_zoo01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920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3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ea typeface="Calibri" pitchFamily="34" charset="0"/>
                          <a:cs typeface="Times New Roman" pitchFamily="18" charset="0"/>
                        </a:rPr>
                        <a:t>Označení materiálu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zoo01_charakteristika zivocichu</a:t>
                      </a:r>
                    </a:p>
                  </a:txBody>
                  <a:tcPr marL="68580" marR="68580" marT="0" marB="0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920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3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ea typeface="Calibri" pitchFamily="34" charset="0"/>
                          <a:cs typeface="Times New Roman" pitchFamily="18" charset="0"/>
                        </a:rPr>
                        <a:t>Název školy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3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,Bold"/>
                        </a:rPr>
                        <a:t>Gymnázium Kladno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6668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3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ea typeface="Calibri" pitchFamily="34" charset="0"/>
                          <a:cs typeface="Times New Roman" pitchFamily="18" charset="0"/>
                        </a:rPr>
                        <a:t>Autor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Jindra Mourková</a:t>
                      </a:r>
                    </a:p>
                  </a:txBody>
                  <a:tcPr marL="68580" marR="68580" marT="0" marB="0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8098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3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</a:rPr>
                        <a:t>Anotace</a:t>
                      </a:r>
                      <a:endParaRPr kumimoji="0" lang="cs-CZ" sz="13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0314" marR="60314" marT="0" marB="0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3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Prezentace stručně shrnuje znaky živočišné buňky, hierarchické uspořádání buněk v těle, rýhování vajíčka, zárodečné listy, původ orgánů a soustav z jednotlivých zárodečných listů.</a:t>
                      </a:r>
                    </a:p>
                  </a:txBody>
                  <a:tcPr marL="60314" marR="60314" marT="0" marB="0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920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3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</a:rPr>
                        <a:t>Předmět</a:t>
                      </a:r>
                      <a:endParaRPr kumimoji="0" lang="cs-CZ" sz="13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0314" marR="60314" marT="0" marB="0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3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biologie</a:t>
                      </a:r>
                    </a:p>
                  </a:txBody>
                  <a:tcPr marL="60314" marR="60314" marT="0" marB="0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920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3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</a:rPr>
                        <a:t>Tematická oblast</a:t>
                      </a:r>
                      <a:endParaRPr kumimoji="0" lang="cs-CZ" sz="13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0314" marR="60314" marT="0" marB="0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3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zoologie</a:t>
                      </a:r>
                    </a:p>
                  </a:txBody>
                  <a:tcPr marL="60314" marR="60314" marT="0" marB="0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920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3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</a:rPr>
                        <a:t>Téma</a:t>
                      </a:r>
                      <a:endParaRPr kumimoji="0" lang="cs-CZ" sz="13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0314" marR="60314" marT="0" marB="0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3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Charakteristika živočichů</a:t>
                      </a:r>
                    </a:p>
                  </a:txBody>
                  <a:tcPr marL="60314" marR="60314" marT="0" marB="0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8256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3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</a:rPr>
                        <a:t>Očekávané výstupy</a:t>
                      </a:r>
                      <a:endParaRPr kumimoji="0" lang="cs-CZ" sz="13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0314" marR="60314" marT="0" marB="0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3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Žáci dovedou popsat živočišnou buňku a hierarchické uspořádání buněk v mnohobuněčných tělech,  umí vyjmenovat a popsat fáze rýhování vajíčka, umí vysvětlit pojmy diblastica a triblastica, dovedou vyjmenovat příklady tkání vzniklých z jednotlivých zárodečných listů.</a:t>
                      </a:r>
                      <a:endParaRPr kumimoji="0" lang="cs-CZ" sz="13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0314" marR="60314" marT="0" marB="0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920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3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</a:rPr>
                        <a:t>Klíčová slova</a:t>
                      </a:r>
                      <a:endParaRPr kumimoji="0" lang="cs-CZ" sz="13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0314" marR="60314" marT="0" marB="0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3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Morula, blastula, gastrula, ektoderm, entoderm, mezoderm, diblastica, triblastica</a:t>
                      </a:r>
                    </a:p>
                  </a:txBody>
                  <a:tcPr marL="60314" marR="60314" marT="0" marB="0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920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3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</a:rPr>
                        <a:t>Druh učebního materiálu</a:t>
                      </a:r>
                      <a:endParaRPr kumimoji="0" lang="cs-CZ" sz="13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0314" marR="60314" marT="0" marB="0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3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</a:rPr>
                        <a:t>prezentace (výkladová)</a:t>
                      </a:r>
                      <a:endParaRPr kumimoji="0" lang="cs-CZ" sz="13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0314" marR="60314" marT="0" marB="0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920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3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ea typeface="Calibri" pitchFamily="34" charset="0"/>
                          <a:cs typeface="Times New Roman" pitchFamily="18" charset="0"/>
                        </a:rPr>
                        <a:t>Ročník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2. 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ročník 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čtyřletého gymnázia a odpovídající ročník víceletého gymnázia</a:t>
                      </a:r>
                    </a:p>
                  </a:txBody>
                  <a:tcPr marL="68580" marR="68580" marT="0" marB="0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920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3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ea typeface="Calibri" pitchFamily="34" charset="0"/>
                          <a:cs typeface="Times New Roman" pitchFamily="18" charset="0"/>
                        </a:rPr>
                        <a:t>Cílová skupina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3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,Bold"/>
                        </a:rPr>
                        <a:t>vyšší stupeň osmiletého gymnázia, čtyřleté gymnázium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920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3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ea typeface="Calibri" pitchFamily="34" charset="0"/>
                          <a:cs typeface="Times New Roman" pitchFamily="18" charset="0"/>
                        </a:rPr>
                        <a:t>Ověřeno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3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,Bold"/>
                        </a:rPr>
                        <a:t>(10.10.2013, třída 2.B)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,Bold"/>
                      </a:endParaRPr>
                    </a:p>
                  </a:txBody>
                  <a:tcPr marL="68580" marR="68580" marT="0" marB="0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92075">
                <a:tc gridSpan="2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3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</a:rPr>
                        <a:t>Zdroje uvedeny na konci dokumentu.</a:t>
                      </a:r>
                      <a:endParaRPr kumimoji="0" lang="cs-CZ" sz="13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0314" marR="60314" marT="0" marB="0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2102" name="Obrázek 3"/>
          <p:cNvPicPr>
            <a:picLocks noChangeAspect="1" noChangeArrowheads="1"/>
          </p:cNvPicPr>
          <p:nvPr>
            <p:ph type="ctrTitle"/>
          </p:nvPr>
        </p:nvPicPr>
        <p:blipFill>
          <a:blip r:embed="rId2" cstate="print"/>
          <a:srcRect/>
          <a:stretch>
            <a:fillRect/>
          </a:stretch>
        </p:blipFill>
        <p:spPr>
          <a:xfrm>
            <a:off x="1473200" y="44450"/>
            <a:ext cx="5761038" cy="1258888"/>
          </a:xfrm>
          <a:noFill/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Rectangle 2"/>
          <p:cNvSpPr>
            <a:spLocks noGrp="1" noChangeArrowheads="1"/>
          </p:cNvSpPr>
          <p:nvPr>
            <p:ph type="ctrTitle"/>
          </p:nvPr>
        </p:nvSpPr>
        <p:spPr/>
        <p:txBody>
          <a:bodyPr/>
          <a:lstStyle/>
          <a:p>
            <a:pPr eaLnBrk="1" hangingPunct="1"/>
            <a:r>
              <a:rPr lang="cs-CZ" smtClean="0"/>
              <a:t>Charakteristika živočichů</a:t>
            </a:r>
          </a:p>
        </p:txBody>
      </p:sp>
      <p:sp>
        <p:nvSpPr>
          <p:cNvPr id="3075" name="Rectangle 3"/>
          <p:cNvSpPr>
            <a:spLocks noGrp="1" noChangeArrowheads="1"/>
          </p:cNvSpPr>
          <p:nvPr>
            <p:ph type="subTitle" idx="1"/>
          </p:nvPr>
        </p:nvSpPr>
        <p:spPr/>
        <p:txBody>
          <a:bodyPr/>
          <a:lstStyle/>
          <a:p>
            <a:pPr eaLnBrk="1" hangingPunct="1"/>
            <a:endParaRPr lang="cs-CZ" smtClean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8" name="Picture 2" descr="Soubor:Animal cell structure cs.sv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63550" y="777875"/>
            <a:ext cx="7924800" cy="55467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4099" name="Text Box 3"/>
          <p:cNvSpPr txBox="1">
            <a:spLocks noChangeArrowheads="1"/>
          </p:cNvSpPr>
          <p:nvPr/>
        </p:nvSpPr>
        <p:spPr bwMode="auto">
          <a:xfrm>
            <a:off x="1979613" y="6308725"/>
            <a:ext cx="5508625" cy="4000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1000" i="1"/>
              <a:t>Michal Maňas</a:t>
            </a:r>
            <a:r>
              <a:rPr lang="cs-CZ" sz="1000"/>
              <a:t>,. Wikipedie [online]. [cit. 10.10.2013]. Dostupný pod licencí Creative Commons na WWW:http://commons.wikimedia.org/wiki/File:Animal_cell_structure_cs.svg</a:t>
            </a:r>
          </a:p>
        </p:txBody>
      </p:sp>
      <p:sp>
        <p:nvSpPr>
          <p:cNvPr id="4100" name="Rectangle 4"/>
          <p:cNvSpPr>
            <a:spLocks noChangeArrowheads="1"/>
          </p:cNvSpPr>
          <p:nvPr/>
        </p:nvSpPr>
        <p:spPr bwMode="auto">
          <a:xfrm>
            <a:off x="1187450" y="0"/>
            <a:ext cx="7416800" cy="762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cs-CZ" sz="4400">
                <a:solidFill>
                  <a:schemeClr val="tx2"/>
                </a:solidFill>
              </a:rPr>
              <a:t>Eukaryotická buňka</a:t>
            </a: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smtClean="0"/>
              <a:t>Mnohobuněčnost</a:t>
            </a:r>
          </a:p>
        </p:txBody>
      </p:sp>
      <p:sp>
        <p:nvSpPr>
          <p:cNvPr id="5123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57200" y="1268413"/>
            <a:ext cx="8229600" cy="5113337"/>
          </a:xfrm>
        </p:spPr>
        <p:txBody>
          <a:bodyPr/>
          <a:lstStyle/>
          <a:p>
            <a:pPr eaLnBrk="1" hangingPunct="1">
              <a:lnSpc>
                <a:spcPct val="90000"/>
              </a:lnSpc>
            </a:pPr>
            <a:r>
              <a:rPr lang="cs-CZ" b="1" smtClean="0"/>
              <a:t>tkáně</a:t>
            </a:r>
            <a:r>
              <a:rPr lang="cs-CZ" smtClean="0"/>
              <a:t> = soubory buněk podobného vzhledu a funkce </a:t>
            </a:r>
            <a:r>
              <a:rPr lang="cs-CZ" sz="2800" smtClean="0"/>
              <a:t>(např. epitel, pojivová, svalová, nervová, exkreční) </a:t>
            </a:r>
          </a:p>
          <a:p>
            <a:pPr eaLnBrk="1" hangingPunct="1">
              <a:lnSpc>
                <a:spcPct val="90000"/>
              </a:lnSpc>
            </a:pPr>
            <a:r>
              <a:rPr lang="cs-CZ" b="1" smtClean="0"/>
              <a:t>orgány</a:t>
            </a:r>
            <a:r>
              <a:rPr lang="cs-CZ" smtClean="0"/>
              <a:t> =  anatomicky rozlišitelné útvary, zajišťující v organismu určitou funkci </a:t>
            </a:r>
            <a:r>
              <a:rPr lang="cs-CZ" sz="2800" smtClean="0"/>
              <a:t>(např. pokožka, srdce, játra, žaludek,...)</a:t>
            </a:r>
          </a:p>
          <a:p>
            <a:pPr eaLnBrk="1" hangingPunct="1">
              <a:lnSpc>
                <a:spcPct val="90000"/>
              </a:lnSpc>
            </a:pPr>
            <a:r>
              <a:rPr lang="cs-CZ" b="1" smtClean="0"/>
              <a:t>orgánové soustavy</a:t>
            </a:r>
            <a:r>
              <a:rPr lang="cs-CZ" smtClean="0"/>
              <a:t> = soubor orgánů, které navzájem funkčně souvisejí </a:t>
            </a:r>
            <a:r>
              <a:rPr lang="cs-CZ" sz="2800" smtClean="0"/>
              <a:t>(např. soustava krycí, opěrná, pohybová, cévní, trávicí, rozmnožovací, dýchací, vylučovací,....)</a:t>
            </a: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smtClean="0"/>
              <a:t>Vznik mnohobuněčnosti</a:t>
            </a:r>
          </a:p>
        </p:txBody>
      </p:sp>
      <p:sp>
        <p:nvSpPr>
          <p:cNvPr id="6147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57200" y="1412875"/>
            <a:ext cx="8229600" cy="4968875"/>
          </a:xfrm>
        </p:spPr>
        <p:txBody>
          <a:bodyPr/>
          <a:lstStyle/>
          <a:p>
            <a:pPr algn="ctr" eaLnBrk="1" hangingPunct="1">
              <a:buFontTx/>
              <a:buNone/>
            </a:pPr>
            <a:r>
              <a:rPr lang="cs-CZ" sz="5400" smtClean="0"/>
              <a:t>?</a:t>
            </a:r>
          </a:p>
          <a:p>
            <a:pPr eaLnBrk="1" hangingPunct="1"/>
            <a:r>
              <a:rPr lang="cs-CZ" sz="2800" b="1" smtClean="0"/>
              <a:t>Teorie 1</a:t>
            </a:r>
            <a:r>
              <a:rPr lang="cs-CZ" sz="2800" smtClean="0"/>
              <a:t> (invaginační, imigrační, plakulární): </a:t>
            </a:r>
            <a:r>
              <a:rPr lang="cs-CZ" sz="2800" b="1" smtClean="0"/>
              <a:t>z kolonií bičíkovců</a:t>
            </a:r>
            <a:r>
              <a:rPr lang="cs-CZ" sz="2800" smtClean="0"/>
              <a:t> (analogie váleče koulivého)  - dělící se buňky zůstanou pohromadě</a:t>
            </a:r>
          </a:p>
          <a:p>
            <a:pPr eaLnBrk="1" hangingPunct="1"/>
            <a:endParaRPr lang="cs-CZ" sz="2800" smtClean="0"/>
          </a:p>
          <a:p>
            <a:pPr eaLnBrk="1" hangingPunct="1"/>
            <a:r>
              <a:rPr lang="cs-CZ" sz="2800" b="1" smtClean="0"/>
              <a:t>Teorie 2</a:t>
            </a:r>
            <a:r>
              <a:rPr lang="cs-CZ" sz="2800" smtClean="0"/>
              <a:t> (ciliární): </a:t>
            </a:r>
            <a:r>
              <a:rPr lang="cs-CZ" sz="2800" b="1" smtClean="0"/>
              <a:t>z mnohojaderných obrvených</a:t>
            </a:r>
            <a:r>
              <a:rPr lang="cs-CZ" sz="2800" smtClean="0"/>
              <a:t> „prvoků“ – nejprve se dělí jádra, později se utvoří cytoplazmatické membrány</a:t>
            </a: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Rectangle 2"/>
          <p:cNvSpPr>
            <a:spLocks noGrp="1" noChangeArrowheads="1"/>
          </p:cNvSpPr>
          <p:nvPr>
            <p:ph type="title"/>
          </p:nvPr>
        </p:nvSpPr>
        <p:spPr>
          <a:xfrm>
            <a:off x="457200" y="274638"/>
            <a:ext cx="8229600" cy="922337"/>
          </a:xfrm>
        </p:spPr>
        <p:txBody>
          <a:bodyPr/>
          <a:lstStyle/>
          <a:p>
            <a:pPr eaLnBrk="1" hangingPunct="1"/>
            <a:r>
              <a:rPr lang="cs-CZ" smtClean="0"/>
              <a:t>Rýhování vajíčka</a:t>
            </a:r>
          </a:p>
        </p:txBody>
      </p:sp>
      <p:sp>
        <p:nvSpPr>
          <p:cNvPr id="7171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57200" y="1268413"/>
            <a:ext cx="8229600" cy="5184775"/>
          </a:xfrm>
        </p:spPr>
        <p:txBody>
          <a:bodyPr/>
          <a:lstStyle/>
          <a:p>
            <a:pPr algn="ctr" eaLnBrk="1" hangingPunct="1">
              <a:lnSpc>
                <a:spcPct val="90000"/>
              </a:lnSpc>
              <a:buFontTx/>
              <a:buNone/>
            </a:pPr>
            <a:r>
              <a:rPr lang="cs-CZ" b="1" u="sng" smtClean="0"/>
              <a:t>Ernst Haeckel: invaginační teorie</a:t>
            </a:r>
          </a:p>
          <a:p>
            <a:pPr eaLnBrk="1" hangingPunct="1">
              <a:lnSpc>
                <a:spcPct val="90000"/>
              </a:lnSpc>
            </a:pPr>
            <a:r>
              <a:rPr lang="cs-CZ" smtClean="0"/>
              <a:t>oplozené vajíčko = </a:t>
            </a:r>
            <a:r>
              <a:rPr lang="cs-CZ" b="1" smtClean="0"/>
              <a:t>zygota</a:t>
            </a:r>
          </a:p>
          <a:p>
            <a:pPr eaLnBrk="1" hangingPunct="1">
              <a:lnSpc>
                <a:spcPct val="90000"/>
              </a:lnSpc>
            </a:pPr>
            <a:r>
              <a:rPr lang="cs-CZ" smtClean="0"/>
              <a:t>dělěním buněk vzniká </a:t>
            </a:r>
            <a:r>
              <a:rPr lang="cs-CZ" b="1" smtClean="0"/>
              <a:t>morula</a:t>
            </a:r>
          </a:p>
          <a:p>
            <a:pPr eaLnBrk="1" hangingPunct="1">
              <a:lnSpc>
                <a:spcPct val="90000"/>
              </a:lnSpc>
            </a:pPr>
            <a:r>
              <a:rPr lang="cs-CZ" smtClean="0"/>
              <a:t>rozestoupením zárodečných buněk vzniká</a:t>
            </a:r>
            <a:r>
              <a:rPr lang="cs-CZ" b="1" smtClean="0"/>
              <a:t> blastula </a:t>
            </a:r>
            <a:r>
              <a:rPr lang="cs-CZ" smtClean="0"/>
              <a:t>(uvnitř dutina blastocoel)</a:t>
            </a:r>
          </a:p>
          <a:p>
            <a:pPr eaLnBrk="1" hangingPunct="1">
              <a:lnSpc>
                <a:spcPct val="90000"/>
              </a:lnSpc>
            </a:pPr>
            <a:r>
              <a:rPr lang="cs-CZ" smtClean="0"/>
              <a:t>vchlípením stěny (invaginace) vzniká </a:t>
            </a:r>
            <a:r>
              <a:rPr lang="cs-CZ" b="1" smtClean="0"/>
              <a:t>gastrula </a:t>
            </a:r>
          </a:p>
          <a:p>
            <a:pPr lvl="1" eaLnBrk="1" hangingPunct="1">
              <a:lnSpc>
                <a:spcPct val="90000"/>
              </a:lnSpc>
            </a:pPr>
            <a:r>
              <a:rPr lang="cs-CZ" smtClean="0"/>
              <a:t>blastocoel = prim. dutina</a:t>
            </a:r>
          </a:p>
          <a:p>
            <a:pPr lvl="1" eaLnBrk="1" hangingPunct="1">
              <a:lnSpc>
                <a:spcPct val="90000"/>
              </a:lnSpc>
            </a:pPr>
            <a:r>
              <a:rPr lang="cs-CZ" smtClean="0"/>
              <a:t>blastoporus = prvoústa</a:t>
            </a:r>
          </a:p>
          <a:p>
            <a:pPr lvl="1" eaLnBrk="1" hangingPunct="1">
              <a:lnSpc>
                <a:spcPct val="90000"/>
              </a:lnSpc>
            </a:pPr>
            <a:r>
              <a:rPr lang="cs-CZ" smtClean="0"/>
              <a:t>archenteron = prvostřevo </a:t>
            </a: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smtClean="0"/>
              <a:t>Zárodečné listy</a:t>
            </a:r>
          </a:p>
        </p:txBody>
      </p:sp>
      <p:sp>
        <p:nvSpPr>
          <p:cNvPr id="8195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/>
            <a:r>
              <a:rPr lang="cs-CZ" b="1" smtClean="0"/>
              <a:t>Ektoderm</a:t>
            </a:r>
            <a:r>
              <a:rPr lang="cs-CZ" smtClean="0"/>
              <a:t> = povrchová vrstva gastruly</a:t>
            </a:r>
          </a:p>
          <a:p>
            <a:pPr eaLnBrk="1" hangingPunct="1"/>
            <a:r>
              <a:rPr lang="cs-CZ" b="1" smtClean="0"/>
              <a:t>Entoderm</a:t>
            </a:r>
            <a:r>
              <a:rPr lang="cs-CZ" smtClean="0"/>
              <a:t> = výstelka prvostřeva</a:t>
            </a:r>
          </a:p>
          <a:p>
            <a:pPr eaLnBrk="1" hangingPunct="1"/>
            <a:r>
              <a:rPr lang="cs-CZ" b="1" smtClean="0"/>
              <a:t>Mezoderm</a:t>
            </a:r>
            <a:r>
              <a:rPr lang="cs-CZ" smtClean="0"/>
              <a:t> = střední vrstva gastruly; vzniká vputováním jednotlivých buněk, nebo vchlípením</a:t>
            </a:r>
          </a:p>
          <a:p>
            <a:pPr eaLnBrk="1" hangingPunct="1"/>
            <a:endParaRPr lang="cs-CZ" smtClean="0"/>
          </a:p>
          <a:p>
            <a:pPr eaLnBrk="1" hangingPunct="1"/>
            <a:endParaRPr lang="cs-CZ" smtClean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sz="4000" smtClean="0"/>
              <a:t>Dělení živočichů podle počtu zárodečných listů</a:t>
            </a:r>
          </a:p>
        </p:txBody>
      </p:sp>
      <p:sp>
        <p:nvSpPr>
          <p:cNvPr id="9219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68313" y="2060575"/>
            <a:ext cx="8229600" cy="4525963"/>
          </a:xfrm>
        </p:spPr>
        <p:txBody>
          <a:bodyPr/>
          <a:lstStyle/>
          <a:p>
            <a:pPr eaLnBrk="1" hangingPunct="1"/>
            <a:r>
              <a:rPr lang="cs-CZ" smtClean="0"/>
              <a:t>DIBLASTICA živočichové se dvěma zárodečnými listy – </a:t>
            </a:r>
            <a:r>
              <a:rPr lang="cs-CZ" smtClean="0">
                <a:solidFill>
                  <a:srgbClr val="990000"/>
                </a:solidFill>
              </a:rPr>
              <a:t>ektoderm, entoderm</a:t>
            </a:r>
          </a:p>
          <a:p>
            <a:pPr eaLnBrk="1" hangingPunct="1"/>
            <a:endParaRPr lang="cs-CZ" smtClean="0"/>
          </a:p>
          <a:p>
            <a:pPr eaLnBrk="1" hangingPunct="1"/>
            <a:r>
              <a:rPr lang="cs-CZ" smtClean="0"/>
              <a:t>TRIBLASTICA živočichové se třemi zárodečnými listy – </a:t>
            </a:r>
            <a:r>
              <a:rPr lang="cs-CZ" smtClean="0">
                <a:solidFill>
                  <a:srgbClr val="990000"/>
                </a:solidFill>
              </a:rPr>
              <a:t>ektoderm, entoderm, mezoderm</a:t>
            </a:r>
          </a:p>
          <a:p>
            <a:pPr eaLnBrk="1" hangingPunct="1"/>
            <a:endParaRPr lang="cs-CZ" smtClean="0">
              <a:solidFill>
                <a:srgbClr val="990000"/>
              </a:solidFill>
            </a:endParaRPr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Rectangle 2"/>
          <p:cNvSpPr>
            <a:spLocks noGrp="1" noChangeArrowheads="1"/>
          </p:cNvSpPr>
          <p:nvPr>
            <p:ph type="title"/>
          </p:nvPr>
        </p:nvSpPr>
        <p:spPr>
          <a:xfrm>
            <a:off x="0" y="274638"/>
            <a:ext cx="8686800" cy="1143000"/>
          </a:xfrm>
        </p:spPr>
        <p:txBody>
          <a:bodyPr/>
          <a:lstStyle/>
          <a:p>
            <a:pPr eaLnBrk="1" hangingPunct="1"/>
            <a:r>
              <a:rPr lang="cs-CZ" sz="4000" smtClean="0"/>
              <a:t>Dělení orgánů a orgánových soustav podle původu ze zárodečných listů</a:t>
            </a:r>
          </a:p>
        </p:txBody>
      </p:sp>
      <p:sp>
        <p:nvSpPr>
          <p:cNvPr id="10243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57200" y="1844675"/>
            <a:ext cx="8229600" cy="4281488"/>
          </a:xfrm>
        </p:spPr>
        <p:txBody>
          <a:bodyPr/>
          <a:lstStyle/>
          <a:p>
            <a:pPr eaLnBrk="1" hangingPunct="1"/>
            <a:r>
              <a:rPr lang="cs-CZ" b="1" smtClean="0">
                <a:solidFill>
                  <a:srgbClr val="990000"/>
                </a:solidFill>
              </a:rPr>
              <a:t>ektoderm</a:t>
            </a:r>
            <a:r>
              <a:rPr lang="cs-CZ" smtClean="0"/>
              <a:t>: pokožka, výstelka vzdušnic, konce trávicí soustavy, nervová soustava</a:t>
            </a:r>
          </a:p>
          <a:p>
            <a:pPr eaLnBrk="1" hangingPunct="1"/>
            <a:endParaRPr lang="cs-CZ" smtClean="0"/>
          </a:p>
          <a:p>
            <a:pPr eaLnBrk="1" hangingPunct="1"/>
            <a:r>
              <a:rPr lang="cs-CZ" b="1" smtClean="0">
                <a:solidFill>
                  <a:srgbClr val="990000"/>
                </a:solidFill>
              </a:rPr>
              <a:t>entoderm</a:t>
            </a:r>
            <a:r>
              <a:rPr lang="cs-CZ" smtClean="0"/>
              <a:t>: trávicí soustava, brzlík, plíce</a:t>
            </a:r>
          </a:p>
          <a:p>
            <a:pPr eaLnBrk="1" hangingPunct="1"/>
            <a:endParaRPr lang="cs-CZ" smtClean="0"/>
          </a:p>
          <a:p>
            <a:pPr eaLnBrk="1" hangingPunct="1"/>
            <a:r>
              <a:rPr lang="cs-CZ" b="1" smtClean="0">
                <a:solidFill>
                  <a:srgbClr val="990000"/>
                </a:solidFill>
              </a:rPr>
              <a:t>mezoderm</a:t>
            </a:r>
            <a:r>
              <a:rPr lang="cs-CZ" smtClean="0"/>
              <a:t>: kosti, svaly, škára, oběhová soustava, gonády</a:t>
            </a:r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smtClean="0"/>
              <a:t>Použitá literatura</a:t>
            </a:r>
          </a:p>
        </p:txBody>
      </p:sp>
      <p:sp>
        <p:nvSpPr>
          <p:cNvPr id="11267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/>
            <a:r>
              <a:rPr lang="cs-CZ" b="1" smtClean="0"/>
              <a:t>Jelínek J., Zicháček V. 2007</a:t>
            </a:r>
            <a:r>
              <a:rPr lang="cs-CZ" smtClean="0"/>
              <a:t>: Biologie pro gymnázia, Nakladatelství Olomouc.</a:t>
            </a:r>
          </a:p>
          <a:p>
            <a:pPr eaLnBrk="1" hangingPunct="1"/>
            <a:r>
              <a:rPr lang="cs-CZ" b="1" smtClean="0"/>
              <a:t>Rozsypal ed. 2003</a:t>
            </a:r>
            <a:r>
              <a:rPr lang="cs-CZ" smtClean="0"/>
              <a:t>: Nový přehled biologie, Scientia, Praha.</a:t>
            </a:r>
          </a:p>
          <a:p>
            <a:pPr eaLnBrk="1" hangingPunct="1"/>
            <a:endParaRPr lang="cs-CZ" smtClean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Výchozí návrh">
  <a:themeElements>
    <a:clrScheme name="Výchozí návrh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Výchozí návrh">
      <a:majorFont>
        <a:latin typeface="Arial"/>
        <a:ea typeface=""/>
        <a:cs typeface=""/>
      </a:majorFont>
      <a:minorFont>
        <a:latin typeface="Arial"/>
        <a:ea typeface=""/>
        <a:cs typeface="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Výchozí návrh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141</TotalTime>
  <Words>466</Words>
  <Application>Microsoft Office PowerPoint</Application>
  <PresentationFormat>Předvádění na obrazovce (4:3)</PresentationFormat>
  <Paragraphs>69</Paragraphs>
  <Slides>10</Slides>
  <Notes>0</Notes>
  <HiddenSlides>0</HiddenSlides>
  <MMClips>0</MMClips>
  <ScaleCrop>false</ScaleCrop>
  <HeadingPairs>
    <vt:vector size="6" baseType="variant">
      <vt:variant>
        <vt:lpstr>Použitá písma</vt:lpstr>
      </vt:variant>
      <vt:variant>
        <vt:i4>4</vt:i4>
      </vt:variant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5" baseType="lpstr">
      <vt:lpstr>Arial</vt:lpstr>
      <vt:lpstr>Calibri</vt:lpstr>
      <vt:lpstr>Times New Roman</vt:lpstr>
      <vt:lpstr>Times New Roman,Bold</vt:lpstr>
      <vt:lpstr>Výchozí návrh</vt:lpstr>
      <vt:lpstr>Snímek 1</vt:lpstr>
      <vt:lpstr>Charakteristika živočichů</vt:lpstr>
      <vt:lpstr>Snímek 3</vt:lpstr>
      <vt:lpstr>Mnohobuněčnost</vt:lpstr>
      <vt:lpstr>Vznik mnohobuněčnosti</vt:lpstr>
      <vt:lpstr>Rýhování vajíčka</vt:lpstr>
      <vt:lpstr>Zárodečné listy</vt:lpstr>
      <vt:lpstr>Dělení živočichů podle počtu zárodečných listů</vt:lpstr>
      <vt:lpstr>Dělení orgánů a orgánových soustav podle původu ze zárodečných listů</vt:lpstr>
      <vt:lpstr>Použitá literatura</vt:lpstr>
    </vt:vector>
  </TitlesOfParts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DUM - XXX</dc:title>
  <dc:creator>Jindra</dc:creator>
  <cp:lastModifiedBy>Dum</cp:lastModifiedBy>
  <cp:revision>23</cp:revision>
  <dcterms:created xsi:type="dcterms:W3CDTF">2013-10-09T10:50:42Z</dcterms:created>
  <dcterms:modified xsi:type="dcterms:W3CDTF">2014-04-28T07:18:05Z</dcterms:modified>
</cp:coreProperties>
</file>