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5" r:id="rId2"/>
    <p:sldId id="256" r:id="rId3"/>
    <p:sldId id="257" r:id="rId4"/>
    <p:sldId id="286" r:id="rId5"/>
    <p:sldId id="269" r:id="rId6"/>
    <p:sldId id="280" r:id="rId7"/>
    <p:sldId id="287" r:id="rId8"/>
    <p:sldId id="288" r:id="rId9"/>
    <p:sldId id="278" r:id="rId10"/>
    <p:sldId id="289" r:id="rId11"/>
    <p:sldId id="277" r:id="rId12"/>
    <p:sldId id="291" r:id="rId13"/>
    <p:sldId id="290" r:id="rId14"/>
    <p:sldId id="281" r:id="rId15"/>
    <p:sldId id="275" r:id="rId16"/>
    <p:sldId id="270" r:id="rId17"/>
    <p:sldId id="268" r:id="rId18"/>
    <p:sldId id="272" r:id="rId19"/>
    <p:sldId id="276" r:id="rId20"/>
    <p:sldId id="264" r:id="rId21"/>
    <p:sldId id="258" r:id="rId22"/>
    <p:sldId id="259" r:id="rId23"/>
    <p:sldId id="260" r:id="rId24"/>
    <p:sldId id="261" r:id="rId25"/>
    <p:sldId id="262" r:id="rId26"/>
    <p:sldId id="263" r:id="rId27"/>
    <p:sldId id="265" r:id="rId28"/>
    <p:sldId id="273" r:id="rId29"/>
    <p:sldId id="267" r:id="rId30"/>
    <p:sldId id="283" r:id="rId31"/>
    <p:sldId id="292" r:id="rId32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1064" autoAdjust="0"/>
  </p:normalViewPr>
  <p:slideViewPr>
    <p:cSldViewPr>
      <p:cViewPr varScale="1">
        <p:scale>
          <a:sx n="97" d="100"/>
          <a:sy n="97" d="100"/>
        </p:scale>
        <p:origin x="-114" y="-1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7F3060-5BF5-470E-9EAA-97A41A4284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D6456B-B31D-4A25-94F7-11B4D0908B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CDAD5F-F124-4069-AE23-AD38FC2AFD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729B322-2320-45D1-AEFB-AB2B5957A4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85D226-99CF-48FD-BDA2-E7BD04167F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2879BB-74D3-4D15-9917-B37017CD08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80B824-4E0F-4E4B-82EB-F06E18C151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2DD9DC-6BF7-4368-AEF1-BF3C6E1207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9A0754-CAE9-4591-A06C-FB74500311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ADC696-8ECE-42B5-BBAB-DBA6E3AC7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2215A3A-376C-471F-AF5F-E1213485BE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536035DB-B50E-4C11-8559-F098271FBD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3850" name="Group 58"/>
          <p:cNvGraphicFramePr>
            <a:graphicFrameLocks noGrp="1"/>
          </p:cNvGraphicFramePr>
          <p:nvPr>
            <p:ph type="subTitle" idx="1"/>
          </p:nvPr>
        </p:nvGraphicFramePr>
        <p:xfrm>
          <a:off x="1331913" y="1628775"/>
          <a:ext cx="6400800" cy="5029962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VY_32_INOVACE_bio_zoo03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zoo03_Zahavci_Cnidaria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66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Jindra Mourková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stručně shrnuje informace o způsobu života a stavbě těla a životním cyklu žahavců, seznamuje žáky s jednotlivými třídami a jejich zástupci.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Tematická oblast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zoologie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/>
                        <a:t>Žahavci </a:t>
                      </a:r>
                      <a:r>
                        <a:rPr lang="cs-CZ" sz="1400" i="1" dirty="0" err="1" smtClean="0"/>
                        <a:t>Cnidaria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Očekávané výstupy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dovedou charakterizovat žahavce jako kmen, umí popsat jejich rodozměnu, dovedou popsat jednotlivé třídy a přiřadit k nim zástupce.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Klíčová slova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žahavci,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Cnidaria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medúzy,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čtyřhranky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polypovci, korálnatci, ektoderm, entoderm, </a:t>
                      </a:r>
                      <a:r>
                        <a:rPr kumimoji="0" lang="cs-CZ" sz="13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diblastica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Druh učebního materiálu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(výkladová)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čtyřletého gymnázia a odpovídající ročník víceletého gymnázia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vyšší stupeň osmiletého gymnázia, čtyřleté gymnázium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,Bold"/>
                        </a:rPr>
                        <a:t>(22.10.2013, třída 2.B)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,Bold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20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Zdroje uvedeny na konci dokumentu.</a:t>
                      </a:r>
                      <a:endParaRPr kumimoji="0" lang="cs-CZ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ChangeAspect="1" noChangeArrowheads="1"/>
          </p:cNvPicPr>
          <p:nvPr>
            <p:ph type="ctrTitle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</p:spPr>
        <p:txBody>
          <a:bodyPr/>
          <a:lstStyle/>
          <a:p>
            <a:pPr eaLnBrk="1" hangingPunct="1"/>
            <a:r>
              <a:rPr lang="cs-CZ" smtClean="0"/>
              <a:t>Žahavci </a:t>
            </a:r>
            <a:r>
              <a:rPr lang="cs-CZ" i="1" smtClean="0"/>
              <a:t>Cnidaria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1143000"/>
          </a:xfrm>
        </p:spPr>
        <p:txBody>
          <a:bodyPr/>
          <a:lstStyle/>
          <a:p>
            <a:pPr eaLnBrk="1" hangingPunct="1"/>
            <a:r>
              <a:rPr lang="cs-CZ" smtClean="0"/>
              <a:t>Znaky žahavců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28775"/>
            <a:ext cx="7772400" cy="44672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stadium gastruly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diblastica</a:t>
            </a:r>
            <a:r>
              <a:rPr lang="cs-CZ" smtClean="0"/>
              <a:t> (ektoderm, entoderm, mezoglea)</a:t>
            </a:r>
          </a:p>
          <a:p>
            <a:pPr eaLnBrk="1" hangingPunct="1">
              <a:lnSpc>
                <a:spcPct val="90000"/>
              </a:lnSpc>
            </a:pPr>
            <a:r>
              <a:rPr lang="cs-CZ" b="1" smtClean="0"/>
              <a:t>paprsčitá souměrnost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trávicí dutina – </a:t>
            </a:r>
            <a:r>
              <a:rPr lang="cs-CZ" b="1" smtClean="0"/>
              <a:t>láčka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žahavé buňky – </a:t>
            </a:r>
            <a:r>
              <a:rPr lang="cs-CZ" b="1" smtClean="0"/>
              <a:t>knidoblasty</a:t>
            </a:r>
            <a:r>
              <a:rPr lang="cs-CZ" smtClean="0"/>
              <a:t> (neurotoxin)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nervová soustava rozptýlená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rodozměna (polyp, medúza)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File:Schleiden-meduse-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188913"/>
            <a:ext cx="4321175" cy="6434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4932363" y="5805488"/>
            <a:ext cx="374332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/>
              <a:t>Matthias Jacob Schleiden,. Wikipedie [online]. [cit. 22.10.2013]. Dostupný pod licencí Creative Commons na WWW:</a:t>
            </a:r>
            <a:endParaRPr lang="cs-CZ" sz="1000">
              <a:latin typeface="Arial" pitchFamily="34" charset="0"/>
            </a:endParaRPr>
          </a:p>
          <a:p>
            <a:r>
              <a:rPr lang="cs-CZ" sz="1000">
                <a:latin typeface="Arial" pitchFamily="34" charset="0"/>
              </a:rPr>
              <a:t>http://commons.wikimedia.org/wiki/File:Schleiden-meduse-2.jpg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4859338" y="260350"/>
            <a:ext cx="4105275" cy="5200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/>
              <a:t>Životní cyklus žahavců</a:t>
            </a:r>
          </a:p>
          <a:p>
            <a:endParaRPr lang="cs-CZ" sz="1200"/>
          </a:p>
          <a:p>
            <a:r>
              <a:rPr lang="cs-CZ"/>
              <a:t>1-3 larva  - </a:t>
            </a:r>
            <a:r>
              <a:rPr lang="cs-CZ" b="1"/>
              <a:t>planula</a:t>
            </a:r>
          </a:p>
          <a:p>
            <a:r>
              <a:rPr lang="cs-CZ"/>
              <a:t>4-8 polypové stádium</a:t>
            </a:r>
          </a:p>
          <a:p>
            <a:r>
              <a:rPr lang="cs-CZ"/>
              <a:t>9-11 strobilace</a:t>
            </a:r>
          </a:p>
          <a:p>
            <a:r>
              <a:rPr lang="cs-CZ"/>
              <a:t>11 uvolňuje se mladá medúza  - </a:t>
            </a:r>
            <a:r>
              <a:rPr lang="cs-CZ" b="1"/>
              <a:t>efyra</a:t>
            </a:r>
          </a:p>
          <a:p>
            <a:r>
              <a:rPr lang="cs-CZ"/>
              <a:t>12 efyra</a:t>
            </a:r>
          </a:p>
          <a:p>
            <a:r>
              <a:rPr lang="cs-CZ"/>
              <a:t>13,14 medúza</a:t>
            </a:r>
          </a:p>
          <a:p>
            <a:endParaRPr lang="cs-CZ"/>
          </a:p>
          <a:p>
            <a:endParaRPr lang="cs-CZ"/>
          </a:p>
          <a:p>
            <a:r>
              <a:rPr lang="cs-CZ" b="1">
                <a:solidFill>
                  <a:srgbClr val="990000"/>
                </a:solidFill>
              </a:rPr>
              <a:t>Strobilace</a:t>
            </a:r>
          </a:p>
          <a:p>
            <a:r>
              <a:rPr lang="cs-CZ"/>
              <a:t>= vznik medúz z polypového stádia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Třídy žahavců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Medúzovci (medúzy)</a:t>
            </a:r>
          </a:p>
          <a:p>
            <a:pPr eaLnBrk="1" hangingPunct="1"/>
            <a:r>
              <a:rPr lang="cs-CZ" smtClean="0"/>
              <a:t>Čtyřhranky</a:t>
            </a:r>
          </a:p>
          <a:p>
            <a:pPr eaLnBrk="1" hangingPunct="1"/>
            <a:r>
              <a:rPr lang="cs-CZ" smtClean="0"/>
              <a:t>Polypovci (nezmaři, trubýši)</a:t>
            </a:r>
          </a:p>
          <a:p>
            <a:pPr eaLnBrk="1" hangingPunct="1"/>
            <a:r>
              <a:rPr lang="cs-CZ" smtClean="0"/>
              <a:t>Korálnatci (koráli, sasanky)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Medúzovci </a:t>
            </a:r>
            <a:r>
              <a:rPr lang="cs-CZ" i="1" smtClean="0"/>
              <a:t>Scyphozoa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funkčně i časově převládá stádium medúzy</a:t>
            </a:r>
          </a:p>
          <a:p>
            <a:pPr eaLnBrk="1" hangingPunct="1"/>
            <a:r>
              <a:rPr lang="cs-CZ" smtClean="0"/>
              <a:t>polypi mají láčku rozdělenou 4 přepážkami</a:t>
            </a:r>
          </a:p>
          <a:p>
            <a:pPr eaLnBrk="1" hangingPunct="1"/>
            <a:r>
              <a:rPr lang="cs-CZ" smtClean="0"/>
              <a:t>medúzy tvoří strobilací</a:t>
            </a:r>
          </a:p>
          <a:p>
            <a:pPr eaLnBrk="1" hangingPunct="1"/>
            <a:r>
              <a:rPr lang="cs-CZ" smtClean="0"/>
              <a:t>výhradně mořští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Jelly_cc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692150"/>
            <a:ext cx="7129462" cy="4738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179388" y="5805488"/>
            <a:ext cx="8496300" cy="246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/>
              <a:t>Leoboudv,. Wikipedie [online]. [cit. 22.10.2013]. Dostupný pod licencí Creative Commons na WWW: http://commons.wikimedia.org/wiki/File:Jelly_cc11.jpg</a:t>
            </a:r>
            <a:endParaRPr lang="cs-CZ" sz="100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Phyllorhiza_punctata_%28White-spotted_jellyfish%29_edi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3138" y="406400"/>
            <a:ext cx="7127875" cy="5343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0" y="6021388"/>
            <a:ext cx="90932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00"/>
              <a:t>Nick Hobgood,. Wikipedie [online]. [cit. 22.10.2013]. Dostupný pod licencí Creative Commons na WWW:http://commons.wikimedia.org/wiki/File:Phyllorhiza_punctata_(White-spotted_jellyfish).jpg</a:t>
            </a:r>
            <a:endParaRPr lang="cs-CZ" sz="90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Čtyřhranky </a:t>
            </a:r>
            <a:r>
              <a:rPr lang="cs-CZ" i="1" smtClean="0"/>
              <a:t>Cubozoa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773238"/>
            <a:ext cx="7772400" cy="432276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funkčně i časově převládá stádium medúzy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polypi mají láčku rozdělenou 4 přepážkami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medúzy </a:t>
            </a:r>
            <a:r>
              <a:rPr lang="cs-CZ" u="sng" smtClean="0"/>
              <a:t>netvoří</a:t>
            </a:r>
            <a:r>
              <a:rPr lang="cs-CZ" smtClean="0"/>
              <a:t> strobilací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mají plachetku = vellum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výhradně mořští (tropy, subtropy)</a:t>
            </a:r>
          </a:p>
          <a:p>
            <a:pPr eaLnBrk="1" hangingPunct="1">
              <a:lnSpc>
                <a:spcPct val="90000"/>
              </a:lnSpc>
            </a:pPr>
            <a:endParaRPr lang="cs-CZ" smtClean="0"/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některé druhy prudce jedovaté NEBEZPEČNÉ ČLOVĚKU!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b/bc/Avispa_marina_cropped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8538" y="0"/>
            <a:ext cx="4572000" cy="580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1908175" y="6021388"/>
            <a:ext cx="5168900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/>
              <a:t>Guido Gautsch,. Wikipedie [online]. [cit. 22.10.2013]. Dostupný pod licencí Creative Commons </a:t>
            </a:r>
          </a:p>
          <a:p>
            <a:r>
              <a:rPr lang="cs-CZ" sz="1000"/>
              <a:t>na WWW: http://commons.wikimedia.org/wiki/File:Avispa_marina_cropped.png</a:t>
            </a:r>
            <a:endParaRPr lang="cs-CZ" sz="1000">
              <a:latin typeface="Arial" pitchFamily="34" charset="0"/>
            </a:endParaRPr>
          </a:p>
          <a:p>
            <a:endParaRPr lang="cs-CZ" sz="1800"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Polypovci </a:t>
            </a:r>
            <a:r>
              <a:rPr lang="cs-CZ" i="1" smtClean="0"/>
              <a:t>Hydrozoa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4213" y="2276475"/>
            <a:ext cx="7772400" cy="4114800"/>
          </a:xfrm>
        </p:spPr>
        <p:txBody>
          <a:bodyPr/>
          <a:lstStyle/>
          <a:p>
            <a:pPr eaLnBrk="1" hangingPunct="1"/>
            <a:r>
              <a:rPr lang="cs-CZ" smtClean="0"/>
              <a:t>převládá stádium polypa</a:t>
            </a:r>
          </a:p>
          <a:p>
            <a:pPr eaLnBrk="1" hangingPunct="1"/>
            <a:r>
              <a:rPr lang="cs-CZ" smtClean="0"/>
              <a:t>láčku nerozdělují přepážky</a:t>
            </a:r>
          </a:p>
          <a:p>
            <a:pPr eaLnBrk="1" hangingPunct="1"/>
            <a:r>
              <a:rPr lang="cs-CZ" smtClean="0"/>
              <a:t>mořští i sladkovodní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upload.wikimedia.org/wikipedia/commons/1/1a/Hydra_oligact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12875"/>
            <a:ext cx="4427538" cy="3103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0" y="4868863"/>
            <a:ext cx="492601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/>
              <a:t>Lifetrance,. Wikipedie [online]. [cit. 22.10.2013]. Dostupný pod licencí Creative Commons </a:t>
            </a:r>
          </a:p>
          <a:p>
            <a:r>
              <a:rPr lang="cs-CZ" sz="1000"/>
              <a:t>na WWW: http://commons.wikimedia.org/wiki/File:Hydra_oligactis.jpg</a:t>
            </a:r>
          </a:p>
        </p:txBody>
      </p:sp>
      <p:pic>
        <p:nvPicPr>
          <p:cNvPr id="13316" name="Picture 4" descr="http://upload.wikimedia.org/wikipedia/commons/2/2f/Hydravulgari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2838" y="0"/>
            <a:ext cx="2951162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 Box 5"/>
          <p:cNvSpPr txBox="1">
            <a:spLocks noChangeArrowheads="1"/>
          </p:cNvSpPr>
          <p:nvPr/>
        </p:nvSpPr>
        <p:spPr bwMode="auto">
          <a:xfrm>
            <a:off x="5148263" y="2852738"/>
            <a:ext cx="3805237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/>
              <a:t>Corvana,. Wikipedie [online]. [cit. 22.10.2013]. Dostupný pod licencí </a:t>
            </a:r>
          </a:p>
          <a:p>
            <a:r>
              <a:rPr lang="cs-CZ" sz="1000"/>
              <a:t>Creative Commons na WWW:</a:t>
            </a:r>
          </a:p>
          <a:p>
            <a:r>
              <a:rPr lang="cs-CZ" sz="1000"/>
              <a:t> http://commons.wikimedia.org/wiki/File:Hydravulgaris.jpg</a:t>
            </a:r>
          </a:p>
        </p:txBody>
      </p:sp>
      <p:sp>
        <p:nvSpPr>
          <p:cNvPr id="13318" name="Rectangle 6"/>
          <p:cNvSpPr>
            <a:spLocks noChangeArrowheads="1"/>
          </p:cNvSpPr>
          <p:nvPr/>
        </p:nvSpPr>
        <p:spPr bwMode="auto">
          <a:xfrm>
            <a:off x="755650" y="333375"/>
            <a:ext cx="43053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cs-CZ" sz="4000">
                <a:solidFill>
                  <a:schemeClr val="tx2"/>
                </a:solidFill>
              </a:rPr>
              <a:t>Polypovci - nezmaři</a:t>
            </a:r>
          </a:p>
        </p:txBody>
      </p:sp>
      <p:sp>
        <p:nvSpPr>
          <p:cNvPr id="13319" name="Text Box 7"/>
          <p:cNvSpPr txBox="1">
            <a:spLocks noChangeArrowheads="1"/>
          </p:cNvSpPr>
          <p:nvPr/>
        </p:nvSpPr>
        <p:spPr bwMode="auto">
          <a:xfrm>
            <a:off x="4932363" y="3716338"/>
            <a:ext cx="38893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cs-CZ"/>
              <a:t> sladkovodní</a:t>
            </a:r>
          </a:p>
          <a:p>
            <a:pPr>
              <a:buFontTx/>
              <a:buChar char="•"/>
            </a:pPr>
            <a:r>
              <a:rPr lang="cs-CZ"/>
              <a:t> délka těla velmi proměnlivá – maximálně asi 1cm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4716463" y="404813"/>
            <a:ext cx="4248150" cy="1143000"/>
          </a:xfrm>
        </p:spPr>
        <p:txBody>
          <a:bodyPr/>
          <a:lstStyle/>
          <a:p>
            <a:pPr eaLnBrk="1" hangingPunct="1"/>
            <a:r>
              <a:rPr lang="cs-CZ" sz="4000" smtClean="0"/>
              <a:t>Polypovci -trubýši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787900" y="1412875"/>
            <a:ext cx="4356100" cy="360045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800" smtClean="0"/>
              <a:t>mořští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koloniální</a:t>
            </a:r>
          </a:p>
          <a:p>
            <a:pPr eaLnBrk="1" hangingPunct="1">
              <a:lnSpc>
                <a:spcPct val="90000"/>
              </a:lnSpc>
            </a:pPr>
            <a:endParaRPr lang="cs-CZ" sz="2800" smtClean="0"/>
          </a:p>
          <a:p>
            <a:pPr eaLnBrk="1" hangingPunct="1">
              <a:lnSpc>
                <a:spcPct val="90000"/>
              </a:lnSpc>
            </a:pPr>
            <a:r>
              <a:rPr lang="cs-CZ" sz="2800" smtClean="0"/>
              <a:t>měchýřovka portugalská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smrtelně nebezpečná</a:t>
            </a:r>
          </a:p>
          <a:p>
            <a:pPr lvl="1" eaLnBrk="1" hangingPunct="1">
              <a:lnSpc>
                <a:spcPct val="90000"/>
              </a:lnSpc>
            </a:pPr>
            <a:r>
              <a:rPr lang="cs-CZ" smtClean="0"/>
              <a:t>vzdušný měchýř + chapadla dlouhá až 30m</a:t>
            </a:r>
          </a:p>
        </p:txBody>
      </p:sp>
      <p:pic>
        <p:nvPicPr>
          <p:cNvPr id="14340" name="Picture 4" descr="Soubor:Portuguese Man-O-War (Physalia physalis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3" y="-26988"/>
            <a:ext cx="4792663" cy="6569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4787900" y="5589588"/>
            <a:ext cx="4127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/>
              <a:t>Anonymus,. Wikipedie [online]. [cit. 22.10.2013]. Dostupný pod licencí </a:t>
            </a:r>
          </a:p>
          <a:p>
            <a:r>
              <a:rPr lang="cs-CZ" sz="1000"/>
              <a:t>Creative Commons na WWW: http://commons.wikimedia.org/wiki/File:Portuguese_Man-O-War_(Physalia_physalis).jpg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Korálnatci </a:t>
            </a:r>
            <a:r>
              <a:rPr lang="cs-CZ" i="1" smtClean="0"/>
              <a:t>Anthozoa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chybí stádium medúzy</a:t>
            </a:r>
          </a:p>
          <a:p>
            <a:pPr eaLnBrk="1" hangingPunct="1"/>
            <a:r>
              <a:rPr lang="cs-CZ" smtClean="0"/>
              <a:t>polypi mají láčku rozdělenou 6, 8, nebo více přepážkami</a:t>
            </a:r>
          </a:p>
          <a:p>
            <a:pPr eaLnBrk="1" hangingPunct="1"/>
            <a:r>
              <a:rPr lang="cs-CZ" smtClean="0"/>
              <a:t>nepohlavní rozmnožování pučením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Korálnatci - sasanky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žijí solitérně</a:t>
            </a:r>
          </a:p>
          <a:p>
            <a:pPr eaLnBrk="1" hangingPunct="1"/>
            <a:r>
              <a:rPr lang="cs-CZ" smtClean="0"/>
              <a:t>netvoří schránky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IMG_350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3375"/>
            <a:ext cx="4067175" cy="305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333375"/>
            <a:ext cx="5715000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1095375" y="5105400"/>
            <a:ext cx="4202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sasanka hnědá </a:t>
            </a:r>
            <a:r>
              <a:rPr lang="cs-CZ" i="1"/>
              <a:t>Anemonia sulcata</a:t>
            </a:r>
          </a:p>
        </p:txBody>
      </p:sp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1908175" y="2924175"/>
            <a:ext cx="148113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</a:t>
            </a:r>
            <a:r>
              <a:rPr lang="cs-CZ">
                <a:solidFill>
                  <a:schemeClr val="bg1"/>
                </a:solidFill>
              </a:rPr>
              <a:t> </a:t>
            </a:r>
            <a:r>
              <a:rPr lang="cs-CZ" sz="1400">
                <a:solidFill>
                  <a:schemeClr val="bg1"/>
                </a:solidFill>
              </a:rPr>
              <a:t>Mourek</a:t>
            </a:r>
          </a:p>
        </p:txBody>
      </p:sp>
      <p:sp>
        <p:nvSpPr>
          <p:cNvPr id="17414" name="Text Box 6"/>
          <p:cNvSpPr txBox="1">
            <a:spLocks noChangeArrowheads="1"/>
          </p:cNvSpPr>
          <p:nvPr/>
        </p:nvSpPr>
        <p:spPr bwMode="auto">
          <a:xfrm>
            <a:off x="7694613" y="4149725"/>
            <a:ext cx="14493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333375"/>
            <a:ext cx="8280400" cy="458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 Box 5"/>
          <p:cNvSpPr txBox="1">
            <a:spLocks noChangeArrowheads="1"/>
          </p:cNvSpPr>
          <p:nvPr/>
        </p:nvSpPr>
        <p:spPr bwMode="auto">
          <a:xfrm>
            <a:off x="1384300" y="5681663"/>
            <a:ext cx="42005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sasanka hnědá </a:t>
            </a:r>
            <a:r>
              <a:rPr lang="cs-CZ" i="1"/>
              <a:t>Anemonia sulcata</a:t>
            </a:r>
          </a:p>
        </p:txBody>
      </p:sp>
      <p:sp>
        <p:nvSpPr>
          <p:cNvPr id="18436" name="Text Box 6"/>
          <p:cNvSpPr txBox="1">
            <a:spLocks noChangeArrowheads="1"/>
          </p:cNvSpPr>
          <p:nvPr/>
        </p:nvSpPr>
        <p:spPr bwMode="auto">
          <a:xfrm>
            <a:off x="7164388" y="4437063"/>
            <a:ext cx="1481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</a:t>
            </a:r>
            <a:r>
              <a:rPr lang="cs-CZ"/>
              <a:t> </a:t>
            </a:r>
            <a:r>
              <a:rPr lang="cs-CZ" sz="1400">
                <a:solidFill>
                  <a:schemeClr val="bg1"/>
                </a:solidFill>
              </a:rPr>
              <a:t>Jan Mourek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asanka_konska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550" y="260350"/>
            <a:ext cx="6553200" cy="450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1816100" y="5033963"/>
            <a:ext cx="65817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sasanka koňská </a:t>
            </a:r>
            <a:r>
              <a:rPr lang="cs-CZ" i="1"/>
              <a:t>Actinia equina</a:t>
            </a:r>
          </a:p>
          <a:p>
            <a:r>
              <a:rPr lang="cs-CZ"/>
              <a:t> - přes den mívá zatažená chapadla, otevírá se v noci</a:t>
            </a:r>
          </a:p>
          <a:p>
            <a:r>
              <a:rPr lang="cs-CZ"/>
              <a:t> - žije na hranici přílivu, přežívá odliv na suchu</a:t>
            </a:r>
          </a:p>
        </p:txBody>
      </p:sp>
      <p:sp>
        <p:nvSpPr>
          <p:cNvPr id="19460" name="Text Box 4"/>
          <p:cNvSpPr txBox="1">
            <a:spLocks noChangeArrowheads="1"/>
          </p:cNvSpPr>
          <p:nvPr/>
        </p:nvSpPr>
        <p:spPr bwMode="auto">
          <a:xfrm>
            <a:off x="6011863" y="4365625"/>
            <a:ext cx="144938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Jan Mourek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Korálnatci - koráli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žijí v koloniích</a:t>
            </a:r>
          </a:p>
          <a:p>
            <a:pPr eaLnBrk="1" hangingPunct="1"/>
            <a:r>
              <a:rPr lang="cs-CZ" smtClean="0"/>
              <a:t>tvoří schránku – nejčastěji z CaCO</a:t>
            </a:r>
            <a:r>
              <a:rPr lang="cs-CZ" baseline="-25000" smtClean="0"/>
              <a:t>3</a:t>
            </a:r>
          </a:p>
          <a:p>
            <a:pPr eaLnBrk="1" hangingPunct="1"/>
            <a:r>
              <a:rPr lang="cs-CZ" smtClean="0"/>
              <a:t>horninotvorní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P11307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0"/>
            <a:ext cx="9626600" cy="721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7319963" y="6021388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P113074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2801600" y="-9601200"/>
            <a:ext cx="34747200" cy="2606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6732588" y="6165850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P113074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363538"/>
            <a:ext cx="9629775" cy="722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7092950" y="5734050"/>
            <a:ext cx="1824038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  <a:p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P113075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52400" y="-363538"/>
            <a:ext cx="9629775" cy="7221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9" name="Text Box 3"/>
          <p:cNvSpPr txBox="1">
            <a:spLocks noChangeArrowheads="1"/>
          </p:cNvSpPr>
          <p:nvPr/>
        </p:nvSpPr>
        <p:spPr bwMode="auto">
          <a:xfrm>
            <a:off x="7019925" y="6021388"/>
            <a:ext cx="18240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P113075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0400" y="2438400"/>
            <a:ext cx="6280150" cy="471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2" descr="P113075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533400" y="-762000"/>
            <a:ext cx="6280150" cy="4710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927850" y="6091238"/>
            <a:ext cx="18240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25605" name="Text Box 5"/>
          <p:cNvSpPr txBox="1">
            <a:spLocks noChangeArrowheads="1"/>
          </p:cNvSpPr>
          <p:nvPr/>
        </p:nvSpPr>
        <p:spPr bwMode="auto">
          <a:xfrm>
            <a:off x="179388" y="3500438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P113076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09600" y="0"/>
            <a:ext cx="5441950" cy="408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 descr="P113076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14800" y="2776538"/>
            <a:ext cx="5441950" cy="408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4211638" y="6381750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158750" y="3571875"/>
            <a:ext cx="18240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P113075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776538"/>
            <a:ext cx="5441950" cy="4081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1" name="Picture 3" descr="P113076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2050" y="0"/>
            <a:ext cx="5441950" cy="4081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 Box 4"/>
          <p:cNvSpPr txBox="1">
            <a:spLocks noChangeArrowheads="1"/>
          </p:cNvSpPr>
          <p:nvPr/>
        </p:nvSpPr>
        <p:spPr bwMode="auto">
          <a:xfrm>
            <a:off x="3563938" y="6553200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7319963" y="3573463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P113076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6988"/>
            <a:ext cx="9209088" cy="6907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Rectangle 4"/>
          <p:cNvSpPr>
            <a:spLocks noChangeArrowheads="1"/>
          </p:cNvSpPr>
          <p:nvPr/>
        </p:nvSpPr>
        <p:spPr bwMode="auto">
          <a:xfrm>
            <a:off x="1331913" y="5876925"/>
            <a:ext cx="4895850" cy="576263"/>
          </a:xfrm>
          <a:prstGeom prst="rect">
            <a:avLst/>
          </a:prstGeom>
          <a:solidFill>
            <a:schemeClr val="bg1">
              <a:alpha val="58823"/>
            </a:schemeClr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8676" name="Text Box 3"/>
          <p:cNvSpPr txBox="1">
            <a:spLocks noChangeArrowheads="1"/>
          </p:cNvSpPr>
          <p:nvPr/>
        </p:nvSpPr>
        <p:spPr bwMode="auto">
          <a:xfrm>
            <a:off x="1384300" y="5897563"/>
            <a:ext cx="4738688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rohovitka Venušina (</a:t>
            </a:r>
            <a:r>
              <a:rPr lang="cs-CZ" i="1"/>
              <a:t>Gorgonaria </a:t>
            </a:r>
            <a:r>
              <a:rPr lang="cs-CZ"/>
              <a:t>sp.)</a:t>
            </a:r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7319963" y="6553200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0350"/>
            <a:ext cx="3684587" cy="625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9" name="Text Box 4"/>
          <p:cNvSpPr txBox="1">
            <a:spLocks noChangeArrowheads="1"/>
          </p:cNvSpPr>
          <p:nvPr/>
        </p:nvSpPr>
        <p:spPr bwMode="auto">
          <a:xfrm>
            <a:off x="4479925" y="3233738"/>
            <a:ext cx="41703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korál červený </a:t>
            </a:r>
            <a:r>
              <a:rPr lang="cs-CZ" i="1"/>
              <a:t>Corallium rubrum</a:t>
            </a:r>
          </a:p>
        </p:txBody>
      </p:sp>
      <p:sp>
        <p:nvSpPr>
          <p:cNvPr id="29700" name="Text Box 5"/>
          <p:cNvSpPr txBox="1">
            <a:spLocks noChangeArrowheads="1"/>
          </p:cNvSpPr>
          <p:nvPr/>
        </p:nvSpPr>
        <p:spPr bwMode="auto">
          <a:xfrm>
            <a:off x="2247900" y="6235700"/>
            <a:ext cx="1824038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260350"/>
            <a:ext cx="2627312" cy="638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3635375" y="6021388"/>
            <a:ext cx="509111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pérovník svítivý </a:t>
            </a:r>
            <a:r>
              <a:rPr lang="cs-CZ" i="1"/>
              <a:t>Pennatula phosphorea</a:t>
            </a:r>
            <a:r>
              <a:rPr lang="cs-CZ"/>
              <a:t> </a:t>
            </a:r>
          </a:p>
        </p:txBody>
      </p:sp>
      <p:sp>
        <p:nvSpPr>
          <p:cNvPr id="30724" name="Rectangle 5"/>
          <p:cNvSpPr>
            <a:spLocks noGrp="1" noChangeArrowheads="1"/>
          </p:cNvSpPr>
          <p:nvPr>
            <p:ph type="title"/>
          </p:nvPr>
        </p:nvSpPr>
        <p:spPr>
          <a:xfrm>
            <a:off x="3492500" y="333375"/>
            <a:ext cx="4894263" cy="1143000"/>
          </a:xfrm>
        </p:spPr>
        <p:txBody>
          <a:bodyPr/>
          <a:lstStyle/>
          <a:p>
            <a:pPr eaLnBrk="1" hangingPunct="1"/>
            <a:r>
              <a:rPr lang="cs-CZ" sz="4000" smtClean="0"/>
              <a:t>Korálnatci - pérovníci</a:t>
            </a:r>
          </a:p>
        </p:txBody>
      </p:sp>
      <p:sp>
        <p:nvSpPr>
          <p:cNvPr id="30725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3708400" y="1700213"/>
            <a:ext cx="5035550" cy="4114800"/>
          </a:xfrm>
        </p:spPr>
        <p:txBody>
          <a:bodyPr/>
          <a:lstStyle/>
          <a:p>
            <a:pPr eaLnBrk="1" hangingPunct="1"/>
            <a:r>
              <a:rPr lang="cs-CZ" smtClean="0"/>
              <a:t>kolonii tvoří 1 osní polyp a malí polypi vyrůstající na jeho postranních větvičkách</a:t>
            </a:r>
          </a:p>
          <a:p>
            <a:pPr eaLnBrk="1" hangingPunct="1"/>
            <a:r>
              <a:rPr lang="cs-CZ" smtClean="0"/>
              <a:t>zvápenatělá osa</a:t>
            </a:r>
          </a:p>
          <a:p>
            <a:pPr eaLnBrk="1" hangingPunct="1"/>
            <a:r>
              <a:rPr lang="cs-CZ" smtClean="0"/>
              <a:t>žijí na bahnitém podkladu</a:t>
            </a:r>
          </a:p>
          <a:p>
            <a:pPr eaLnBrk="1" hangingPunct="1"/>
            <a:r>
              <a:rPr lang="cs-CZ" smtClean="0"/>
              <a:t>některé druhy světélkují</a:t>
            </a:r>
          </a:p>
          <a:p>
            <a:pPr eaLnBrk="1" hangingPunct="1"/>
            <a:endParaRPr lang="cs-CZ" smtClean="0"/>
          </a:p>
        </p:txBody>
      </p:sp>
      <p:sp>
        <p:nvSpPr>
          <p:cNvPr id="30726" name="Text Box 7"/>
          <p:cNvSpPr txBox="1">
            <a:spLocks noChangeArrowheads="1"/>
          </p:cNvSpPr>
          <p:nvPr/>
        </p:nvSpPr>
        <p:spPr bwMode="auto">
          <a:xfrm>
            <a:off x="1547813" y="6237288"/>
            <a:ext cx="1824037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solidFill>
                  <a:schemeClr val="bg1"/>
                </a:solidFill>
              </a:rPr>
              <a:t>Foto: Jindra Mourková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Použitá literatura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cs-CZ" sz="2800" b="1" smtClean="0"/>
              <a:t>Bergbauer M., Humberg B. 2005</a:t>
            </a:r>
            <a:r>
              <a:rPr lang="cs-CZ" sz="2800" smtClean="0"/>
              <a:t>: Co žije ve středozemním moři? – Určovací příručka pro potápěče, Svojtka </a:t>
            </a:r>
            <a:r>
              <a:rPr lang="en-US" sz="2800" smtClean="0">
                <a:cs typeface="Times New Roman" pitchFamily="18" charset="0"/>
              </a:rPr>
              <a:t>&amp;</a:t>
            </a:r>
            <a:r>
              <a:rPr lang="cs-CZ" sz="2800" smtClean="0">
                <a:cs typeface="Times New Roman" pitchFamily="18" charset="0"/>
              </a:rPr>
              <a:t> Co, Praha.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>
                <a:cs typeface="Times New Roman" pitchFamily="18" charset="0"/>
              </a:rPr>
              <a:t>Hayward P., Nelson – Smith T., Schields Ch. 2006:</a:t>
            </a:r>
            <a:r>
              <a:rPr lang="cs-CZ" sz="2800" smtClean="0">
                <a:cs typeface="Times New Roman" pitchFamily="18" charset="0"/>
              </a:rPr>
              <a:t> Živočichové a rostliny evropského pobřeží, </a:t>
            </a:r>
            <a:r>
              <a:rPr lang="cs-CZ" sz="2800" smtClean="0"/>
              <a:t>Svojtka </a:t>
            </a:r>
            <a:r>
              <a:rPr lang="en-US" sz="2800" smtClean="0">
                <a:cs typeface="Times New Roman" pitchFamily="18" charset="0"/>
              </a:rPr>
              <a:t>&amp;</a:t>
            </a:r>
            <a:r>
              <a:rPr lang="cs-CZ" sz="2800" smtClean="0">
                <a:cs typeface="Times New Roman" pitchFamily="18" charset="0"/>
              </a:rPr>
              <a:t> Co, Praha.</a:t>
            </a:r>
            <a:endParaRPr lang="cs-CZ" sz="2800" b="1" smtClean="0"/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Jelínek J., Zicháček V. 2007</a:t>
            </a:r>
            <a:r>
              <a:rPr lang="cs-CZ" sz="2800" smtClean="0"/>
              <a:t>: Biologie pro gymnázia, Nakladatelství Olomouc.</a:t>
            </a:r>
          </a:p>
          <a:p>
            <a:pPr eaLnBrk="1" hangingPunct="1">
              <a:lnSpc>
                <a:spcPct val="80000"/>
              </a:lnSpc>
            </a:pPr>
            <a:r>
              <a:rPr lang="cs-CZ" sz="2800" b="1" smtClean="0"/>
              <a:t>Rozsypal ed. 2003</a:t>
            </a:r>
            <a:r>
              <a:rPr lang="cs-CZ" sz="2800" smtClean="0"/>
              <a:t>: Nový přehled biologie, Scientia, Praha.</a:t>
            </a:r>
          </a:p>
          <a:p>
            <a:pPr eaLnBrk="1" hangingPunct="1">
              <a:lnSpc>
                <a:spcPct val="80000"/>
              </a:lnSpc>
            </a:pPr>
            <a:endParaRPr lang="en-US" sz="2800" smtClean="0"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</a:pPr>
            <a:endParaRPr lang="cs-CZ" sz="2800" smtClean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buFontTx/>
              <a:buNone/>
              <a:defRPr/>
            </a:pPr>
            <a:r>
              <a:rPr lang="cs-CZ" sz="3600" dirty="0" smtClean="0"/>
              <a:t>Všechny fotografie byly </a:t>
            </a:r>
            <a:r>
              <a:rPr lang="cs-CZ" sz="3600" smtClean="0"/>
              <a:t>použity se svolením </a:t>
            </a:r>
            <a:r>
              <a:rPr lang="cs-CZ" sz="3600" dirty="0" smtClean="0"/>
              <a:t>autorů.</a:t>
            </a:r>
          </a:p>
          <a:p>
            <a:pPr eaLnBrk="1" hangingPunct="1">
              <a:defRPr/>
            </a:pPr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</TotalTime>
  <Words>747</Words>
  <Application>Microsoft Office PowerPoint</Application>
  <PresentationFormat>Předvádění na obrazovce (4:3)</PresentationFormat>
  <Paragraphs>146</Paragraphs>
  <Slides>31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6" baseType="lpstr">
      <vt:lpstr>Times New Roman</vt:lpstr>
      <vt:lpstr>Arial</vt:lpstr>
      <vt:lpstr>Calibri</vt:lpstr>
      <vt:lpstr>Times New Roman,Bold</vt:lpstr>
      <vt:lpstr>Default Design</vt:lpstr>
      <vt:lpstr>Snímek 1</vt:lpstr>
      <vt:lpstr>Žahavci Cnidaria</vt:lpstr>
      <vt:lpstr>Znaky žahavců</vt:lpstr>
      <vt:lpstr>Snímek 4</vt:lpstr>
      <vt:lpstr>Třídy žahavců</vt:lpstr>
      <vt:lpstr>Medúzovci Scyphozoa</vt:lpstr>
      <vt:lpstr>Snímek 7</vt:lpstr>
      <vt:lpstr>Snímek 8</vt:lpstr>
      <vt:lpstr>Čtyřhranky Cubozoa</vt:lpstr>
      <vt:lpstr>Snímek 10</vt:lpstr>
      <vt:lpstr>Polypovci Hydrozoa</vt:lpstr>
      <vt:lpstr>Snímek 12</vt:lpstr>
      <vt:lpstr>Polypovci -trubýši</vt:lpstr>
      <vt:lpstr>Korálnatci Anthozoa</vt:lpstr>
      <vt:lpstr>Korálnatci - sasanky</vt:lpstr>
      <vt:lpstr>Snímek 16</vt:lpstr>
      <vt:lpstr>Snímek 17</vt:lpstr>
      <vt:lpstr>Snímek 18</vt:lpstr>
      <vt:lpstr>Korálnatci - koráli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Korálnatci - pérovníci</vt:lpstr>
      <vt:lpstr>Použitá literatura</vt:lpstr>
      <vt:lpstr>Snímek 31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Žahavci</dc:title>
  <dc:creator>Jindra</dc:creator>
  <cp:lastModifiedBy>Dum</cp:lastModifiedBy>
  <cp:revision>69</cp:revision>
  <dcterms:created xsi:type="dcterms:W3CDTF">2013-10-19T11:43:03Z</dcterms:created>
  <dcterms:modified xsi:type="dcterms:W3CDTF">2014-04-28T07:23:32Z</dcterms:modified>
</cp:coreProperties>
</file>