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91" r:id="rId4"/>
    <p:sldId id="257" r:id="rId5"/>
    <p:sldId id="271" r:id="rId6"/>
    <p:sldId id="272" r:id="rId7"/>
    <p:sldId id="273" r:id="rId8"/>
    <p:sldId id="274" r:id="rId9"/>
    <p:sldId id="275" r:id="rId10"/>
    <p:sldId id="285" r:id="rId11"/>
    <p:sldId id="276" r:id="rId12"/>
    <p:sldId id="277" r:id="rId13"/>
    <p:sldId id="278" r:id="rId14"/>
    <p:sldId id="279" r:id="rId15"/>
    <p:sldId id="289" r:id="rId16"/>
    <p:sldId id="290" r:id="rId17"/>
    <p:sldId id="280" r:id="rId18"/>
    <p:sldId id="267" r:id="rId19"/>
    <p:sldId id="262" r:id="rId2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DA95-4528-4C2B-B8F7-C238A9C5A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2A707-1195-421B-A9E4-69533B9B0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7276A0-0A2B-46A8-8391-391680BCD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4B7DC-A07D-4150-A1C5-5E77524FB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779A8-44CF-4BAB-BDAA-C70F1DD07F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15EAD-ECF8-4B53-999D-E77714806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C5E6EC-5591-4CC4-92E3-14873B3C1D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64F79-3A44-457A-8399-AD7CCA35F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D881C-DE15-44EB-9CAE-6C5BECF81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4D79ED-FEA3-4B93-9727-14AAF98DE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9B40F1-8622-490D-919B-836C69816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842850-D379-4A32-A9AF-74D9C10561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91ED1C8-B531-438E-B01B-4EE9B72CC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69" name="Group 65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965065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zoo04_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plzi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_I.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 </a:t>
                      </a:r>
                      <a:b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zástupci chroustnatek a předožábrých plžů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Plži </a:t>
                      </a:r>
                      <a:r>
                        <a:rPr kumimoji="0" lang="cs-CZ" sz="13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3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předožábří, chroustnatky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předožábrých plžů a umí charakterizovat jejich způsob života. Umí popsat stavbu těla a vývoj předožábrých plžů. Umí charakterizovat a poznají chroustnatky.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měkkýši, chroustnatky, plži, </a:t>
                      </a:r>
                      <a:r>
                        <a:rPr kumimoji="0" lang="cs-CZ" sz="13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3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předožábří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gymnázia,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(10.12.2013,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2130425"/>
            <a:ext cx="8713787" cy="1470025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chemeClr val="bg1"/>
                </a:solidFill>
              </a:rPr>
              <a:t>kmen: Měkkýši </a:t>
            </a:r>
            <a:r>
              <a:rPr lang="cs-CZ" sz="4800" b="1" i="1" smtClean="0">
                <a:solidFill>
                  <a:schemeClr val="bg1"/>
                </a:solidFill>
              </a:rPr>
              <a:t>Molusca</a:t>
            </a:r>
            <a:r>
              <a:rPr lang="cs-CZ" sz="4800" smtClean="0">
                <a:solidFill>
                  <a:schemeClr val="bg1"/>
                </a:solidFill>
              </a:rPr>
              <a:t/>
            </a:r>
            <a:br>
              <a:rPr lang="cs-CZ" sz="4800" smtClean="0">
                <a:solidFill>
                  <a:schemeClr val="bg1"/>
                </a:solidFill>
              </a:rPr>
            </a:br>
            <a:r>
              <a:rPr lang="cs-CZ" sz="4800" smtClean="0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třída: Štítkonošci </a:t>
            </a:r>
            <a:r>
              <a:rPr lang="cs-CZ" i="1" smtClean="0">
                <a:solidFill>
                  <a:schemeClr val="bg1"/>
                </a:solidFill>
              </a:rPr>
              <a:t>Polyplacophora</a:t>
            </a:r>
            <a:br>
              <a:rPr lang="cs-CZ" i="1" smtClean="0">
                <a:solidFill>
                  <a:schemeClr val="bg1"/>
                </a:solidFill>
              </a:rPr>
            </a:br>
            <a:r>
              <a:rPr lang="cs-CZ" sz="4800" smtClean="0">
                <a:solidFill>
                  <a:schemeClr val="bg1"/>
                </a:solidFill>
              </a:rPr>
              <a:t/>
            </a:r>
            <a:br>
              <a:rPr lang="cs-CZ" sz="4800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třída: Plži </a:t>
            </a:r>
            <a:r>
              <a:rPr lang="cs-CZ" i="1" smtClean="0">
                <a:solidFill>
                  <a:schemeClr val="bg1"/>
                </a:solidFill>
              </a:rPr>
              <a:t>Gastropoda</a:t>
            </a: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podtřída: předožábří</a:t>
            </a:r>
            <a:r>
              <a:rPr lang="cs-CZ" sz="4000" i="1" smtClean="0">
                <a:solidFill>
                  <a:schemeClr val="bg1"/>
                </a:solidFill>
              </a:rPr>
              <a:t> Prosobranchia</a:t>
            </a:r>
            <a:br>
              <a:rPr lang="cs-CZ" sz="4000" i="1" smtClean="0">
                <a:solidFill>
                  <a:schemeClr val="bg1"/>
                </a:solidFill>
              </a:rPr>
            </a:br>
            <a:endParaRPr lang="cs-CZ" sz="4000" i="1" smtClean="0">
              <a:solidFill>
                <a:schemeClr val="bg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5105400"/>
            <a:ext cx="6400800" cy="1752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3" descr="chroustnatka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84663" y="1222375"/>
            <a:ext cx="4464050" cy="2755900"/>
          </a:xfrm>
          <a:noFill/>
        </p:spPr>
      </p:pic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Štítkonošci </a:t>
            </a:r>
            <a:r>
              <a:rPr lang="cs-CZ" sz="4000" i="1" smtClean="0">
                <a:solidFill>
                  <a:schemeClr val="bg1"/>
                </a:solidFill>
              </a:rPr>
              <a:t>Polyplacophora</a:t>
            </a:r>
          </a:p>
        </p:txBody>
      </p:sp>
      <p:pic>
        <p:nvPicPr>
          <p:cNvPr id="4100" name="Picture 11" descr="h_obecna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196975"/>
            <a:ext cx="4217988" cy="3417888"/>
          </a:xfrm>
          <a:noFill/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4356100" y="4652963"/>
            <a:ext cx="4589463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chroustnatka</a:t>
            </a:r>
            <a:r>
              <a:rPr lang="cs-CZ" sz="2400">
                <a:solidFill>
                  <a:schemeClr val="bg1"/>
                </a:solidFill>
              </a:rPr>
              <a:t> </a:t>
            </a:r>
          </a:p>
          <a:p>
            <a:r>
              <a:rPr lang="cs-CZ" sz="2400">
                <a:solidFill>
                  <a:schemeClr val="bg1"/>
                </a:solidFill>
              </a:rPr>
              <a:t>délka do 5 cm</a:t>
            </a:r>
          </a:p>
          <a:p>
            <a:r>
              <a:rPr lang="cs-CZ" sz="2400">
                <a:solidFill>
                  <a:schemeClr val="bg1"/>
                </a:solidFill>
              </a:rPr>
              <a:t>– schránka složená z 8 destiček</a:t>
            </a:r>
          </a:p>
          <a:p>
            <a:r>
              <a:rPr lang="cs-CZ" sz="2400">
                <a:solidFill>
                  <a:schemeClr val="bg1"/>
                </a:solidFill>
              </a:rPr>
              <a:t>- žijí přisedle</a:t>
            </a:r>
          </a:p>
          <a:p>
            <a:r>
              <a:rPr lang="cs-CZ" sz="2400">
                <a:solidFill>
                  <a:schemeClr val="bg1"/>
                </a:solidFill>
              </a:rPr>
              <a:t>- schopnost stočit se do klubíčka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0" y="14128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7072313" y="46005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6659563" y="35734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- stavba těla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229600" cy="4670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patří mezi </a:t>
            </a:r>
            <a:r>
              <a:rPr lang="cs-CZ" b="1" smtClean="0">
                <a:solidFill>
                  <a:schemeClr val="bg1"/>
                </a:solidFill>
              </a:rPr>
              <a:t>coelomata</a:t>
            </a:r>
            <a:r>
              <a:rPr lang="cs-CZ" smtClean="0">
                <a:solidFill>
                  <a:schemeClr val="bg1"/>
                </a:solidFill>
              </a:rPr>
              <a:t> – nečlánkovaný coelom</a:t>
            </a:r>
          </a:p>
          <a:p>
            <a:pPr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rgbClr val="FF3300"/>
                </a:solidFill>
              </a:rPr>
              <a:t>schránka (ulita)</a:t>
            </a:r>
            <a:r>
              <a:rPr lang="cs-CZ" smtClean="0">
                <a:solidFill>
                  <a:schemeClr val="bg1"/>
                </a:solidFill>
              </a:rPr>
              <a:t> z 1 části (může mít ještě víčko)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dobře vyvinutá </a:t>
            </a:r>
            <a:r>
              <a:rPr lang="cs-CZ" b="1" smtClean="0">
                <a:solidFill>
                  <a:srgbClr val="FF3300"/>
                </a:solidFill>
              </a:rPr>
              <a:t>hlava</a:t>
            </a:r>
            <a:r>
              <a:rPr lang="cs-CZ" smtClean="0">
                <a:solidFill>
                  <a:schemeClr val="bg1"/>
                </a:solidFill>
              </a:rPr>
              <a:t> s tykadly a očima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dobře vyvinutá </a:t>
            </a:r>
            <a:r>
              <a:rPr lang="cs-CZ" b="1" smtClean="0">
                <a:solidFill>
                  <a:srgbClr val="FF3300"/>
                </a:solidFill>
              </a:rPr>
              <a:t>noha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rgbClr val="FF3300"/>
                </a:solidFill>
              </a:rPr>
              <a:t>útrobní vak</a:t>
            </a:r>
            <a:r>
              <a:rPr lang="cs-CZ" smtClean="0">
                <a:solidFill>
                  <a:schemeClr val="bg1"/>
                </a:solidFill>
              </a:rPr>
              <a:t> většinou stočený do spirály a krytý ulitou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229600" cy="52466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nerv.s. – gangliová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vyluč.s. – metanefridie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cévní s. – otevřená, srdce v osrdečníku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krevní barvivo hemocyanin – namodralá krev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trávicí s. – trávicí trubice, žláza slinivkojaterní (hepatopankreas)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dýchací soustava – žábry, nebo plicní vaky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rozmn.s. – většinou hermafrodité, vývoj přímý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229600" cy="524668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žábry umístěné před srdcem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1 pár tykadel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většinou gonochoristé</a:t>
            </a: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převážně mořští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8195" name="Picture 5" descr="CIMG493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31863" y="1600200"/>
            <a:ext cx="3087687" cy="4525963"/>
          </a:xfrm>
          <a:noFill/>
        </p:spPr>
      </p:pic>
      <p:pic>
        <p:nvPicPr>
          <p:cNvPr id="8196" name="Picture 7" descr="P113089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736850"/>
            <a:ext cx="4038600" cy="2252663"/>
          </a:xfrm>
          <a:noFill/>
        </p:spPr>
      </p:pic>
      <p:sp>
        <p:nvSpPr>
          <p:cNvPr id="8197" name="Text Box 9"/>
          <p:cNvSpPr txBox="1">
            <a:spLocks noChangeArrowheads="1"/>
          </p:cNvSpPr>
          <p:nvPr/>
        </p:nvSpPr>
        <p:spPr bwMode="auto">
          <a:xfrm>
            <a:off x="4572000" y="5373688"/>
            <a:ext cx="116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přílipka</a:t>
            </a:r>
          </a:p>
        </p:txBody>
      </p:sp>
      <p:sp>
        <p:nvSpPr>
          <p:cNvPr id="8198" name="Text Box 10"/>
          <p:cNvSpPr txBox="1">
            <a:spLocks noChangeArrowheads="1"/>
          </p:cNvSpPr>
          <p:nvPr/>
        </p:nvSpPr>
        <p:spPr bwMode="auto">
          <a:xfrm>
            <a:off x="2051050" y="58054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8199" name="Text Box 11"/>
          <p:cNvSpPr txBox="1">
            <a:spLocks noChangeArrowheads="1"/>
          </p:cNvSpPr>
          <p:nvPr/>
        </p:nvSpPr>
        <p:spPr bwMode="auto">
          <a:xfrm>
            <a:off x="7072313" y="46005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8200" name="Text Box 12"/>
          <p:cNvSpPr txBox="1">
            <a:spLocks noChangeArrowheads="1"/>
          </p:cNvSpPr>
          <p:nvPr/>
        </p:nvSpPr>
        <p:spPr bwMode="auto">
          <a:xfrm>
            <a:off x="6659563" y="46529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9219" name="Picture 3" descr="IMG_214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292350"/>
            <a:ext cx="4038600" cy="3140075"/>
          </a:xfrm>
          <a:noFill/>
        </p:spPr>
      </p:pic>
      <p:pic>
        <p:nvPicPr>
          <p:cNvPr id="9220" name="Picture 5" descr="CIMG448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163763"/>
            <a:ext cx="4038600" cy="3398837"/>
          </a:xfrm>
          <a:noFill/>
        </p:spPr>
      </p:pic>
      <p:sp>
        <p:nvSpPr>
          <p:cNvPr id="9221" name="Text Box 7"/>
          <p:cNvSpPr txBox="1">
            <a:spLocks noChangeArrowheads="1"/>
          </p:cNvSpPr>
          <p:nvPr/>
        </p:nvSpPr>
        <p:spPr bwMode="auto">
          <a:xfrm>
            <a:off x="1600200" y="1503363"/>
            <a:ext cx="5559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ostranky jsou dravé, zde žerou jehlanku</a:t>
            </a:r>
          </a:p>
        </p:txBody>
      </p:sp>
      <p:sp>
        <p:nvSpPr>
          <p:cNvPr id="9222" name="Text Box 8"/>
          <p:cNvSpPr txBox="1">
            <a:spLocks noChangeArrowheads="1"/>
          </p:cNvSpPr>
          <p:nvPr/>
        </p:nvSpPr>
        <p:spPr bwMode="auto">
          <a:xfrm>
            <a:off x="611188" y="5805488"/>
            <a:ext cx="25923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ostranka jaderská</a:t>
            </a:r>
          </a:p>
        </p:txBody>
      </p:sp>
      <p:sp>
        <p:nvSpPr>
          <p:cNvPr id="9223" name="Text Box 9"/>
          <p:cNvSpPr txBox="1">
            <a:spLocks noChangeArrowheads="1"/>
          </p:cNvSpPr>
          <p:nvPr/>
        </p:nvSpPr>
        <p:spPr bwMode="auto">
          <a:xfrm>
            <a:off x="6011863" y="5805488"/>
            <a:ext cx="1354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ostranka</a:t>
            </a:r>
          </a:p>
        </p:txBody>
      </p:sp>
      <p:sp>
        <p:nvSpPr>
          <p:cNvPr id="9224" name="Text Box 10"/>
          <p:cNvSpPr txBox="1">
            <a:spLocks noChangeArrowheads="1"/>
          </p:cNvSpPr>
          <p:nvPr/>
        </p:nvSpPr>
        <p:spPr bwMode="auto">
          <a:xfrm>
            <a:off x="2484438" y="50847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9225" name="Text Box 11"/>
          <p:cNvSpPr txBox="1">
            <a:spLocks noChangeArrowheads="1"/>
          </p:cNvSpPr>
          <p:nvPr/>
        </p:nvSpPr>
        <p:spPr bwMode="auto">
          <a:xfrm>
            <a:off x="6732588" y="52292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0243" name="Picture 3" descr="IMG_215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1700213"/>
            <a:ext cx="4038600" cy="2678112"/>
          </a:xfrm>
          <a:noFill/>
        </p:spPr>
      </p:pic>
      <p:pic>
        <p:nvPicPr>
          <p:cNvPr id="10244" name="Picture 5" descr="IMG_312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52938" y="1341438"/>
            <a:ext cx="4691062" cy="3517900"/>
          </a:xfrm>
          <a:noFill/>
        </p:spPr>
      </p:pic>
      <p:sp>
        <p:nvSpPr>
          <p:cNvPr id="10245" name="Text Box 10"/>
          <p:cNvSpPr txBox="1">
            <a:spLocks noChangeArrowheads="1"/>
          </p:cNvSpPr>
          <p:nvPr/>
        </p:nvSpPr>
        <p:spPr bwMode="auto">
          <a:xfrm>
            <a:off x="250825" y="5084763"/>
            <a:ext cx="3743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ostranka uzavřená víčkem</a:t>
            </a:r>
            <a:endParaRPr lang="cs-CZ" sz="2400"/>
          </a:p>
        </p:txBody>
      </p:sp>
      <p:sp>
        <p:nvSpPr>
          <p:cNvPr id="10246" name="Text Box 11"/>
          <p:cNvSpPr txBox="1">
            <a:spLocks noChangeArrowheads="1"/>
          </p:cNvSpPr>
          <p:nvPr/>
        </p:nvSpPr>
        <p:spPr bwMode="auto">
          <a:xfrm>
            <a:off x="5003800" y="5445125"/>
            <a:ext cx="37623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ostranka vylézá z ulity,</a:t>
            </a:r>
          </a:p>
          <a:p>
            <a:r>
              <a:rPr lang="cs-CZ" sz="2400">
                <a:solidFill>
                  <a:schemeClr val="bg1"/>
                </a:solidFill>
              </a:rPr>
              <a:t>jsou patrná tykadla a noha</a:t>
            </a:r>
          </a:p>
          <a:p>
            <a:endParaRPr lang="cs-CZ" sz="2400"/>
          </a:p>
        </p:txBody>
      </p:sp>
      <p:sp>
        <p:nvSpPr>
          <p:cNvPr id="10247" name="Text Box 12"/>
          <p:cNvSpPr txBox="1">
            <a:spLocks noChangeArrowheads="1"/>
          </p:cNvSpPr>
          <p:nvPr/>
        </p:nvSpPr>
        <p:spPr bwMode="auto">
          <a:xfrm>
            <a:off x="2268538" y="40767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0248" name="Text Box 13"/>
          <p:cNvSpPr txBox="1">
            <a:spLocks noChangeArrowheads="1"/>
          </p:cNvSpPr>
          <p:nvPr/>
        </p:nvSpPr>
        <p:spPr bwMode="auto">
          <a:xfrm>
            <a:off x="7019925" y="45085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1267" name="Picture 3" descr="P113087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1965325"/>
            <a:ext cx="4038600" cy="3794125"/>
          </a:xfrm>
          <a:noFill/>
        </p:spPr>
      </p:pic>
      <p:pic>
        <p:nvPicPr>
          <p:cNvPr id="11268" name="Picture 5" descr="P1130879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762250"/>
            <a:ext cx="4038600" cy="2201863"/>
          </a:xfrm>
          <a:noFill/>
        </p:spPr>
      </p:pic>
      <p:sp>
        <p:nvSpPr>
          <p:cNvPr id="11269" name="Text Box 7"/>
          <p:cNvSpPr txBox="1">
            <a:spLocks noChangeArrowheads="1"/>
          </p:cNvSpPr>
          <p:nvPr/>
        </p:nvSpPr>
        <p:spPr bwMode="auto">
          <a:xfrm>
            <a:off x="1527175" y="6040438"/>
            <a:ext cx="2592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ostranka jaderská</a:t>
            </a:r>
          </a:p>
        </p:txBody>
      </p:sp>
      <p:sp>
        <p:nvSpPr>
          <p:cNvPr id="11270" name="Text Box 8"/>
          <p:cNvSpPr txBox="1">
            <a:spLocks noChangeArrowheads="1"/>
          </p:cNvSpPr>
          <p:nvPr/>
        </p:nvSpPr>
        <p:spPr bwMode="auto">
          <a:xfrm>
            <a:off x="2484438" y="54451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1271" name="Text Box 9"/>
          <p:cNvSpPr txBox="1">
            <a:spLocks noChangeArrowheads="1"/>
          </p:cNvSpPr>
          <p:nvPr/>
        </p:nvSpPr>
        <p:spPr bwMode="auto">
          <a:xfrm>
            <a:off x="6732588" y="46529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2291" name="Picture 3" descr="IMG_356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412875"/>
            <a:ext cx="4038600" cy="3028950"/>
          </a:xfrm>
          <a:noFill/>
        </p:spPr>
      </p:pic>
      <p:pic>
        <p:nvPicPr>
          <p:cNvPr id="12292" name="Picture 5" descr="CIMG448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1412875"/>
            <a:ext cx="4038600" cy="3398838"/>
          </a:xfrm>
          <a:noFill/>
        </p:spPr>
      </p:pic>
      <p:sp>
        <p:nvSpPr>
          <p:cNvPr id="12293" name="Text Box 7"/>
          <p:cNvSpPr txBox="1">
            <a:spLocks noChangeArrowheads="1"/>
          </p:cNvSpPr>
          <p:nvPr/>
        </p:nvSpPr>
        <p:spPr bwMode="auto">
          <a:xfrm>
            <a:off x="323850" y="5300663"/>
            <a:ext cx="4305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jehlanka jako potrava ostranky</a:t>
            </a:r>
          </a:p>
        </p:txBody>
      </p:sp>
      <p:sp>
        <p:nvSpPr>
          <p:cNvPr id="12294" name="Text Box 8"/>
          <p:cNvSpPr txBox="1">
            <a:spLocks noChangeArrowheads="1"/>
          </p:cNvSpPr>
          <p:nvPr/>
        </p:nvSpPr>
        <p:spPr bwMode="auto">
          <a:xfrm>
            <a:off x="4703763" y="4724400"/>
            <a:ext cx="4459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jehlanky porostlé fialovou řasou</a:t>
            </a:r>
          </a:p>
        </p:txBody>
      </p:sp>
      <p:sp>
        <p:nvSpPr>
          <p:cNvPr id="12295" name="Text Box 9"/>
          <p:cNvSpPr txBox="1">
            <a:spLocks noChangeArrowheads="1"/>
          </p:cNvSpPr>
          <p:nvPr/>
        </p:nvSpPr>
        <p:spPr bwMode="auto">
          <a:xfrm>
            <a:off x="2700338" y="45085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2296" name="Text Box 10"/>
          <p:cNvSpPr txBox="1">
            <a:spLocks noChangeArrowheads="1"/>
          </p:cNvSpPr>
          <p:nvPr/>
        </p:nvSpPr>
        <p:spPr bwMode="auto">
          <a:xfrm>
            <a:off x="6877050" y="40767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3315" name="Picture 3" descr="P1130893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1671638"/>
            <a:ext cx="8229600" cy="4383087"/>
          </a:xfrm>
          <a:noFill/>
        </p:spPr>
      </p:pic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1600200" y="5967413"/>
            <a:ext cx="193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ušeň mořská</a:t>
            </a:r>
          </a:p>
        </p:txBody>
      </p:sp>
      <p:sp>
        <p:nvSpPr>
          <p:cNvPr id="13317" name="Text Box 6"/>
          <p:cNvSpPr txBox="1">
            <a:spLocks noChangeArrowheads="1"/>
          </p:cNvSpPr>
          <p:nvPr/>
        </p:nvSpPr>
        <p:spPr bwMode="auto">
          <a:xfrm>
            <a:off x="6588125" y="55895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4339" name="Picture 3" descr="P113086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1196975"/>
            <a:ext cx="4968875" cy="2790825"/>
          </a:xfrm>
          <a:noFill/>
        </p:spPr>
      </p:pic>
      <p:pic>
        <p:nvPicPr>
          <p:cNvPr id="14340" name="Picture 5" descr="P1130870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543550" y="1268413"/>
            <a:ext cx="3600450" cy="2828925"/>
          </a:xfrm>
          <a:noFill/>
        </p:spPr>
      </p:pic>
      <p:pic>
        <p:nvPicPr>
          <p:cNvPr id="14341" name="Picture 7" descr="P1130871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148263" y="4048125"/>
            <a:ext cx="3816350" cy="2809875"/>
          </a:xfrm>
          <a:noFill/>
        </p:spPr>
      </p:pic>
      <p:sp>
        <p:nvSpPr>
          <p:cNvPr id="14342" name="Text Box 9"/>
          <p:cNvSpPr txBox="1">
            <a:spLocks noChangeArrowheads="1"/>
          </p:cNvSpPr>
          <p:nvPr/>
        </p:nvSpPr>
        <p:spPr bwMode="auto">
          <a:xfrm>
            <a:off x="950913" y="4240213"/>
            <a:ext cx="1336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křídlatec</a:t>
            </a:r>
          </a:p>
        </p:txBody>
      </p:sp>
      <p:sp>
        <p:nvSpPr>
          <p:cNvPr id="14343" name="Text Box 10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5363" name="Picture 3" descr="P1130900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538413"/>
            <a:ext cx="4038600" cy="2647950"/>
          </a:xfrm>
          <a:noFill/>
        </p:spPr>
      </p:pic>
      <p:pic>
        <p:nvPicPr>
          <p:cNvPr id="15364" name="Picture 5" descr="P1130901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32388" y="1600200"/>
            <a:ext cx="3068637" cy="2185988"/>
          </a:xfrm>
          <a:noFill/>
        </p:spPr>
      </p:pic>
      <p:pic>
        <p:nvPicPr>
          <p:cNvPr id="15365" name="Picture 7" descr="P1130902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05425" y="3938588"/>
            <a:ext cx="2724150" cy="2187575"/>
          </a:xfrm>
          <a:noFill/>
        </p:spPr>
      </p:pic>
      <p:sp>
        <p:nvSpPr>
          <p:cNvPr id="15366" name="Text Box 9"/>
          <p:cNvSpPr txBox="1">
            <a:spLocks noChangeArrowheads="1"/>
          </p:cNvSpPr>
          <p:nvPr/>
        </p:nvSpPr>
        <p:spPr bwMode="auto">
          <a:xfrm>
            <a:off x="395288" y="5445125"/>
            <a:ext cx="567531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homolice</a:t>
            </a:r>
            <a:r>
              <a:rPr lang="cs-CZ" sz="2400">
                <a:solidFill>
                  <a:schemeClr val="bg1"/>
                </a:solidFill>
              </a:rPr>
              <a:t> – tropická moře</a:t>
            </a:r>
          </a:p>
          <a:p>
            <a:r>
              <a:rPr lang="cs-CZ" sz="2400">
                <a:solidFill>
                  <a:schemeClr val="bg1"/>
                </a:solidFill>
              </a:rPr>
              <a:t>má jed (neurotoxin), který používá k lovu</a:t>
            </a:r>
          </a:p>
          <a:p>
            <a:r>
              <a:rPr lang="cs-CZ" sz="2400">
                <a:solidFill>
                  <a:schemeClr val="bg1"/>
                </a:solidFill>
              </a:rPr>
              <a:t>radula přeměněna v bodavý aparát</a:t>
            </a:r>
          </a:p>
        </p:txBody>
      </p:sp>
      <p:sp>
        <p:nvSpPr>
          <p:cNvPr id="15367" name="Text Box 10"/>
          <p:cNvSpPr txBox="1">
            <a:spLocks noChangeArrowheads="1"/>
          </p:cNvSpPr>
          <p:nvPr/>
        </p:nvSpPr>
        <p:spPr bwMode="auto">
          <a:xfrm>
            <a:off x="7197725" y="58054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6387" name="Picture 5" descr="zavinutec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439988"/>
            <a:ext cx="4038600" cy="2844800"/>
          </a:xfrm>
          <a:noFill/>
        </p:spPr>
      </p:pic>
      <p:pic>
        <p:nvPicPr>
          <p:cNvPr id="16388" name="Picture 6" descr="zavinutec1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95538"/>
            <a:ext cx="4038600" cy="2933700"/>
          </a:xfrm>
          <a:noFill/>
        </p:spPr>
      </p:pic>
      <p:sp>
        <p:nvSpPr>
          <p:cNvPr id="16389" name="Text Box 8"/>
          <p:cNvSpPr txBox="1">
            <a:spLocks noChangeArrowheads="1"/>
          </p:cNvSpPr>
          <p:nvPr/>
        </p:nvSpPr>
        <p:spPr bwMode="auto">
          <a:xfrm>
            <a:off x="323850" y="5661025"/>
            <a:ext cx="85375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zavinutec</a:t>
            </a:r>
            <a:r>
              <a:rPr lang="cs-CZ" sz="2400">
                <a:solidFill>
                  <a:schemeClr val="bg1"/>
                </a:solidFill>
              </a:rPr>
              <a:t> – vejčitý tvar, ulita celá překryta posledním závitem</a:t>
            </a:r>
          </a:p>
          <a:p>
            <a:r>
              <a:rPr lang="cs-CZ" sz="2400">
                <a:solidFill>
                  <a:schemeClr val="bg1"/>
                </a:solidFill>
              </a:rPr>
              <a:t>v různých kulturách používané jako platidlo a ozdoba</a:t>
            </a:r>
          </a:p>
        </p:txBody>
      </p:sp>
      <p:sp>
        <p:nvSpPr>
          <p:cNvPr id="16390" name="Text Box 9"/>
          <p:cNvSpPr txBox="1">
            <a:spLocks noChangeArrowheads="1"/>
          </p:cNvSpPr>
          <p:nvPr/>
        </p:nvSpPr>
        <p:spPr bwMode="auto">
          <a:xfrm>
            <a:off x="950913" y="1865313"/>
            <a:ext cx="1543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pohled zboku</a:t>
            </a:r>
          </a:p>
        </p:txBody>
      </p:sp>
      <p:sp>
        <p:nvSpPr>
          <p:cNvPr id="16391" name="Text Box 10"/>
          <p:cNvSpPr txBox="1">
            <a:spLocks noChangeArrowheads="1"/>
          </p:cNvSpPr>
          <p:nvPr/>
        </p:nvSpPr>
        <p:spPr bwMode="auto">
          <a:xfrm>
            <a:off x="5724525" y="1773238"/>
            <a:ext cx="1504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pohled shora</a:t>
            </a:r>
          </a:p>
        </p:txBody>
      </p:sp>
      <p:sp>
        <p:nvSpPr>
          <p:cNvPr id="16392" name="Text Box 11"/>
          <p:cNvSpPr txBox="1">
            <a:spLocks noChangeArrowheads="1"/>
          </p:cNvSpPr>
          <p:nvPr/>
        </p:nvSpPr>
        <p:spPr bwMode="auto">
          <a:xfrm>
            <a:off x="2484438" y="49418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6393" name="Text Box 12"/>
          <p:cNvSpPr txBox="1">
            <a:spLocks noChangeArrowheads="1"/>
          </p:cNvSpPr>
          <p:nvPr/>
        </p:nvSpPr>
        <p:spPr bwMode="auto">
          <a:xfrm>
            <a:off x="6659563" y="49418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2" descr="P1130867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839788"/>
            <a:ext cx="7048500" cy="5286375"/>
          </a:xfrm>
          <a:noFill/>
        </p:spPr>
      </p:pic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sp>
        <p:nvSpPr>
          <p:cNvPr id="17412" name="Text Box 5"/>
          <p:cNvSpPr txBox="1">
            <a:spLocks noChangeArrowheads="1"/>
          </p:cNvSpPr>
          <p:nvPr/>
        </p:nvSpPr>
        <p:spPr bwMode="auto">
          <a:xfrm>
            <a:off x="323850" y="5661025"/>
            <a:ext cx="8623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tritonka indická – dravý druh loví měkkýše, korýše, ostnokožce</a:t>
            </a:r>
          </a:p>
        </p:txBody>
      </p:sp>
      <p:sp>
        <p:nvSpPr>
          <p:cNvPr id="17413" name="Text Box 9"/>
          <p:cNvSpPr txBox="1">
            <a:spLocks noChangeArrowheads="1"/>
          </p:cNvSpPr>
          <p:nvPr/>
        </p:nvSpPr>
        <p:spPr bwMode="auto">
          <a:xfrm>
            <a:off x="5580063" y="48688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předožábří</a:t>
            </a:r>
            <a:r>
              <a:rPr lang="cs-CZ" i="1" smtClean="0">
                <a:solidFill>
                  <a:schemeClr val="bg1"/>
                </a:solidFill>
              </a:rPr>
              <a:t> Prosobranchia</a:t>
            </a:r>
          </a:p>
        </p:txBody>
      </p:sp>
      <p:pic>
        <p:nvPicPr>
          <p:cNvPr id="18435" name="Picture 3" descr="P1130898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1412875"/>
            <a:ext cx="7412038" cy="4525963"/>
          </a:xfrm>
          <a:noFill/>
        </p:spPr>
      </p:pic>
      <p:sp>
        <p:nvSpPr>
          <p:cNvPr id="18436" name="Text Box 5"/>
          <p:cNvSpPr txBox="1">
            <a:spLocks noChangeArrowheads="1"/>
          </p:cNvSpPr>
          <p:nvPr/>
        </p:nvSpPr>
        <p:spPr bwMode="auto">
          <a:xfrm>
            <a:off x="900113" y="6165850"/>
            <a:ext cx="6626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bahenka živorodá – sladkovodní druh! s víčkem</a:t>
            </a:r>
          </a:p>
        </p:txBody>
      </p:sp>
      <p:sp>
        <p:nvSpPr>
          <p:cNvPr id="18437" name="Text Box 6"/>
          <p:cNvSpPr txBox="1">
            <a:spLocks noChangeArrowheads="1"/>
          </p:cNvSpPr>
          <p:nvPr/>
        </p:nvSpPr>
        <p:spPr bwMode="auto">
          <a:xfrm>
            <a:off x="5940425" y="55165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8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800" smtClean="0">
                <a:solidFill>
                  <a:schemeClr val="bg1"/>
                </a:solidFill>
              </a:rPr>
              <a:t>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800" b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Motyčka V., Roller Z. 2001</a:t>
            </a:r>
            <a:r>
              <a:rPr lang="cs-CZ" sz="2800" smtClean="0">
                <a:solidFill>
                  <a:schemeClr val="bg1"/>
                </a:solidFill>
              </a:rPr>
              <a:t>: Svět zvířat X- Bezobratlí (1), Albatros,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Pfleger V. 1988: </a:t>
            </a:r>
            <a:r>
              <a:rPr lang="cs-CZ" sz="2800" smtClean="0">
                <a:solidFill>
                  <a:schemeClr val="bg1"/>
                </a:solidFill>
              </a:rPr>
              <a:t>Měkkýši, Artia,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3600" smtClean="0">
                <a:solidFill>
                  <a:schemeClr val="bg1"/>
                </a:solidFill>
              </a:rPr>
              <a:t>Všechny fotografie byly použity se svolením autorů.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581</Words>
  <Application>Microsoft Office PowerPoint</Application>
  <PresentationFormat>Předvádění na obrazovce (4:3)</PresentationFormat>
  <Paragraphs>118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Calibri</vt:lpstr>
      <vt:lpstr>Times New Roman</vt:lpstr>
      <vt:lpstr>Times New Roman,Bold</vt:lpstr>
      <vt:lpstr>Výchozí návrh</vt:lpstr>
      <vt:lpstr>Snímek 1</vt:lpstr>
      <vt:lpstr>kmen: Měkkýši Molusca  třída: Štítkonošci Polyplacophora  třída: Plži Gastropoda  podtřída: předožábří Prosobranchia </vt:lpstr>
      <vt:lpstr>Štítkonošci Polyplacophora</vt:lpstr>
      <vt:lpstr>Plži - stavba těla</vt:lpstr>
      <vt:lpstr>Stavba těla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Plži předožábří Prosobranchia</vt:lpstr>
      <vt:lpstr>Použitá literatura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112</cp:revision>
  <dcterms:created xsi:type="dcterms:W3CDTF">2013-10-22T07:16:45Z</dcterms:created>
  <dcterms:modified xsi:type="dcterms:W3CDTF">2014-04-28T07:21:54Z</dcterms:modified>
</cp:coreProperties>
</file>