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86" r:id="rId4"/>
    <p:sldId id="284" r:id="rId5"/>
    <p:sldId id="282" r:id="rId6"/>
    <p:sldId id="288" r:id="rId7"/>
    <p:sldId id="283" r:id="rId8"/>
    <p:sldId id="291" r:id="rId9"/>
    <p:sldId id="292" r:id="rId10"/>
    <p:sldId id="267" r:id="rId11"/>
    <p:sldId id="262" r:id="rId12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99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C6074F-E728-4FA6-95A8-F4EE51D0BF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AC62A-DD4E-4B85-AEF1-3C1133427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10E7B6-8259-4A4C-BA77-67CCE01B7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F1A04A-A436-4299-A386-3A0C1755C6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DA61A3-A0A1-4ACF-8B92-3CA8C40A27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2B7B99-14E4-483A-831F-247736A6ED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BD058-C2A4-48ED-91BC-4811BE9D5A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BB22C6-7DB5-4F0E-A1F9-D0809F32E4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5DD35-CF8C-4BD9-908B-BB8CC8D6EB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6F9942-5E4B-4CA5-81E6-161B50C95B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2D8C5C-099B-417E-AE79-632F2B35E1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870747-C7C9-407E-8543-AF12450497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D58BAD0-0A84-4A4B-B49E-73E33C20C7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570" name="Group 66"/>
          <p:cNvGraphicFramePr>
            <a:graphicFrameLocks noGrp="1"/>
          </p:cNvGraphicFramePr>
          <p:nvPr>
            <p:ph type="subTitle" idx="1"/>
          </p:nvPr>
        </p:nvGraphicFramePr>
        <p:xfrm>
          <a:off x="1331913" y="1700213"/>
          <a:ext cx="6400800" cy="4737227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VY_32_INOVACE_bio_zoo05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zoo05_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plzi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Gastropoda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II.ppt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Jindra </a:t>
                      </a:r>
                      <a:r>
                        <a:rPr kumimoji="0" lang="cs-CZ" sz="13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Mourková</a:t>
                      </a:r>
                      <a:endParaRPr kumimoji="0" lang="cs-CZ" sz="13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žáky se základními znaky skupiny a  </a:t>
                      </a:r>
                      <a:b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 jednotlivými zástupci zadožábrých plžů a jejich způsobem života.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Tematická oblast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Plži </a:t>
                      </a:r>
                      <a:r>
                        <a:rPr kumimoji="0" lang="cs-CZ" sz="13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Gastropoda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zadožábří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Očekávané výstupy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umí zařadit do podtřídy vybrané zástupce zadožábrých plžů a umí charakterizovat jejich způsob života. Umí popsat stavbu těla a vývoj zadožábrých plžů 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Klíčová slova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měkkýši, plži, </a:t>
                      </a:r>
                      <a:r>
                        <a:rPr kumimoji="0" lang="cs-CZ" sz="13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Gastropoda,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zadožábří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Druh učebního materiálu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prezentace (výkladová)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čtyřletého gymnázia a odpovídající ročník víceletého gymnázia, 1. ročník víceletého gymnázia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(10.1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2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.2013, třída 2.B)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Zdroje uvedeny na konci dokumentu.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388" y="2130425"/>
            <a:ext cx="8713787" cy="1470025"/>
          </a:xfrm>
        </p:spPr>
        <p:txBody>
          <a:bodyPr/>
          <a:lstStyle/>
          <a:p>
            <a:pPr eaLnBrk="1" hangingPunct="1"/>
            <a:r>
              <a:rPr lang="cs-CZ" sz="4800" b="1" smtClean="0">
                <a:solidFill>
                  <a:schemeClr val="bg1"/>
                </a:solidFill>
              </a:rPr>
              <a:t>kmen: Měkkýši </a:t>
            </a:r>
            <a:r>
              <a:rPr lang="cs-CZ" sz="4800" b="1" i="1" smtClean="0">
                <a:solidFill>
                  <a:schemeClr val="bg1"/>
                </a:solidFill>
              </a:rPr>
              <a:t>Molusca</a:t>
            </a:r>
            <a:r>
              <a:rPr lang="cs-CZ" sz="4800" smtClean="0">
                <a:solidFill>
                  <a:schemeClr val="bg1"/>
                </a:solidFill>
              </a:rPr>
              <a:t/>
            </a:r>
            <a:br>
              <a:rPr lang="cs-CZ" sz="4800" smtClean="0">
                <a:solidFill>
                  <a:schemeClr val="bg1"/>
                </a:solidFill>
              </a:rPr>
            </a:br>
            <a:r>
              <a:rPr lang="cs-CZ" smtClean="0">
                <a:solidFill>
                  <a:schemeClr val="bg1"/>
                </a:solidFill>
              </a:rPr>
              <a:t>třída: Plži </a:t>
            </a:r>
            <a:r>
              <a:rPr lang="cs-CZ" i="1" smtClean="0">
                <a:solidFill>
                  <a:schemeClr val="bg1"/>
                </a:solidFill>
              </a:rPr>
              <a:t>Gastropoda</a:t>
            </a:r>
            <a:r>
              <a:rPr lang="cs-CZ" sz="4000" i="1" smtClean="0">
                <a:solidFill>
                  <a:schemeClr val="bg1"/>
                </a:solidFill>
              </a:rPr>
              <a:t/>
            </a:r>
            <a:br>
              <a:rPr lang="cs-CZ" sz="4000" i="1" smtClean="0">
                <a:solidFill>
                  <a:schemeClr val="bg1"/>
                </a:solidFill>
              </a:rPr>
            </a:br>
            <a:r>
              <a:rPr lang="cs-CZ" sz="4000" i="1" smtClean="0">
                <a:solidFill>
                  <a:schemeClr val="bg1"/>
                </a:solidFill>
              </a:rPr>
              <a:t/>
            </a:r>
            <a:br>
              <a:rPr lang="cs-CZ" sz="4000" i="1" smtClean="0">
                <a:solidFill>
                  <a:schemeClr val="bg1"/>
                </a:solidFill>
              </a:rPr>
            </a:br>
            <a:r>
              <a:rPr lang="cs-CZ" sz="4000" i="1" smtClean="0">
                <a:solidFill>
                  <a:schemeClr val="bg1"/>
                </a:solidFill>
              </a:rPr>
              <a:t/>
            </a:r>
            <a:br>
              <a:rPr lang="cs-CZ" sz="4000" i="1" smtClean="0">
                <a:solidFill>
                  <a:schemeClr val="bg1"/>
                </a:solidFill>
              </a:rPr>
            </a:br>
            <a:r>
              <a:rPr lang="cs-CZ" sz="4000" smtClean="0">
                <a:solidFill>
                  <a:schemeClr val="bg1"/>
                </a:solidFill>
              </a:rPr>
              <a:t>podtřída: zadožábří</a:t>
            </a:r>
            <a:r>
              <a:rPr lang="cs-CZ" sz="4000" i="1" smtClean="0">
                <a:solidFill>
                  <a:schemeClr val="bg1"/>
                </a:solidFill>
              </a:rPr>
              <a:t> Opistobranchia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5105400"/>
            <a:ext cx="6400800" cy="17526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zadožábří</a:t>
            </a:r>
            <a:r>
              <a:rPr lang="cs-CZ" i="1" smtClean="0">
                <a:solidFill>
                  <a:schemeClr val="bg1"/>
                </a:solidFill>
              </a:rPr>
              <a:t> Opistobranchia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611188" y="1557338"/>
            <a:ext cx="7777162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3200">
                <a:solidFill>
                  <a:srgbClr val="FF3300"/>
                </a:solidFill>
              </a:rPr>
              <a:t> žábry umístěné za srdcem </a:t>
            </a:r>
            <a:r>
              <a:rPr lang="cs-CZ" sz="3200">
                <a:solidFill>
                  <a:schemeClr val="bg1"/>
                </a:solidFill>
              </a:rPr>
              <a:t>– často věneček žaber vyčnívající na povrch těla</a:t>
            </a:r>
          </a:p>
          <a:p>
            <a:pPr>
              <a:buFontTx/>
              <a:buChar char="•"/>
            </a:pPr>
            <a:r>
              <a:rPr lang="cs-CZ" sz="3200">
                <a:solidFill>
                  <a:schemeClr val="bg1"/>
                </a:solidFill>
              </a:rPr>
              <a:t> redukovaná schránka</a:t>
            </a:r>
          </a:p>
          <a:p>
            <a:pPr>
              <a:buFontTx/>
              <a:buChar char="•"/>
            </a:pPr>
            <a:r>
              <a:rPr lang="cs-CZ" sz="3200">
                <a:solidFill>
                  <a:schemeClr val="bg1"/>
                </a:solidFill>
              </a:rPr>
              <a:t> často ploché tělo, </a:t>
            </a:r>
            <a:r>
              <a:rPr lang="cs-CZ" sz="3200">
                <a:solidFill>
                  <a:srgbClr val="FF3300"/>
                </a:solidFill>
              </a:rPr>
              <a:t>vždy nápadná tykadla</a:t>
            </a:r>
          </a:p>
          <a:p>
            <a:pPr>
              <a:buFontTx/>
              <a:buChar char="•"/>
            </a:pPr>
            <a:r>
              <a:rPr lang="cs-CZ" sz="3200">
                <a:solidFill>
                  <a:schemeClr val="bg1"/>
                </a:solidFill>
              </a:rPr>
              <a:t> hermafrodité</a:t>
            </a:r>
          </a:p>
          <a:p>
            <a:pPr>
              <a:buFontTx/>
              <a:buChar char="•"/>
            </a:pPr>
            <a:endParaRPr lang="cs-CZ" sz="3200">
              <a:solidFill>
                <a:schemeClr val="bg1"/>
              </a:solidFill>
            </a:endParaRPr>
          </a:p>
          <a:p>
            <a:pPr>
              <a:buFontTx/>
              <a:buChar char="•"/>
            </a:pPr>
            <a:r>
              <a:rPr lang="cs-CZ" sz="3200">
                <a:solidFill>
                  <a:srgbClr val="FF3300"/>
                </a:solidFill>
              </a:rPr>
              <a:t> mořští </a:t>
            </a:r>
          </a:p>
          <a:p>
            <a:pPr>
              <a:buFontTx/>
              <a:buChar char="•"/>
            </a:pPr>
            <a:r>
              <a:rPr lang="cs-CZ" sz="3200">
                <a:solidFill>
                  <a:srgbClr val="FF3300"/>
                </a:solidFill>
              </a:rPr>
              <a:t> nápadně zbarvení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zadožábří</a:t>
            </a:r>
            <a:r>
              <a:rPr lang="cs-CZ" i="1" smtClean="0">
                <a:solidFill>
                  <a:schemeClr val="bg1"/>
                </a:solidFill>
              </a:rPr>
              <a:t> Opistobranchia</a:t>
            </a:r>
          </a:p>
        </p:txBody>
      </p:sp>
      <p:pic>
        <p:nvPicPr>
          <p:cNvPr id="5123" name="Picture 4" descr="CIMG4587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1412875"/>
            <a:ext cx="4392612" cy="2741613"/>
          </a:xfrm>
          <a:noFill/>
        </p:spPr>
      </p:pic>
      <p:pic>
        <p:nvPicPr>
          <p:cNvPr id="5124" name="Picture 6" descr="CIMG4593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219700" y="1412875"/>
            <a:ext cx="3465513" cy="2598738"/>
          </a:xfrm>
          <a:noFill/>
        </p:spPr>
      </p:pic>
      <p:pic>
        <p:nvPicPr>
          <p:cNvPr id="5125" name="Picture 8" descr="CIMG4594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219700" y="4076700"/>
            <a:ext cx="3455988" cy="2560638"/>
          </a:xfrm>
          <a:noFill/>
        </p:spPr>
      </p:pic>
      <p:sp>
        <p:nvSpPr>
          <p:cNvPr id="5126" name="Text Box 10"/>
          <p:cNvSpPr txBox="1">
            <a:spLocks noChangeArrowheads="1"/>
          </p:cNvSpPr>
          <p:nvPr/>
        </p:nvSpPr>
        <p:spPr bwMode="auto">
          <a:xfrm>
            <a:off x="250825" y="4365625"/>
            <a:ext cx="4705350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bg1"/>
                </a:solidFill>
              </a:rPr>
              <a:t>zej tečkovaný</a:t>
            </a:r>
            <a:r>
              <a:rPr lang="cs-CZ" sz="2400">
                <a:solidFill>
                  <a:schemeClr val="bg1"/>
                </a:solidFill>
              </a:rPr>
              <a:t> tzv. „mořský zajíc“</a:t>
            </a:r>
          </a:p>
          <a:p>
            <a:endParaRPr lang="cs-CZ" sz="2400">
              <a:solidFill>
                <a:schemeClr val="bg1"/>
              </a:solidFill>
            </a:endParaRPr>
          </a:p>
          <a:p>
            <a:r>
              <a:rPr lang="cs-CZ" sz="2400">
                <a:solidFill>
                  <a:schemeClr val="bg1"/>
                </a:solidFill>
              </a:rPr>
              <a:t>délka běžně kolem 70 cm</a:t>
            </a:r>
          </a:p>
          <a:p>
            <a:r>
              <a:rPr lang="cs-CZ" sz="2400">
                <a:solidFill>
                  <a:schemeClr val="bg1"/>
                </a:solidFill>
              </a:rPr>
              <a:t>postranní laloky slouží k plavání</a:t>
            </a:r>
          </a:p>
          <a:p>
            <a:r>
              <a:rPr lang="cs-CZ" sz="2400">
                <a:solidFill>
                  <a:schemeClr val="bg1"/>
                </a:solidFill>
              </a:rPr>
              <a:t>vyvinutá malá vnitřní ulita</a:t>
            </a:r>
          </a:p>
          <a:p>
            <a:endParaRPr lang="cs-CZ" sz="2400">
              <a:solidFill>
                <a:schemeClr val="bg1"/>
              </a:solidFill>
            </a:endParaRPr>
          </a:p>
          <a:p>
            <a:endParaRPr lang="cs-CZ" sz="2400">
              <a:solidFill>
                <a:schemeClr val="bg1"/>
              </a:solidFill>
            </a:endParaRPr>
          </a:p>
        </p:txBody>
      </p:sp>
      <p:sp>
        <p:nvSpPr>
          <p:cNvPr id="5127" name="Text Box 11"/>
          <p:cNvSpPr txBox="1">
            <a:spLocks noChangeArrowheads="1"/>
          </p:cNvSpPr>
          <p:nvPr/>
        </p:nvSpPr>
        <p:spPr bwMode="auto">
          <a:xfrm>
            <a:off x="2771775" y="37893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5128" name="Text Box 12"/>
          <p:cNvSpPr txBox="1">
            <a:spLocks noChangeArrowheads="1"/>
          </p:cNvSpPr>
          <p:nvPr/>
        </p:nvSpPr>
        <p:spPr bwMode="auto">
          <a:xfrm>
            <a:off x="6732588" y="37893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5129" name="Text Box 13"/>
          <p:cNvSpPr txBox="1">
            <a:spLocks noChangeArrowheads="1"/>
          </p:cNvSpPr>
          <p:nvPr/>
        </p:nvSpPr>
        <p:spPr bwMode="auto">
          <a:xfrm>
            <a:off x="6732588" y="63087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zadožábří</a:t>
            </a:r>
            <a:r>
              <a:rPr lang="cs-CZ" i="1" smtClean="0">
                <a:solidFill>
                  <a:schemeClr val="bg1"/>
                </a:solidFill>
              </a:rPr>
              <a:t> Opistobranchia</a:t>
            </a:r>
          </a:p>
        </p:txBody>
      </p:sp>
      <p:pic>
        <p:nvPicPr>
          <p:cNvPr id="6147" name="Picture 4" descr="zajicek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79575" y="1600200"/>
            <a:ext cx="5783263" cy="4525963"/>
          </a:xfrm>
          <a:noFill/>
        </p:spPr>
      </p:pic>
      <p:sp>
        <p:nvSpPr>
          <p:cNvPr id="6148" name="Text Box 6"/>
          <p:cNvSpPr txBox="1">
            <a:spLocks noChangeArrowheads="1"/>
          </p:cNvSpPr>
          <p:nvPr/>
        </p:nvSpPr>
        <p:spPr bwMode="auto">
          <a:xfrm>
            <a:off x="5435600" y="573405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6149" name="Text Box 7"/>
          <p:cNvSpPr txBox="1">
            <a:spLocks noChangeArrowheads="1"/>
          </p:cNvSpPr>
          <p:nvPr/>
        </p:nvSpPr>
        <p:spPr bwMode="auto">
          <a:xfrm>
            <a:off x="1908175" y="6235700"/>
            <a:ext cx="46434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plovoucí mládě zeje (délka 2 cm)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zadožábří</a:t>
            </a:r>
            <a:r>
              <a:rPr lang="cs-CZ" i="1" smtClean="0">
                <a:solidFill>
                  <a:schemeClr val="bg1"/>
                </a:solidFill>
              </a:rPr>
              <a:t> Opistobranchia</a:t>
            </a:r>
          </a:p>
        </p:txBody>
      </p:sp>
      <p:pic>
        <p:nvPicPr>
          <p:cNvPr id="7171" name="Picture 4" descr="zadozabrik4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8313" y="1773238"/>
            <a:ext cx="4038600" cy="3294062"/>
          </a:xfrm>
          <a:noFill/>
        </p:spPr>
      </p:pic>
      <p:pic>
        <p:nvPicPr>
          <p:cNvPr id="7172" name="Picture 6" descr="zadozabrik3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262563" y="1600200"/>
            <a:ext cx="2808287" cy="4525963"/>
          </a:xfrm>
          <a:noFill/>
        </p:spPr>
      </p:pic>
      <p:sp>
        <p:nvSpPr>
          <p:cNvPr id="7173" name="Text Box 8"/>
          <p:cNvSpPr txBox="1">
            <a:spLocks noChangeArrowheads="1"/>
          </p:cNvSpPr>
          <p:nvPr/>
        </p:nvSpPr>
        <p:spPr bwMode="auto">
          <a:xfrm>
            <a:off x="2268538" y="46529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7174" name="Text Box 9"/>
          <p:cNvSpPr txBox="1">
            <a:spLocks noChangeArrowheads="1"/>
          </p:cNvSpPr>
          <p:nvPr/>
        </p:nvSpPr>
        <p:spPr bwMode="auto">
          <a:xfrm>
            <a:off x="6084888" y="573405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7175" name="Text Box 10"/>
          <p:cNvSpPr txBox="1">
            <a:spLocks noChangeArrowheads="1"/>
          </p:cNvSpPr>
          <p:nvPr/>
        </p:nvSpPr>
        <p:spPr bwMode="auto">
          <a:xfrm>
            <a:off x="4689475" y="6400800"/>
            <a:ext cx="44545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facelína putující – délka až 5cm</a:t>
            </a:r>
          </a:p>
        </p:txBody>
      </p:sp>
      <p:sp>
        <p:nvSpPr>
          <p:cNvPr id="7176" name="Text Box 11"/>
          <p:cNvSpPr txBox="1">
            <a:spLocks noChangeArrowheads="1"/>
          </p:cNvSpPr>
          <p:nvPr/>
        </p:nvSpPr>
        <p:spPr bwMode="auto">
          <a:xfrm>
            <a:off x="395288" y="5156200"/>
            <a:ext cx="12525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facelína</a:t>
            </a:r>
          </a:p>
        </p:txBody>
      </p:sp>
      <p:sp>
        <p:nvSpPr>
          <p:cNvPr id="7177" name="Text Box 12"/>
          <p:cNvSpPr txBox="1">
            <a:spLocks noChangeArrowheads="1"/>
          </p:cNvSpPr>
          <p:nvPr/>
        </p:nvSpPr>
        <p:spPr bwMode="auto">
          <a:xfrm>
            <a:off x="0" y="5670550"/>
            <a:ext cx="4843463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2400">
                <a:solidFill>
                  <a:schemeClr val="bg1"/>
                </a:solidFill>
              </a:rPr>
              <a:t> ve výběžcích mají žahavé buňky </a:t>
            </a:r>
          </a:p>
          <a:p>
            <a:r>
              <a:rPr lang="cs-CZ" sz="2400">
                <a:solidFill>
                  <a:schemeClr val="bg1"/>
                </a:solidFill>
              </a:rPr>
              <a:t>z polypovců kterými se živí</a:t>
            </a:r>
          </a:p>
          <a:p>
            <a:endParaRPr lang="cs-CZ" sz="2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zadožábří</a:t>
            </a:r>
            <a:r>
              <a:rPr lang="cs-CZ" i="1" smtClean="0">
                <a:solidFill>
                  <a:schemeClr val="bg1"/>
                </a:solidFill>
              </a:rPr>
              <a:t> Opistobranchia</a:t>
            </a:r>
          </a:p>
        </p:txBody>
      </p:sp>
      <p:pic>
        <p:nvPicPr>
          <p:cNvPr id="8195" name="Picture 4" descr="zadozabrik2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16463" y="1412875"/>
            <a:ext cx="4038600" cy="2165350"/>
          </a:xfrm>
          <a:noFill/>
        </p:spPr>
      </p:pic>
      <p:pic>
        <p:nvPicPr>
          <p:cNvPr id="8196" name="Picture 6" descr="zadozabrik8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84213" y="1412875"/>
            <a:ext cx="4038600" cy="4322763"/>
          </a:xfrm>
          <a:noFill/>
        </p:spPr>
      </p:pic>
      <p:sp>
        <p:nvSpPr>
          <p:cNvPr id="8197" name="Text Box 8"/>
          <p:cNvSpPr txBox="1">
            <a:spLocks noChangeArrowheads="1"/>
          </p:cNvSpPr>
          <p:nvPr/>
        </p:nvSpPr>
        <p:spPr bwMode="auto">
          <a:xfrm>
            <a:off x="6804025" y="328453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8198" name="Text Box 9"/>
          <p:cNvSpPr txBox="1">
            <a:spLocks noChangeArrowheads="1"/>
          </p:cNvSpPr>
          <p:nvPr/>
        </p:nvSpPr>
        <p:spPr bwMode="auto">
          <a:xfrm>
            <a:off x="2771775" y="53736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8199" name="Text Box 10"/>
          <p:cNvSpPr txBox="1">
            <a:spLocks noChangeArrowheads="1"/>
          </p:cNvSpPr>
          <p:nvPr/>
        </p:nvSpPr>
        <p:spPr bwMode="auto">
          <a:xfrm>
            <a:off x="107950" y="5967413"/>
            <a:ext cx="8923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bg1"/>
                </a:solidFill>
              </a:rPr>
              <a:t>flabelína fialová</a:t>
            </a:r>
            <a:r>
              <a:rPr lang="cs-CZ" sz="2000">
                <a:solidFill>
                  <a:schemeClr val="bg1"/>
                </a:solidFill>
              </a:rPr>
              <a:t> - ve výběžcích má žahavé buňky z polypovců kterými se živí</a:t>
            </a:r>
          </a:p>
          <a:p>
            <a:r>
              <a:rPr lang="cs-CZ" sz="2000">
                <a:solidFill>
                  <a:schemeClr val="bg1"/>
                </a:solidFill>
              </a:rPr>
              <a:t>délka 3cm</a:t>
            </a:r>
          </a:p>
        </p:txBody>
      </p:sp>
      <p:sp>
        <p:nvSpPr>
          <p:cNvPr id="8200" name="Text Box 11"/>
          <p:cNvSpPr txBox="1">
            <a:spLocks noChangeArrowheads="1"/>
          </p:cNvSpPr>
          <p:nvPr/>
        </p:nvSpPr>
        <p:spPr bwMode="auto">
          <a:xfrm>
            <a:off x="5508625" y="3789363"/>
            <a:ext cx="17446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hvězdnatka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zadožábří</a:t>
            </a:r>
            <a:r>
              <a:rPr lang="cs-CZ" i="1" smtClean="0">
                <a:solidFill>
                  <a:schemeClr val="bg1"/>
                </a:solidFill>
              </a:rPr>
              <a:t> Opistobranchia</a:t>
            </a:r>
          </a:p>
        </p:txBody>
      </p:sp>
      <p:pic>
        <p:nvPicPr>
          <p:cNvPr id="9219" name="Picture 4" descr="zadozabrik1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519363"/>
            <a:ext cx="4038600" cy="2687637"/>
          </a:xfrm>
          <a:noFill/>
        </p:spPr>
      </p:pic>
      <p:pic>
        <p:nvPicPr>
          <p:cNvPr id="9220" name="Picture 6" descr="zadozabrik5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244725"/>
            <a:ext cx="4038600" cy="3235325"/>
          </a:xfrm>
          <a:noFill/>
        </p:spPr>
      </p:pic>
      <p:sp>
        <p:nvSpPr>
          <p:cNvPr id="9221" name="Text Box 8"/>
          <p:cNvSpPr txBox="1">
            <a:spLocks noChangeArrowheads="1"/>
          </p:cNvSpPr>
          <p:nvPr/>
        </p:nvSpPr>
        <p:spPr bwMode="auto">
          <a:xfrm>
            <a:off x="2555875" y="48688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9222" name="Text Box 9"/>
          <p:cNvSpPr txBox="1">
            <a:spLocks noChangeArrowheads="1"/>
          </p:cNvSpPr>
          <p:nvPr/>
        </p:nvSpPr>
        <p:spPr bwMode="auto">
          <a:xfrm>
            <a:off x="6732588" y="50847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9223" name="Text Box 10"/>
          <p:cNvSpPr txBox="1">
            <a:spLocks noChangeArrowheads="1"/>
          </p:cNvSpPr>
          <p:nvPr/>
        </p:nvSpPr>
        <p:spPr bwMode="auto">
          <a:xfrm>
            <a:off x="592138" y="5727700"/>
            <a:ext cx="4106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bg1"/>
                </a:solidFill>
              </a:rPr>
              <a:t>elysa proužkovaná</a:t>
            </a:r>
            <a:r>
              <a:rPr lang="cs-CZ" sz="2000">
                <a:solidFill>
                  <a:schemeClr val="bg1"/>
                </a:solidFill>
              </a:rPr>
              <a:t> – délka 2,5cm</a:t>
            </a:r>
          </a:p>
          <a:p>
            <a:r>
              <a:rPr lang="cs-CZ" sz="2000">
                <a:solidFill>
                  <a:schemeClr val="bg1"/>
                </a:solidFill>
              </a:rPr>
              <a:t>živí se řasami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Plži </a:t>
            </a:r>
            <a:r>
              <a:rPr lang="cs-CZ" smtClean="0">
                <a:solidFill>
                  <a:schemeClr val="bg1"/>
                </a:solidFill>
              </a:rPr>
              <a:t>zadožábří</a:t>
            </a:r>
            <a:r>
              <a:rPr lang="cs-CZ" i="1" smtClean="0">
                <a:solidFill>
                  <a:schemeClr val="bg1"/>
                </a:solidFill>
              </a:rPr>
              <a:t> Opistobranchia</a:t>
            </a:r>
          </a:p>
        </p:txBody>
      </p:sp>
      <p:pic>
        <p:nvPicPr>
          <p:cNvPr id="10243" name="Picture 4" descr="zadozabrik6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3438" y="1773238"/>
            <a:ext cx="4038600" cy="2605087"/>
          </a:xfrm>
          <a:noFill/>
        </p:spPr>
      </p:pic>
      <p:pic>
        <p:nvPicPr>
          <p:cNvPr id="10244" name="Picture 6" descr="zadozabrik7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11188" y="1773238"/>
            <a:ext cx="4038600" cy="2028825"/>
          </a:xfrm>
          <a:noFill/>
        </p:spPr>
      </p:pic>
      <p:sp>
        <p:nvSpPr>
          <p:cNvPr id="10245" name="Text Box 8"/>
          <p:cNvSpPr txBox="1">
            <a:spLocks noChangeArrowheads="1"/>
          </p:cNvSpPr>
          <p:nvPr/>
        </p:nvSpPr>
        <p:spPr bwMode="auto">
          <a:xfrm>
            <a:off x="2627313" y="34290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0246" name="Text Box 9"/>
          <p:cNvSpPr txBox="1">
            <a:spLocks noChangeArrowheads="1"/>
          </p:cNvSpPr>
          <p:nvPr/>
        </p:nvSpPr>
        <p:spPr bwMode="auto">
          <a:xfrm>
            <a:off x="6732588" y="40052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0247" name="Text Box 10"/>
          <p:cNvSpPr txBox="1">
            <a:spLocks noChangeArrowheads="1"/>
          </p:cNvSpPr>
          <p:nvPr/>
        </p:nvSpPr>
        <p:spPr bwMode="auto">
          <a:xfrm>
            <a:off x="323850" y="5013325"/>
            <a:ext cx="91995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bg1"/>
                </a:solidFill>
              </a:rPr>
              <a:t>hvězdnatka leopardí</a:t>
            </a:r>
            <a:r>
              <a:rPr lang="cs-CZ" sz="2000">
                <a:solidFill>
                  <a:schemeClr val="bg1"/>
                </a:solidFill>
              </a:rPr>
              <a:t> – na skalách a v jeskyních, živí se houbou korovou</a:t>
            </a:r>
          </a:p>
          <a:p>
            <a:r>
              <a:rPr lang="cs-CZ" sz="2000">
                <a:solidFill>
                  <a:schemeClr val="bg1"/>
                </a:solidFill>
              </a:rPr>
              <a:t>délka až 15cm!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Použitá literatura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12875"/>
            <a:ext cx="8229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Bergbauer M., Humberg B. 2005</a:t>
            </a:r>
            <a:r>
              <a:rPr lang="cs-CZ" sz="2800" smtClean="0">
                <a:solidFill>
                  <a:schemeClr val="bg1"/>
                </a:solidFill>
              </a:rPr>
              <a:t>: Co žije ve středozemním moři? – Určovací příručka pro potápěče, Svojtka </a:t>
            </a:r>
            <a:r>
              <a:rPr lang="en-US" sz="2800" smtClean="0">
                <a:solidFill>
                  <a:schemeClr val="bg1"/>
                </a:solidFill>
                <a:cs typeface="Times New Roman" pitchFamily="18" charset="0"/>
              </a:rPr>
              <a:t>&amp;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Co,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  <a:cs typeface="Times New Roman" pitchFamily="18" charset="0"/>
              </a:rPr>
              <a:t>Hayward P., Nelson – Smith T., Schields Ch. 2006: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Živočichové a rostliny evropského pobřeží, </a:t>
            </a:r>
            <a:r>
              <a:rPr lang="cs-CZ" sz="2800" smtClean="0">
                <a:solidFill>
                  <a:schemeClr val="bg1"/>
                </a:solidFill>
              </a:rPr>
              <a:t>Svojtka </a:t>
            </a:r>
            <a:r>
              <a:rPr lang="en-US" sz="2800" smtClean="0">
                <a:solidFill>
                  <a:schemeClr val="bg1"/>
                </a:solidFill>
                <a:cs typeface="Times New Roman" pitchFamily="18" charset="0"/>
              </a:rPr>
              <a:t>&amp;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Co, Praha.</a:t>
            </a:r>
            <a:endParaRPr lang="cs-CZ" sz="2800" b="1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Jelínek J., Zicháček V. 2007</a:t>
            </a:r>
            <a:r>
              <a:rPr lang="cs-CZ" sz="2800" smtClean="0">
                <a:solidFill>
                  <a:schemeClr val="bg1"/>
                </a:solidFill>
              </a:rPr>
              <a:t>: Biologie pro gymnázia, Nakladatelství Olomouc.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Motyčka V., Roller Z. 2001</a:t>
            </a:r>
            <a:r>
              <a:rPr lang="cs-CZ" sz="2800" smtClean="0">
                <a:solidFill>
                  <a:schemeClr val="bg1"/>
                </a:solidFill>
              </a:rPr>
              <a:t>: Svět zvířat X- Bezobratlí (1), Albatros,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Pfleger V. 1988: </a:t>
            </a:r>
            <a:r>
              <a:rPr lang="cs-CZ" sz="2800" smtClean="0">
                <a:solidFill>
                  <a:schemeClr val="bg1"/>
                </a:solidFill>
              </a:rPr>
              <a:t>Měkkýši, Artia,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Rozsypal ed. 2003</a:t>
            </a:r>
            <a:r>
              <a:rPr lang="cs-CZ" sz="2800" smtClean="0">
                <a:solidFill>
                  <a:schemeClr val="bg1"/>
                </a:solidFill>
              </a:rPr>
              <a:t>: Nový přehled biologie, Scientia, Praha.</a:t>
            </a:r>
          </a:p>
          <a:p>
            <a:pPr eaLnBrk="1" hangingPunct="1">
              <a:lnSpc>
                <a:spcPct val="80000"/>
              </a:lnSpc>
            </a:pPr>
            <a:endParaRPr lang="en-US" sz="2800" smtClean="0">
              <a:solidFill>
                <a:schemeClr val="bg1"/>
              </a:solidFill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cs-CZ" sz="280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3600" smtClean="0">
                <a:solidFill>
                  <a:schemeClr val="bg1"/>
                </a:solidFill>
              </a:rPr>
              <a:t>Všechny fotografie byly použity se svolením autorů.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591</TotalTime>
  <Words>427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Times New Roman,Bold</vt:lpstr>
      <vt:lpstr>Výchozí návrh</vt:lpstr>
      <vt:lpstr>Snímek 1</vt:lpstr>
      <vt:lpstr>kmen: Měkkýši Molusca třída: Plži Gastropoda   podtřída: zadožábří Opistobranchia</vt:lpstr>
      <vt:lpstr>Plži zadožábří Opistobranchia</vt:lpstr>
      <vt:lpstr>Plži zadožábří Opistobranchia</vt:lpstr>
      <vt:lpstr>Plži zadožábří Opistobranchia</vt:lpstr>
      <vt:lpstr>Plži zadožábří Opistobranchia</vt:lpstr>
      <vt:lpstr>Plži zadožábří Opistobranchia</vt:lpstr>
      <vt:lpstr>Plži zadožábří Opistobranchia</vt:lpstr>
      <vt:lpstr>Plži zadožábří Opistobranchia</vt:lpstr>
      <vt:lpstr>Použitá literatura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Jindra</dc:creator>
  <cp:lastModifiedBy>Dum</cp:lastModifiedBy>
  <cp:revision>105</cp:revision>
  <dcterms:created xsi:type="dcterms:W3CDTF">2013-10-22T07:16:45Z</dcterms:created>
  <dcterms:modified xsi:type="dcterms:W3CDTF">2014-04-28T07:20:28Z</dcterms:modified>
</cp:coreProperties>
</file>