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74" r:id="rId3"/>
    <p:sldId id="271" r:id="rId4"/>
    <p:sldId id="268" r:id="rId5"/>
    <p:sldId id="275" r:id="rId6"/>
    <p:sldId id="276" r:id="rId7"/>
    <p:sldId id="269" r:id="rId8"/>
    <p:sldId id="278" r:id="rId9"/>
    <p:sldId id="279" r:id="rId10"/>
    <p:sldId id="280" r:id="rId11"/>
    <p:sldId id="281" r:id="rId12"/>
    <p:sldId id="282" r:id="rId13"/>
    <p:sldId id="283" r:id="rId14"/>
    <p:sldId id="267" r:id="rId15"/>
    <p:sldId id="284" r:id="rId16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99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97EAFA-166A-4F5D-841C-72B5C954A5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982F2C-8E43-40C2-A9EF-73DE2B3F6B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235194-AAB9-483E-81E2-0E39C46354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DFBDAD-8A15-4E8E-A7FC-9F29FEE8F2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52F9A4-FA75-4D69-B179-6DE0C8628D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A92D7D-068F-49EE-8298-8CB01C890D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A8CBA-0AB5-43FE-A89A-BA0670D774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1815AF-52A9-4EC1-B886-7F52C9EAD5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AE6D7E-FD36-44FD-A723-80A167EC32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5C39D5-BD06-44F6-A994-9954729430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0B2297-FE21-447A-BB96-7742FCD564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333E6D-67DE-420E-B2B4-508E58F34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D6B3B5-DD43-4E5B-B1C1-5267861689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B1559D-BB49-44F2-A946-293F574034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27AC1B2-EE10-4607-BEE1-76B743438E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575" name="Group 71"/>
          <p:cNvGraphicFramePr>
            <a:graphicFrameLocks noGrp="1"/>
          </p:cNvGraphicFramePr>
          <p:nvPr>
            <p:ph type="subTitle" idx="1"/>
          </p:nvPr>
        </p:nvGraphicFramePr>
        <p:xfrm>
          <a:off x="1331913" y="1700213"/>
          <a:ext cx="6400800" cy="4509389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VY_32_INOVACE_bio_zoo06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zoo06_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plzi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Gastropoda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III.ppt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6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Jindra Mourková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Anotace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seznamuje žáky se základními znaky skupiny a  </a:t>
                      </a:r>
                      <a:b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</a:b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 jednotlivými zástupci plicnatých plžů a jejich způsobem života.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Předmět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Tematická oblast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Téma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Plži </a:t>
                      </a:r>
                      <a:r>
                        <a:rPr kumimoji="0" lang="cs-CZ" sz="13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Gastropoda 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plicnatí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Očekávané výstupy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poznají vybrané zástupce plicnatých plžů a umí charakterizovat jejich způsob života. Umí popsat stavbu těla a vývoj plicnatých plžů 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Klíčová slova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měkkýši, plži, </a:t>
                      </a:r>
                      <a:r>
                        <a:rPr kumimoji="0" lang="cs-CZ" sz="13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Gastropoda</a:t>
                      </a:r>
                      <a:r>
                        <a:rPr kumimoji="0" lang="cs-CZ" sz="13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plicnatí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Druh učebního materiálu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prezentace (výkladová)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čtyřletého gymnázia a odpovídající ročník víceletého gymnázia, 1. ročník víceletého gymnázia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osmileté gymnázium, čtyřleté gymnázium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(12.12.2013, třída 2.B)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Zdroje uvedeny na konci dokumentu.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ChangeAspect="1" noChangeArrowheads="1"/>
          </p:cNvPicPr>
          <p:nvPr>
            <p:ph type="ctr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388" y="2130425"/>
            <a:ext cx="8713787" cy="1470025"/>
          </a:xfrm>
        </p:spPr>
        <p:txBody>
          <a:bodyPr/>
          <a:lstStyle/>
          <a:p>
            <a:pPr eaLnBrk="1" hangingPunct="1"/>
            <a:r>
              <a:rPr lang="cs-CZ" sz="4800" b="1" smtClean="0">
                <a:solidFill>
                  <a:schemeClr val="bg1"/>
                </a:solidFill>
              </a:rPr>
              <a:t>kmen: Měkkýši </a:t>
            </a:r>
            <a:r>
              <a:rPr lang="cs-CZ" sz="4800" b="1" i="1" smtClean="0">
                <a:solidFill>
                  <a:schemeClr val="bg1"/>
                </a:solidFill>
              </a:rPr>
              <a:t>Molusca</a:t>
            </a:r>
            <a:r>
              <a:rPr lang="cs-CZ" sz="4800" smtClean="0">
                <a:solidFill>
                  <a:schemeClr val="bg1"/>
                </a:solidFill>
              </a:rPr>
              <a:t/>
            </a:r>
            <a:br>
              <a:rPr lang="cs-CZ" sz="4800" smtClean="0">
                <a:solidFill>
                  <a:schemeClr val="bg1"/>
                </a:solidFill>
              </a:rPr>
            </a:br>
            <a:r>
              <a:rPr lang="cs-CZ" sz="4800" smtClean="0">
                <a:solidFill>
                  <a:schemeClr val="bg1"/>
                </a:solidFill>
              </a:rPr>
              <a:t> </a:t>
            </a:r>
            <a:br>
              <a:rPr lang="cs-CZ" sz="4800" smtClean="0">
                <a:solidFill>
                  <a:schemeClr val="bg1"/>
                </a:solidFill>
              </a:rPr>
            </a:br>
            <a:r>
              <a:rPr lang="cs-CZ" smtClean="0">
                <a:solidFill>
                  <a:schemeClr val="bg1"/>
                </a:solidFill>
              </a:rPr>
              <a:t>třída: Plži </a:t>
            </a:r>
            <a:r>
              <a:rPr lang="cs-CZ" i="1" smtClean="0">
                <a:solidFill>
                  <a:schemeClr val="bg1"/>
                </a:solidFill>
              </a:rPr>
              <a:t>Gastropoda</a:t>
            </a:r>
            <a:r>
              <a:rPr lang="cs-CZ" sz="4000" i="1" smtClean="0">
                <a:solidFill>
                  <a:schemeClr val="bg1"/>
                </a:solidFill>
              </a:rPr>
              <a:t/>
            </a:r>
            <a:br>
              <a:rPr lang="cs-CZ" sz="4000" i="1" smtClean="0">
                <a:solidFill>
                  <a:schemeClr val="bg1"/>
                </a:solidFill>
              </a:rPr>
            </a:br>
            <a:r>
              <a:rPr lang="cs-CZ" sz="4000" i="1" smtClean="0">
                <a:solidFill>
                  <a:schemeClr val="bg1"/>
                </a:solidFill>
              </a:rPr>
              <a:t/>
            </a:r>
            <a:br>
              <a:rPr lang="cs-CZ" sz="4000" i="1" smtClean="0">
                <a:solidFill>
                  <a:schemeClr val="bg1"/>
                </a:solidFill>
              </a:rPr>
            </a:br>
            <a:r>
              <a:rPr lang="cs-CZ" sz="4000" smtClean="0">
                <a:solidFill>
                  <a:schemeClr val="bg1"/>
                </a:solidFill>
              </a:rPr>
              <a:t>podtřída: plicnatí</a:t>
            </a:r>
            <a:r>
              <a:rPr lang="cs-CZ" sz="4000" i="1" smtClean="0">
                <a:solidFill>
                  <a:schemeClr val="bg1"/>
                </a:solidFill>
              </a:rPr>
              <a:t> Pulmonata</a:t>
            </a:r>
            <a:br>
              <a:rPr lang="cs-CZ" sz="4000" i="1" smtClean="0">
                <a:solidFill>
                  <a:schemeClr val="bg1"/>
                </a:solidFill>
              </a:rPr>
            </a:br>
            <a:endParaRPr lang="cs-CZ" sz="4000" i="1" smtClean="0">
              <a:solidFill>
                <a:schemeClr val="bg1"/>
              </a:solidFill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5105400"/>
            <a:ext cx="6400800" cy="17526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4906963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Stavba těla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2708275"/>
            <a:ext cx="7067550" cy="3417888"/>
          </a:xfrm>
        </p:spPr>
        <p:txBody>
          <a:bodyPr/>
          <a:lstStyle/>
          <a:p>
            <a:pPr eaLnBrk="1" hangingPunct="1"/>
            <a:r>
              <a:rPr lang="cs-CZ" sz="2800" smtClean="0">
                <a:solidFill>
                  <a:schemeClr val="bg1"/>
                </a:solidFill>
              </a:rPr>
              <a:t>dýchají plicními vaky</a:t>
            </a:r>
          </a:p>
          <a:p>
            <a:pPr eaLnBrk="1" hangingPunct="1">
              <a:buFontTx/>
              <a:buNone/>
            </a:pPr>
            <a:r>
              <a:rPr lang="cs-CZ" sz="2800" smtClean="0">
                <a:solidFill>
                  <a:schemeClr val="bg1"/>
                </a:solidFill>
              </a:rPr>
              <a:t>- prokrvená stěna pláště (i vodní plži)</a:t>
            </a:r>
          </a:p>
          <a:p>
            <a:pPr eaLnBrk="1" hangingPunct="1"/>
            <a:r>
              <a:rPr lang="cs-CZ" sz="2800" smtClean="0">
                <a:solidFill>
                  <a:schemeClr val="bg1"/>
                </a:solidFill>
              </a:rPr>
              <a:t>hermafrodité</a:t>
            </a:r>
          </a:p>
          <a:p>
            <a:pPr eaLnBrk="1" hangingPunct="1"/>
            <a:endParaRPr lang="cs-CZ" sz="2800" smtClean="0">
              <a:solidFill>
                <a:schemeClr val="bg1"/>
              </a:solidFill>
            </a:endParaRPr>
          </a:p>
          <a:p>
            <a:pPr eaLnBrk="1" hangingPunct="1"/>
            <a:r>
              <a:rPr lang="cs-CZ" sz="2800" smtClean="0">
                <a:solidFill>
                  <a:schemeClr val="bg1"/>
                </a:solidFill>
              </a:rPr>
              <a:t>sladkovodní a suchozemští</a:t>
            </a:r>
          </a:p>
        </p:txBody>
      </p:sp>
      <p:pic>
        <p:nvPicPr>
          <p:cNvPr id="4100" name="Picture 4" descr="CIMG3818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932363" y="109538"/>
            <a:ext cx="4211637" cy="2754312"/>
          </a:xfrm>
          <a:noFill/>
        </p:spPr>
      </p:pic>
      <p:sp>
        <p:nvSpPr>
          <p:cNvPr id="4101" name="Text Box 6"/>
          <p:cNvSpPr txBox="1">
            <a:spLocks noChangeArrowheads="1"/>
          </p:cNvSpPr>
          <p:nvPr/>
        </p:nvSpPr>
        <p:spPr bwMode="auto">
          <a:xfrm>
            <a:off x="7197725" y="249237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Sladkovodní zástupci</a:t>
            </a:r>
            <a:endParaRPr lang="cs-CZ" i="1" smtClean="0">
              <a:solidFill>
                <a:schemeClr val="bg1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>
          <a:xfrm>
            <a:off x="179388" y="0"/>
            <a:ext cx="4402137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Plži </a:t>
            </a:r>
            <a:r>
              <a:rPr lang="cs-CZ" sz="4000" smtClean="0">
                <a:solidFill>
                  <a:schemeClr val="bg1"/>
                </a:solidFill>
              </a:rPr>
              <a:t>plicnatí</a:t>
            </a:r>
            <a:r>
              <a:rPr lang="cs-CZ" sz="4000" i="1" smtClean="0">
                <a:solidFill>
                  <a:schemeClr val="bg1"/>
                </a:solidFill>
              </a:rPr>
              <a:t> Pulmonata</a:t>
            </a:r>
          </a:p>
        </p:txBody>
      </p:sp>
      <p:pic>
        <p:nvPicPr>
          <p:cNvPr id="6147" name="Picture 5" descr="IMG_0496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1341438"/>
            <a:ext cx="4859338" cy="3644900"/>
          </a:xfrm>
          <a:noFill/>
        </p:spPr>
      </p:pic>
      <p:pic>
        <p:nvPicPr>
          <p:cNvPr id="6148" name="Picture 7" descr="IMG_0498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932363" y="0"/>
            <a:ext cx="4211637" cy="3703638"/>
          </a:xfrm>
          <a:noFill/>
        </p:spPr>
      </p:pic>
      <p:pic>
        <p:nvPicPr>
          <p:cNvPr id="6149" name="Picture 9" descr="IMG_0499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932363" y="3716338"/>
            <a:ext cx="3527425" cy="3146425"/>
          </a:xfrm>
          <a:noFill/>
        </p:spPr>
      </p:pic>
      <p:sp>
        <p:nvSpPr>
          <p:cNvPr id="6150" name="Text Box 11"/>
          <p:cNvSpPr txBox="1">
            <a:spLocks noChangeArrowheads="1"/>
          </p:cNvSpPr>
          <p:nvPr/>
        </p:nvSpPr>
        <p:spPr bwMode="auto">
          <a:xfrm>
            <a:off x="376238" y="5319713"/>
            <a:ext cx="23860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chemeClr val="bg1"/>
                </a:solidFill>
              </a:rPr>
              <a:t>okružák ploský</a:t>
            </a:r>
          </a:p>
        </p:txBody>
      </p:sp>
      <p:sp>
        <p:nvSpPr>
          <p:cNvPr id="6151" name="Text Box 12"/>
          <p:cNvSpPr txBox="1">
            <a:spLocks noChangeArrowheads="1"/>
          </p:cNvSpPr>
          <p:nvPr/>
        </p:nvSpPr>
        <p:spPr bwMode="auto">
          <a:xfrm>
            <a:off x="3276600" y="4581525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  <p:sp>
        <p:nvSpPr>
          <p:cNvPr id="6152" name="Text Box 13"/>
          <p:cNvSpPr txBox="1">
            <a:spLocks noChangeArrowheads="1"/>
          </p:cNvSpPr>
          <p:nvPr/>
        </p:nvSpPr>
        <p:spPr bwMode="auto">
          <a:xfrm>
            <a:off x="7581900" y="3357563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  <p:sp>
        <p:nvSpPr>
          <p:cNvPr id="6153" name="Text Box 14"/>
          <p:cNvSpPr txBox="1">
            <a:spLocks noChangeArrowheads="1"/>
          </p:cNvSpPr>
          <p:nvPr/>
        </p:nvSpPr>
        <p:spPr bwMode="auto">
          <a:xfrm>
            <a:off x="6877050" y="655320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Plži </a:t>
            </a:r>
            <a:r>
              <a:rPr lang="cs-CZ" sz="4000" smtClean="0">
                <a:solidFill>
                  <a:schemeClr val="bg1"/>
                </a:solidFill>
              </a:rPr>
              <a:t>plicnatí</a:t>
            </a:r>
            <a:r>
              <a:rPr lang="cs-CZ" sz="4000" i="1" smtClean="0">
                <a:solidFill>
                  <a:schemeClr val="bg1"/>
                </a:solidFill>
              </a:rPr>
              <a:t> Pulmonata</a:t>
            </a:r>
          </a:p>
        </p:txBody>
      </p:sp>
      <p:pic>
        <p:nvPicPr>
          <p:cNvPr id="7171" name="Picture 3" descr="IMG_0519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1412875"/>
            <a:ext cx="5076825" cy="4200525"/>
          </a:xfrm>
          <a:noFill/>
        </p:spPr>
      </p:pic>
      <p:pic>
        <p:nvPicPr>
          <p:cNvPr id="7172" name="Picture 5" descr="IMG_0525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076825" y="1412875"/>
            <a:ext cx="4067175" cy="3074988"/>
          </a:xfrm>
          <a:noFill/>
        </p:spPr>
      </p:pic>
      <p:sp>
        <p:nvSpPr>
          <p:cNvPr id="7173" name="Text Box 7"/>
          <p:cNvSpPr txBox="1">
            <a:spLocks noChangeArrowheads="1"/>
          </p:cNvSpPr>
          <p:nvPr/>
        </p:nvSpPr>
        <p:spPr bwMode="auto">
          <a:xfrm>
            <a:off x="5559425" y="4959350"/>
            <a:ext cx="25082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plovatka bahenní</a:t>
            </a:r>
          </a:p>
        </p:txBody>
      </p:sp>
      <p:sp>
        <p:nvSpPr>
          <p:cNvPr id="7174" name="Text Box 8"/>
          <p:cNvSpPr txBox="1">
            <a:spLocks noChangeArrowheads="1"/>
          </p:cNvSpPr>
          <p:nvPr/>
        </p:nvSpPr>
        <p:spPr bwMode="auto">
          <a:xfrm>
            <a:off x="3492500" y="5300663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  <p:sp>
        <p:nvSpPr>
          <p:cNvPr id="7175" name="Text Box 9"/>
          <p:cNvSpPr txBox="1">
            <a:spLocks noChangeArrowheads="1"/>
          </p:cNvSpPr>
          <p:nvPr/>
        </p:nvSpPr>
        <p:spPr bwMode="auto">
          <a:xfrm>
            <a:off x="7581900" y="4149725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Suchozemští zástupci</a:t>
            </a:r>
            <a:endParaRPr lang="cs-CZ" i="1" smtClean="0">
              <a:solidFill>
                <a:schemeClr val="bg1"/>
              </a:solidFill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Plži </a:t>
            </a:r>
            <a:r>
              <a:rPr lang="cs-CZ" sz="4000" smtClean="0">
                <a:solidFill>
                  <a:schemeClr val="bg1"/>
                </a:solidFill>
              </a:rPr>
              <a:t>plicnatí</a:t>
            </a:r>
            <a:r>
              <a:rPr lang="cs-CZ" sz="4000" i="1" smtClean="0">
                <a:solidFill>
                  <a:schemeClr val="bg1"/>
                </a:solidFill>
              </a:rPr>
              <a:t> Pulmonata</a:t>
            </a:r>
          </a:p>
        </p:txBody>
      </p:sp>
      <p:pic>
        <p:nvPicPr>
          <p:cNvPr id="9219" name="Picture 6" descr="CIMG5661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908175" y="1557338"/>
            <a:ext cx="5411788" cy="4525962"/>
          </a:xfrm>
          <a:noFill/>
        </p:spPr>
      </p:pic>
      <p:sp>
        <p:nvSpPr>
          <p:cNvPr id="9220" name="Text Box 8"/>
          <p:cNvSpPr txBox="1">
            <a:spLocks noChangeArrowheads="1"/>
          </p:cNvSpPr>
          <p:nvPr/>
        </p:nvSpPr>
        <p:spPr bwMode="auto">
          <a:xfrm>
            <a:off x="1095375" y="6256338"/>
            <a:ext cx="26098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hlemýžď zahradní</a:t>
            </a:r>
          </a:p>
        </p:txBody>
      </p:sp>
      <p:sp>
        <p:nvSpPr>
          <p:cNvPr id="9221" name="Rectangle 9"/>
          <p:cNvSpPr>
            <a:spLocks noChangeArrowheads="1"/>
          </p:cNvSpPr>
          <p:nvPr/>
        </p:nvSpPr>
        <p:spPr bwMode="auto">
          <a:xfrm>
            <a:off x="5292725" y="573405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Plži </a:t>
            </a:r>
            <a:r>
              <a:rPr lang="cs-CZ" sz="4000" smtClean="0">
                <a:solidFill>
                  <a:schemeClr val="bg1"/>
                </a:solidFill>
              </a:rPr>
              <a:t>plicnatí</a:t>
            </a:r>
            <a:r>
              <a:rPr lang="cs-CZ" sz="4000" i="1" smtClean="0">
                <a:solidFill>
                  <a:schemeClr val="bg1"/>
                </a:solidFill>
              </a:rPr>
              <a:t> Pulmonata</a:t>
            </a:r>
          </a:p>
        </p:txBody>
      </p:sp>
      <p:pic>
        <p:nvPicPr>
          <p:cNvPr id="10243" name="Picture 12" descr="CIMG5656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2216150"/>
            <a:ext cx="4114800" cy="3232150"/>
          </a:xfrm>
          <a:noFill/>
        </p:spPr>
      </p:pic>
      <p:pic>
        <p:nvPicPr>
          <p:cNvPr id="10244" name="Picture 14" descr="CIMG5657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3438" y="2205038"/>
            <a:ext cx="4038600" cy="3254375"/>
          </a:xfrm>
          <a:noFill/>
        </p:spPr>
      </p:pic>
      <p:sp>
        <p:nvSpPr>
          <p:cNvPr id="10245" name="Text Box 16"/>
          <p:cNvSpPr txBox="1">
            <a:spLocks noChangeArrowheads="1"/>
          </p:cNvSpPr>
          <p:nvPr/>
        </p:nvSpPr>
        <p:spPr bwMode="auto">
          <a:xfrm>
            <a:off x="1743075" y="6040438"/>
            <a:ext cx="56086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páskovka keřová – různé barevné formy</a:t>
            </a:r>
          </a:p>
        </p:txBody>
      </p:sp>
      <p:sp>
        <p:nvSpPr>
          <p:cNvPr id="10246" name="Rectangle 17"/>
          <p:cNvSpPr>
            <a:spLocks noChangeArrowheads="1"/>
          </p:cNvSpPr>
          <p:nvPr/>
        </p:nvSpPr>
        <p:spPr bwMode="auto">
          <a:xfrm>
            <a:off x="6732588" y="5084763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sp>
        <p:nvSpPr>
          <p:cNvPr id="10247" name="Rectangle 18"/>
          <p:cNvSpPr>
            <a:spLocks noChangeArrowheads="1"/>
          </p:cNvSpPr>
          <p:nvPr/>
        </p:nvSpPr>
        <p:spPr bwMode="auto">
          <a:xfrm>
            <a:off x="2555875" y="5084763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Plži </a:t>
            </a:r>
            <a:r>
              <a:rPr lang="cs-CZ" sz="4000" smtClean="0">
                <a:solidFill>
                  <a:schemeClr val="bg1"/>
                </a:solidFill>
              </a:rPr>
              <a:t>plicnatí</a:t>
            </a:r>
            <a:r>
              <a:rPr lang="cs-CZ" sz="4000" i="1" smtClean="0">
                <a:solidFill>
                  <a:schemeClr val="bg1"/>
                </a:solidFill>
              </a:rPr>
              <a:t> Pulmonata</a:t>
            </a:r>
          </a:p>
        </p:txBody>
      </p:sp>
      <p:pic>
        <p:nvPicPr>
          <p:cNvPr id="11267" name="Picture 3" descr="CIMG3828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2430463"/>
            <a:ext cx="4038600" cy="2865437"/>
          </a:xfrm>
          <a:noFill/>
        </p:spPr>
      </p:pic>
      <p:pic>
        <p:nvPicPr>
          <p:cNvPr id="11268" name="Picture 5" descr="CIMG3813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795838" y="1600200"/>
            <a:ext cx="3743325" cy="4525963"/>
          </a:xfrm>
          <a:noFill/>
        </p:spPr>
      </p:pic>
      <p:sp>
        <p:nvSpPr>
          <p:cNvPr id="11269" name="Text Box 7"/>
          <p:cNvSpPr txBox="1">
            <a:spLocks noChangeArrowheads="1"/>
          </p:cNvSpPr>
          <p:nvPr/>
        </p:nvSpPr>
        <p:spPr bwMode="auto">
          <a:xfrm>
            <a:off x="735013" y="5967413"/>
            <a:ext cx="127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jantarka</a:t>
            </a:r>
          </a:p>
        </p:txBody>
      </p:sp>
      <p:sp>
        <p:nvSpPr>
          <p:cNvPr id="11270" name="Rectangle 8"/>
          <p:cNvSpPr>
            <a:spLocks noChangeArrowheads="1"/>
          </p:cNvSpPr>
          <p:nvPr/>
        </p:nvSpPr>
        <p:spPr bwMode="auto">
          <a:xfrm>
            <a:off x="2484438" y="494188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sp>
        <p:nvSpPr>
          <p:cNvPr id="11271" name="Rectangle 9"/>
          <p:cNvSpPr>
            <a:spLocks noChangeArrowheads="1"/>
          </p:cNvSpPr>
          <p:nvPr/>
        </p:nvSpPr>
        <p:spPr bwMode="auto">
          <a:xfrm>
            <a:off x="6588125" y="580548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Plži </a:t>
            </a:r>
            <a:r>
              <a:rPr lang="cs-CZ" sz="4000" smtClean="0">
                <a:solidFill>
                  <a:schemeClr val="bg1"/>
                </a:solidFill>
              </a:rPr>
              <a:t>plicnatí</a:t>
            </a:r>
            <a:r>
              <a:rPr lang="cs-CZ" sz="4000" i="1" smtClean="0">
                <a:solidFill>
                  <a:schemeClr val="bg1"/>
                </a:solidFill>
              </a:rPr>
              <a:t> Pulmonata</a:t>
            </a:r>
          </a:p>
        </p:txBody>
      </p:sp>
      <p:pic>
        <p:nvPicPr>
          <p:cNvPr id="12291" name="Picture 3" descr="CIMG3824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57350" y="1600200"/>
            <a:ext cx="5829300" cy="4525963"/>
          </a:xfrm>
          <a:noFill/>
        </p:spPr>
      </p:pic>
      <p:sp>
        <p:nvSpPr>
          <p:cNvPr id="12292" name="Text Box 5"/>
          <p:cNvSpPr txBox="1">
            <a:spLocks noChangeArrowheads="1"/>
          </p:cNvSpPr>
          <p:nvPr/>
        </p:nvSpPr>
        <p:spPr bwMode="auto">
          <a:xfrm>
            <a:off x="1692275" y="6237288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závornatka</a:t>
            </a:r>
          </a:p>
        </p:txBody>
      </p:sp>
      <p:sp>
        <p:nvSpPr>
          <p:cNvPr id="12293" name="Rectangle 6"/>
          <p:cNvSpPr>
            <a:spLocks noChangeArrowheads="1"/>
          </p:cNvSpPr>
          <p:nvPr/>
        </p:nvSpPr>
        <p:spPr bwMode="auto">
          <a:xfrm>
            <a:off x="5508625" y="580548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Plži </a:t>
            </a:r>
            <a:r>
              <a:rPr lang="cs-CZ" sz="4000" smtClean="0">
                <a:solidFill>
                  <a:schemeClr val="bg1"/>
                </a:solidFill>
              </a:rPr>
              <a:t>plicnatí</a:t>
            </a:r>
            <a:r>
              <a:rPr lang="cs-CZ" sz="4000" i="1" smtClean="0">
                <a:solidFill>
                  <a:schemeClr val="bg1"/>
                </a:solidFill>
              </a:rPr>
              <a:t> Pulmonata</a:t>
            </a:r>
          </a:p>
        </p:txBody>
      </p:sp>
      <p:pic>
        <p:nvPicPr>
          <p:cNvPr id="13315" name="Picture 3" descr="CIMG3915"/>
          <p:cNvPicPr>
            <a:picLocks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8313" y="4005263"/>
            <a:ext cx="3306762" cy="2185987"/>
          </a:xfrm>
          <a:noFill/>
        </p:spPr>
      </p:pic>
      <p:pic>
        <p:nvPicPr>
          <p:cNvPr id="13316" name="Picture 5" descr="CIMG3918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8313" y="1355725"/>
            <a:ext cx="3311525" cy="2660650"/>
          </a:xfrm>
          <a:noFill/>
        </p:spPr>
      </p:pic>
      <p:sp>
        <p:nvSpPr>
          <p:cNvPr id="13317" name="Text Box 9"/>
          <p:cNvSpPr txBox="1">
            <a:spLocks noChangeArrowheads="1"/>
          </p:cNvSpPr>
          <p:nvPr/>
        </p:nvSpPr>
        <p:spPr bwMode="auto">
          <a:xfrm>
            <a:off x="4211638" y="4437063"/>
            <a:ext cx="4586287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chemeClr val="bg1"/>
                </a:solidFill>
              </a:rPr>
              <a:t>modranka karpatská </a:t>
            </a:r>
          </a:p>
          <a:p>
            <a:r>
              <a:rPr lang="cs-CZ" sz="2400">
                <a:solidFill>
                  <a:schemeClr val="bg1"/>
                </a:solidFill>
              </a:rPr>
              <a:t>– endemit Karpat</a:t>
            </a:r>
          </a:p>
          <a:p>
            <a:endParaRPr lang="cs-CZ" sz="2400">
              <a:solidFill>
                <a:schemeClr val="bg1"/>
              </a:solidFill>
            </a:endParaRPr>
          </a:p>
          <a:p>
            <a:r>
              <a:rPr lang="cs-CZ" sz="2400">
                <a:solidFill>
                  <a:schemeClr val="bg1"/>
                </a:solidFill>
              </a:rPr>
              <a:t>patří mezi </a:t>
            </a:r>
            <a:r>
              <a:rPr lang="cs-CZ" sz="2400" b="1">
                <a:solidFill>
                  <a:schemeClr val="bg1"/>
                </a:solidFill>
              </a:rPr>
              <a:t>slimáky</a:t>
            </a:r>
          </a:p>
          <a:p>
            <a:r>
              <a:rPr lang="cs-CZ" sz="2400" b="1">
                <a:solidFill>
                  <a:schemeClr val="bg1"/>
                </a:solidFill>
              </a:rPr>
              <a:t>- má kýl a dýchací otvor vzadu</a:t>
            </a:r>
          </a:p>
        </p:txBody>
      </p:sp>
      <p:pic>
        <p:nvPicPr>
          <p:cNvPr id="13318" name="Picture 10" descr="IMG_0842"/>
          <p:cNvPicPr>
            <a:picLocks noChangeAspect="1" noChangeArrowheads="1"/>
          </p:cNvPicPr>
          <p:nvPr>
            <p:ph sz="quarter" idx="4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3779838" y="1341438"/>
            <a:ext cx="5040312" cy="2765425"/>
          </a:xfrm>
          <a:noFill/>
        </p:spPr>
      </p:pic>
      <p:sp>
        <p:nvSpPr>
          <p:cNvPr id="13319" name="Rectangle 13"/>
          <p:cNvSpPr>
            <a:spLocks noChangeArrowheads="1"/>
          </p:cNvSpPr>
          <p:nvPr/>
        </p:nvSpPr>
        <p:spPr bwMode="auto">
          <a:xfrm>
            <a:off x="1763713" y="587692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13320" name="Text Box 14"/>
          <p:cNvSpPr txBox="1">
            <a:spLocks noChangeArrowheads="1"/>
          </p:cNvSpPr>
          <p:nvPr/>
        </p:nvSpPr>
        <p:spPr bwMode="auto">
          <a:xfrm>
            <a:off x="6443663" y="3789363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Plži </a:t>
            </a:r>
            <a:r>
              <a:rPr lang="cs-CZ" sz="4000" smtClean="0">
                <a:solidFill>
                  <a:schemeClr val="bg1"/>
                </a:solidFill>
              </a:rPr>
              <a:t>plicnatí</a:t>
            </a:r>
            <a:r>
              <a:rPr lang="cs-CZ" sz="4000" i="1" smtClean="0">
                <a:solidFill>
                  <a:schemeClr val="bg1"/>
                </a:solidFill>
              </a:rPr>
              <a:t> Pulmonata</a:t>
            </a:r>
          </a:p>
        </p:txBody>
      </p:sp>
      <p:pic>
        <p:nvPicPr>
          <p:cNvPr id="14339" name="Picture 3" descr="plzaci1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47813" y="1268413"/>
            <a:ext cx="6188075" cy="4525962"/>
          </a:xfrm>
          <a:noFill/>
        </p:spPr>
      </p:pic>
      <p:sp>
        <p:nvSpPr>
          <p:cNvPr id="14340" name="Text Box 5"/>
          <p:cNvSpPr txBox="1">
            <a:spLocks noChangeArrowheads="1"/>
          </p:cNvSpPr>
          <p:nvPr/>
        </p:nvSpPr>
        <p:spPr bwMode="auto">
          <a:xfrm>
            <a:off x="468313" y="5876925"/>
            <a:ext cx="7907337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chemeClr val="bg1"/>
                </a:solidFill>
              </a:rPr>
              <a:t>plzák lesní</a:t>
            </a:r>
            <a:r>
              <a:rPr lang="cs-CZ" sz="2400">
                <a:solidFill>
                  <a:schemeClr val="bg1"/>
                </a:solidFill>
              </a:rPr>
              <a:t> – páření</a:t>
            </a:r>
          </a:p>
          <a:p>
            <a:r>
              <a:rPr lang="cs-CZ" sz="2400">
                <a:solidFill>
                  <a:schemeClr val="bg1"/>
                </a:solidFill>
              </a:rPr>
              <a:t>Plzáci nemají kýl a mají dýchací otvor v přední části štítu.</a:t>
            </a:r>
          </a:p>
        </p:txBody>
      </p:sp>
      <p:sp>
        <p:nvSpPr>
          <p:cNvPr id="14341" name="Rectangle 6"/>
          <p:cNvSpPr>
            <a:spLocks noChangeArrowheads="1"/>
          </p:cNvSpPr>
          <p:nvPr/>
        </p:nvSpPr>
        <p:spPr bwMode="auto">
          <a:xfrm>
            <a:off x="5148263" y="544512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Použitá literatura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412875"/>
            <a:ext cx="82296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Bergbauer M., Humberg B. 2005</a:t>
            </a:r>
            <a:r>
              <a:rPr lang="cs-CZ" sz="2800" smtClean="0">
                <a:solidFill>
                  <a:schemeClr val="bg1"/>
                </a:solidFill>
              </a:rPr>
              <a:t>: Co žije ve středozemním moři? – Určovací příručka pro potápěče, Svojtka </a:t>
            </a:r>
            <a:r>
              <a:rPr lang="en-US" sz="2800" smtClean="0">
                <a:solidFill>
                  <a:schemeClr val="bg1"/>
                </a:solidFill>
                <a:cs typeface="Times New Roman" pitchFamily="18" charset="0"/>
              </a:rPr>
              <a:t>&amp;</a:t>
            </a:r>
            <a:r>
              <a:rPr lang="cs-CZ" sz="2800" smtClean="0">
                <a:solidFill>
                  <a:schemeClr val="bg1"/>
                </a:solidFill>
                <a:cs typeface="Times New Roman" pitchFamily="18" charset="0"/>
              </a:rPr>
              <a:t> Co, Praha.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  <a:cs typeface="Times New Roman" pitchFamily="18" charset="0"/>
              </a:rPr>
              <a:t>Hayward P., Nelson – Smith T., Schields Ch. 2006:</a:t>
            </a:r>
            <a:r>
              <a:rPr lang="cs-CZ" sz="2800" smtClean="0">
                <a:solidFill>
                  <a:schemeClr val="bg1"/>
                </a:solidFill>
                <a:cs typeface="Times New Roman" pitchFamily="18" charset="0"/>
              </a:rPr>
              <a:t> Živočichové a rostliny evropského pobřeží, </a:t>
            </a:r>
            <a:r>
              <a:rPr lang="cs-CZ" sz="2800" smtClean="0">
                <a:solidFill>
                  <a:schemeClr val="bg1"/>
                </a:solidFill>
              </a:rPr>
              <a:t>Svojtka </a:t>
            </a:r>
            <a:r>
              <a:rPr lang="en-US" sz="2800" smtClean="0">
                <a:solidFill>
                  <a:schemeClr val="bg1"/>
                </a:solidFill>
                <a:cs typeface="Times New Roman" pitchFamily="18" charset="0"/>
              </a:rPr>
              <a:t>&amp;</a:t>
            </a:r>
            <a:r>
              <a:rPr lang="cs-CZ" sz="2800" smtClean="0">
                <a:solidFill>
                  <a:schemeClr val="bg1"/>
                </a:solidFill>
                <a:cs typeface="Times New Roman" pitchFamily="18" charset="0"/>
              </a:rPr>
              <a:t> Co, Praha.</a:t>
            </a:r>
            <a:endParaRPr lang="cs-CZ" sz="2800" b="1" smtClean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Jelínek J., Zicháček V. 2007</a:t>
            </a:r>
            <a:r>
              <a:rPr lang="cs-CZ" sz="2800" smtClean="0">
                <a:solidFill>
                  <a:schemeClr val="bg1"/>
                </a:solidFill>
              </a:rPr>
              <a:t>: Biologie pro gymnázia, Nakladatelství Olomouc.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Motyčka V., Roller Z. 2001</a:t>
            </a:r>
            <a:r>
              <a:rPr lang="cs-CZ" sz="2800" smtClean="0">
                <a:solidFill>
                  <a:schemeClr val="bg1"/>
                </a:solidFill>
              </a:rPr>
              <a:t>: Svět zvířat X- Bezobratlí (1), Albatros, Praha.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Pfleger V. 1988: </a:t>
            </a:r>
            <a:r>
              <a:rPr lang="cs-CZ" sz="2800" smtClean="0">
                <a:solidFill>
                  <a:schemeClr val="bg1"/>
                </a:solidFill>
              </a:rPr>
              <a:t>Měkkýši, Artia, Praha.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Rozsypal ed. 2003</a:t>
            </a:r>
            <a:r>
              <a:rPr lang="cs-CZ" sz="2800" smtClean="0">
                <a:solidFill>
                  <a:schemeClr val="bg1"/>
                </a:solidFill>
              </a:rPr>
              <a:t>: Nový přehled biologie, Scientia, Praha.</a:t>
            </a:r>
          </a:p>
          <a:p>
            <a:pPr eaLnBrk="1" hangingPunct="1">
              <a:lnSpc>
                <a:spcPct val="80000"/>
              </a:lnSpc>
            </a:pPr>
            <a:endParaRPr lang="en-US" sz="2800" smtClean="0">
              <a:solidFill>
                <a:schemeClr val="bg1"/>
              </a:solidFill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cs-CZ" sz="280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r>
              <a:rPr lang="cs-CZ" sz="3600" smtClean="0">
                <a:solidFill>
                  <a:schemeClr val="bg1"/>
                </a:solidFill>
              </a:rPr>
              <a:t>Všechny fotografie byly použity se svolením autorů.</a:t>
            </a:r>
          </a:p>
          <a:p>
            <a:pPr marL="0" indent="0" eaLnBrk="1" hangingPunct="1"/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468</TotalTime>
  <Words>386</Words>
  <Application>Microsoft Office PowerPoint</Application>
  <PresentationFormat>Předvádění na obrazovce (4:3)</PresentationFormat>
  <Paragraphs>84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Arial</vt:lpstr>
      <vt:lpstr>Calibri</vt:lpstr>
      <vt:lpstr>Times New Roman</vt:lpstr>
      <vt:lpstr>Times New Roman,Bold</vt:lpstr>
      <vt:lpstr>Výchozí návrh</vt:lpstr>
      <vt:lpstr>Snímek 1</vt:lpstr>
      <vt:lpstr>kmen: Měkkýši Molusca   třída: Plži Gastropoda  podtřída: plicnatí Pulmonata </vt:lpstr>
      <vt:lpstr>Stavba těla</vt:lpstr>
      <vt:lpstr>Sladkovodní zástupci</vt:lpstr>
      <vt:lpstr>Plži plicnatí Pulmonata</vt:lpstr>
      <vt:lpstr>Plži plicnatí Pulmonata</vt:lpstr>
      <vt:lpstr>Suchozemští zástupci</vt:lpstr>
      <vt:lpstr>Plži plicnatí Pulmonata</vt:lpstr>
      <vt:lpstr>Plži plicnatí Pulmonata</vt:lpstr>
      <vt:lpstr>Plži plicnatí Pulmonata</vt:lpstr>
      <vt:lpstr>Plži plicnatí Pulmonata</vt:lpstr>
      <vt:lpstr>Plži plicnatí Pulmonata</vt:lpstr>
      <vt:lpstr>Plži plicnatí Pulmonata</vt:lpstr>
      <vt:lpstr>Použitá literatura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Jindra</dc:creator>
  <cp:lastModifiedBy>Dum</cp:lastModifiedBy>
  <cp:revision>80</cp:revision>
  <dcterms:created xsi:type="dcterms:W3CDTF">2013-10-22T07:16:45Z</dcterms:created>
  <dcterms:modified xsi:type="dcterms:W3CDTF">2014-04-28T07:19:19Z</dcterms:modified>
</cp:coreProperties>
</file>