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71" r:id="rId5"/>
    <p:sldId id="270" r:id="rId6"/>
    <p:sldId id="268" r:id="rId7"/>
    <p:sldId id="272" r:id="rId8"/>
    <p:sldId id="258" r:id="rId9"/>
    <p:sldId id="259" r:id="rId10"/>
    <p:sldId id="269" r:id="rId11"/>
    <p:sldId id="273" r:id="rId12"/>
    <p:sldId id="260" r:id="rId13"/>
    <p:sldId id="261" r:id="rId14"/>
    <p:sldId id="274" r:id="rId15"/>
    <p:sldId id="275" r:id="rId16"/>
    <p:sldId id="263" r:id="rId17"/>
    <p:sldId id="264" r:id="rId18"/>
    <p:sldId id="265" r:id="rId19"/>
    <p:sldId id="267" r:id="rId20"/>
    <p:sldId id="277" r:id="rId21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99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8D9CD6-5F1D-4A7D-B21C-2110EC41AA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68A092-459B-4E8E-9422-33BA9D52AD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822605-E06A-47C1-A9CE-8E49A98728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C1E97C-2DAD-4243-B434-5E814D8DFB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BD07B9-3F98-4341-9F96-161453DB77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5E4365-E235-4C95-A31B-4DFBD2DF29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1FD2A5-27CF-42AF-8663-837AC704F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42865A-6C5A-4EFA-B5D4-D56189719E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570048-A004-4BA3-AB8C-01CA36C3C4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70F547-33CC-433A-895A-036EF0C0E9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D10C4B-B9D2-4F9B-AC1F-5F1E31A3DB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9E4CB6-1014-49A3-A868-493B9A2F35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206A279-6FF4-4F15-A0B5-3CC2A956C2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566" name="Group 62"/>
          <p:cNvGraphicFramePr>
            <a:graphicFrameLocks noGrp="1"/>
          </p:cNvGraphicFramePr>
          <p:nvPr>
            <p:ph type="subTitle" idx="1"/>
          </p:nvPr>
        </p:nvGraphicFramePr>
        <p:xfrm>
          <a:off x="1331913" y="1700213"/>
          <a:ext cx="6400800" cy="4509389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VY_32_INOVACE_bio_zoo07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zoo07_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mlzi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Bivalvia.ppt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6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Jindra Mourková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seznamuje žáky se základními znaky skupiny, </a:t>
                      </a:r>
                      <a:b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</a:b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 jednotlivými zástupci mlžů a jejich způsobem života.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Tematická oblast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Téma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Mlži </a:t>
                      </a:r>
                      <a:r>
                        <a:rPr kumimoji="0" lang="cs-CZ" sz="13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Bivalvia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Očekávané výstupy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poznají vybrané zástupce mlžů a umí charakterizovat jejich způsob života. Umí popsat stavbu těla a vývoj mlžů.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Klíčová slova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měkkýši, mlži, Bivalvia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Druh učebního materiálu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prezentace (výkladová)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čtyřletého gymnázia a odpovídající ročník víceletého gymnázia, 1. ročník víceletého gymnázia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(12.12.2013, třída 2.B)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Zdroje uvedeny na konci dokumentu.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Mlži </a:t>
            </a:r>
            <a:r>
              <a:rPr lang="cs-CZ" i="1" smtClean="0">
                <a:solidFill>
                  <a:schemeClr val="bg1"/>
                </a:solidFill>
              </a:rPr>
              <a:t>Bivalvia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Stavba těla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8413"/>
            <a:ext cx="8229600" cy="46704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schránka (lastura) ze 2 částí </a:t>
            </a:r>
          </a:p>
          <a:p>
            <a:pPr lvl="1"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1 nebo 2 svěrače</a:t>
            </a:r>
          </a:p>
          <a:p>
            <a:pPr lvl="1"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hřbetní vaz</a:t>
            </a:r>
          </a:p>
          <a:p>
            <a:pPr lvl="1"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často na schránkách zuby tvořící zámek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noha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žábry – dýchání, filtrace potravy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zakrnělá hlava – většinou nemají oči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dobrý hmat a čich 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vnímání polohy - statocysta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Stavba těla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989138"/>
            <a:ext cx="8229600" cy="467042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nerv.s. – gangliová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vyluč.s. – metanefridie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cévní s. – otevřená, srdce v osrdečníku</a:t>
            </a:r>
          </a:p>
          <a:p>
            <a:pPr lvl="1" eaLnBrk="1" hangingPunct="1"/>
            <a:r>
              <a:rPr lang="cs-CZ" smtClean="0">
                <a:solidFill>
                  <a:schemeClr val="bg1"/>
                </a:solidFill>
              </a:rPr>
              <a:t>krevní barvivo hemocyanin – namodralá krev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Rozmnožování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hermafroditi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vývoj nepřímý = larva</a:t>
            </a:r>
          </a:p>
          <a:p>
            <a:pPr lvl="1" eaLnBrk="1" hangingPunct="1"/>
            <a:r>
              <a:rPr lang="cs-CZ" smtClean="0">
                <a:solidFill>
                  <a:srgbClr val="FF3300"/>
                </a:solidFill>
              </a:rPr>
              <a:t>sladkovodní </a:t>
            </a:r>
            <a:r>
              <a:rPr lang="cs-CZ" smtClean="0">
                <a:solidFill>
                  <a:schemeClr val="bg1"/>
                </a:solidFill>
              </a:rPr>
              <a:t>mlži - larva </a:t>
            </a:r>
            <a:r>
              <a:rPr lang="cs-CZ" smtClean="0">
                <a:solidFill>
                  <a:srgbClr val="FF3300"/>
                </a:solidFill>
              </a:rPr>
              <a:t>glochidium</a:t>
            </a:r>
            <a:r>
              <a:rPr lang="cs-CZ" smtClean="0">
                <a:solidFill>
                  <a:schemeClr val="bg1"/>
                </a:solidFill>
              </a:rPr>
              <a:t> – parazitická na rybách</a:t>
            </a:r>
          </a:p>
          <a:p>
            <a:pPr lvl="1" eaLnBrk="1" hangingPunct="1"/>
            <a:r>
              <a:rPr lang="cs-CZ" smtClean="0">
                <a:solidFill>
                  <a:srgbClr val="FF3300"/>
                </a:solidFill>
              </a:rPr>
              <a:t>mořští mlži</a:t>
            </a:r>
            <a:r>
              <a:rPr lang="cs-CZ" smtClean="0">
                <a:solidFill>
                  <a:schemeClr val="bg1"/>
                </a:solidFill>
              </a:rPr>
              <a:t> – larva </a:t>
            </a:r>
            <a:r>
              <a:rPr lang="cs-CZ" smtClean="0">
                <a:solidFill>
                  <a:srgbClr val="FF3300"/>
                </a:solidFill>
              </a:rPr>
              <a:t>veliger</a:t>
            </a:r>
            <a:r>
              <a:rPr lang="cs-CZ" smtClean="0">
                <a:solidFill>
                  <a:schemeClr val="bg1"/>
                </a:solidFill>
              </a:rPr>
              <a:t> – volně plovoucí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Sladkovodní zástupci</a:t>
            </a:r>
            <a:endParaRPr lang="cs-CZ" i="1" smtClean="0">
              <a:solidFill>
                <a:schemeClr val="bg1"/>
              </a:solidFill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Škeble rybničná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2000" smtClean="0">
                <a:solidFill>
                  <a:schemeClr val="bg1"/>
                </a:solidFill>
              </a:rPr>
              <a:t>délka těla 15 - 22 cm</a:t>
            </a:r>
          </a:p>
          <a:p>
            <a:pPr eaLnBrk="1" hangingPunct="1"/>
            <a:r>
              <a:rPr lang="cs-CZ" sz="2000" smtClean="0">
                <a:solidFill>
                  <a:schemeClr val="bg1"/>
                </a:solidFill>
              </a:rPr>
              <a:t>tenkostěnné lastury bez zámku</a:t>
            </a:r>
          </a:p>
          <a:p>
            <a:pPr eaLnBrk="1" hangingPunct="1"/>
            <a:r>
              <a:rPr lang="cs-CZ" sz="2000" smtClean="0">
                <a:solidFill>
                  <a:schemeClr val="bg1"/>
                </a:solidFill>
              </a:rPr>
              <a:t>výskyt palearktická oblast</a:t>
            </a:r>
          </a:p>
          <a:p>
            <a:pPr eaLnBrk="1" hangingPunct="1"/>
            <a:r>
              <a:rPr lang="cs-CZ" sz="2000" smtClean="0">
                <a:solidFill>
                  <a:schemeClr val="bg1"/>
                </a:solidFill>
              </a:rPr>
              <a:t>stojaté a mírně tekoucí vody</a:t>
            </a:r>
          </a:p>
          <a:p>
            <a:pPr eaLnBrk="1" hangingPunct="1"/>
            <a:endParaRPr lang="cs-CZ" sz="2000" smtClean="0"/>
          </a:p>
        </p:txBody>
      </p:sp>
      <p:pic>
        <p:nvPicPr>
          <p:cNvPr id="8196" name="Picture 4" descr="CIMG5621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39750" y="3490913"/>
            <a:ext cx="3600450" cy="2700337"/>
          </a:xfrm>
          <a:noFill/>
        </p:spPr>
      </p:pic>
      <p:pic>
        <p:nvPicPr>
          <p:cNvPr id="8197" name="Picture 6" descr="CIMG5625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868863" y="3938588"/>
            <a:ext cx="3595687" cy="2187575"/>
          </a:xfrm>
          <a:noFill/>
        </p:spPr>
      </p:pic>
      <p:sp>
        <p:nvSpPr>
          <p:cNvPr id="8198" name="Text Box 8"/>
          <p:cNvSpPr txBox="1">
            <a:spLocks noChangeArrowheads="1"/>
          </p:cNvSpPr>
          <p:nvPr/>
        </p:nvSpPr>
        <p:spPr bwMode="auto">
          <a:xfrm>
            <a:off x="2195513" y="594995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8199" name="Text Box 9"/>
          <p:cNvSpPr txBox="1">
            <a:spLocks noChangeArrowheads="1"/>
          </p:cNvSpPr>
          <p:nvPr/>
        </p:nvSpPr>
        <p:spPr bwMode="auto">
          <a:xfrm>
            <a:off x="6516688" y="60928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5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Perlorodka říční</a:t>
            </a:r>
          </a:p>
        </p:txBody>
      </p:sp>
      <p:pic>
        <p:nvPicPr>
          <p:cNvPr id="9219" name="Picture 4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348038" y="3644900"/>
            <a:ext cx="5338762" cy="2819400"/>
          </a:xfrm>
          <a:noFill/>
        </p:spPr>
      </p:pic>
      <p:sp>
        <p:nvSpPr>
          <p:cNvPr id="9220" name="Text Box 7"/>
          <p:cNvSpPr txBox="1">
            <a:spLocks noChangeArrowheads="1"/>
          </p:cNvSpPr>
          <p:nvPr/>
        </p:nvSpPr>
        <p:spPr bwMode="auto">
          <a:xfrm>
            <a:off x="6804025" y="60928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9221" name="Text Box 8"/>
          <p:cNvSpPr txBox="1">
            <a:spLocks noChangeArrowheads="1"/>
          </p:cNvSpPr>
          <p:nvPr/>
        </p:nvSpPr>
        <p:spPr bwMode="auto">
          <a:xfrm>
            <a:off x="323850" y="1125538"/>
            <a:ext cx="8169275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délka do 14 cm 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povrch často odřený, perleť vidět i z vnější stravy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dožívá se asi 100 let (roste do 60 let)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larvy parazitují na žábrách pstruhů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dospělí žijí ve štěrkovém dně v horních tocích čistých řek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výskyt v ČR: několik potoků na Šumavě a v Českém Lese</a:t>
            </a:r>
          </a:p>
          <a:p>
            <a:pPr>
              <a:buFontTx/>
              <a:buChar char="•"/>
            </a:pPr>
            <a:endParaRPr lang="cs-CZ" sz="240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3213100"/>
            <a:ext cx="5619750" cy="3100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3" name="Text Box 7"/>
          <p:cNvSpPr txBox="1">
            <a:spLocks noChangeArrowheads="1"/>
          </p:cNvSpPr>
          <p:nvPr/>
        </p:nvSpPr>
        <p:spPr bwMode="auto">
          <a:xfrm>
            <a:off x="7143750" y="609123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0244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Velevrub malířský</a:t>
            </a:r>
            <a:br>
              <a:rPr lang="cs-CZ" sz="4000" smtClean="0">
                <a:solidFill>
                  <a:schemeClr val="bg1"/>
                </a:solidFill>
              </a:rPr>
            </a:br>
            <a:r>
              <a:rPr lang="cs-CZ" sz="4000" smtClean="0">
                <a:solidFill>
                  <a:schemeClr val="bg1"/>
                </a:solidFill>
              </a:rPr>
              <a:t>(žijí u nás ještě další dva druhy)</a:t>
            </a:r>
          </a:p>
        </p:txBody>
      </p:sp>
      <p:sp>
        <p:nvSpPr>
          <p:cNvPr id="10245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395288" y="2060575"/>
            <a:ext cx="8064500" cy="4525963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protáhlá ulita s výrazným protáhlým zubem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silná perleťová </a:t>
            </a:r>
          </a:p>
          <a:p>
            <a:pPr eaLnBrk="1" hangingPunct="1">
              <a:buFontTx/>
              <a:buNone/>
            </a:pPr>
            <a:r>
              <a:rPr lang="cs-CZ" smtClean="0">
                <a:solidFill>
                  <a:schemeClr val="bg1"/>
                </a:solidFill>
              </a:rPr>
              <a:t>	vrstva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žije v klidných </a:t>
            </a:r>
          </a:p>
          <a:p>
            <a:pPr eaLnBrk="1" hangingPunct="1">
              <a:buFontTx/>
              <a:buNone/>
            </a:pPr>
            <a:r>
              <a:rPr lang="cs-CZ" smtClean="0">
                <a:solidFill>
                  <a:schemeClr val="bg1"/>
                </a:solidFill>
              </a:rPr>
              <a:t>	čistých vodách</a:t>
            </a:r>
          </a:p>
          <a:p>
            <a:pPr eaLnBrk="1" hangingPunct="1"/>
            <a:endParaRPr lang="cs-CZ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Mořští zástupci</a:t>
            </a:r>
            <a:endParaRPr lang="cs-CZ" i="1" smtClean="0">
              <a:solidFill>
                <a:schemeClr val="bg1"/>
              </a:solidFill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4835525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Slávka jedlá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836613"/>
            <a:ext cx="5770563" cy="4021137"/>
          </a:xfrm>
        </p:spPr>
        <p:txBody>
          <a:bodyPr/>
          <a:lstStyle/>
          <a:p>
            <a:pPr eaLnBrk="1" hangingPunct="1"/>
            <a:endParaRPr lang="cs-CZ" sz="2800" smtClean="0"/>
          </a:p>
          <a:p>
            <a:pPr eaLnBrk="1" hangingPunct="1"/>
            <a:r>
              <a:rPr lang="cs-CZ" sz="2000" smtClean="0">
                <a:solidFill>
                  <a:schemeClr val="bg1"/>
                </a:solidFill>
              </a:rPr>
              <a:t>délka 6-8 cm</a:t>
            </a:r>
          </a:p>
          <a:p>
            <a:pPr eaLnBrk="1" hangingPunct="1"/>
            <a:r>
              <a:rPr lang="cs-CZ" sz="2000" smtClean="0">
                <a:solidFill>
                  <a:schemeClr val="bg1"/>
                </a:solidFill>
              </a:rPr>
              <a:t>žijí přisedle na skalách, molech a bójích, přichycují se pomocí byssových vláken</a:t>
            </a:r>
          </a:p>
          <a:p>
            <a:pPr eaLnBrk="1" hangingPunct="1"/>
            <a:r>
              <a:rPr lang="cs-CZ" sz="2000" smtClean="0">
                <a:solidFill>
                  <a:schemeClr val="bg1"/>
                </a:solidFill>
              </a:rPr>
              <a:t>hustota populace až 100 000 jedinců na m</a:t>
            </a:r>
            <a:r>
              <a:rPr lang="cs-CZ" sz="2000" baseline="30000" smtClean="0">
                <a:solidFill>
                  <a:schemeClr val="bg1"/>
                </a:solidFill>
              </a:rPr>
              <a:t>2</a:t>
            </a:r>
          </a:p>
          <a:p>
            <a:pPr eaLnBrk="1" hangingPunct="1"/>
            <a:r>
              <a:rPr lang="cs-CZ" sz="2000" smtClean="0">
                <a:solidFill>
                  <a:schemeClr val="bg1"/>
                </a:solidFill>
              </a:rPr>
              <a:t>Atlantský a Tichý oceán</a:t>
            </a:r>
          </a:p>
        </p:txBody>
      </p:sp>
      <p:pic>
        <p:nvPicPr>
          <p:cNvPr id="12292" name="Picture 4" descr="CIMG5618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707063" y="0"/>
            <a:ext cx="3436937" cy="2185988"/>
          </a:xfrm>
          <a:noFill/>
        </p:spPr>
      </p:pic>
      <p:pic>
        <p:nvPicPr>
          <p:cNvPr id="12293" name="Picture 6" descr="CIMG4946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067175" y="3049588"/>
            <a:ext cx="5076825" cy="3808412"/>
          </a:xfrm>
          <a:noFill/>
        </p:spPr>
      </p:pic>
      <p:sp>
        <p:nvSpPr>
          <p:cNvPr id="12294" name="Text Box 8"/>
          <p:cNvSpPr txBox="1">
            <a:spLocks noChangeArrowheads="1"/>
          </p:cNvSpPr>
          <p:nvPr/>
        </p:nvSpPr>
        <p:spPr bwMode="auto">
          <a:xfrm>
            <a:off x="7197725" y="190023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2295" name="Text Box 9"/>
          <p:cNvSpPr txBox="1">
            <a:spLocks noChangeArrowheads="1"/>
          </p:cNvSpPr>
          <p:nvPr/>
        </p:nvSpPr>
        <p:spPr bwMode="auto">
          <a:xfrm>
            <a:off x="7197725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4691063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Venuška jedlá</a:t>
            </a:r>
          </a:p>
        </p:txBody>
      </p:sp>
      <p:pic>
        <p:nvPicPr>
          <p:cNvPr id="13315" name="Picture 4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635375" y="3213100"/>
            <a:ext cx="5262563" cy="3071813"/>
          </a:xfrm>
          <a:noFill/>
        </p:spPr>
      </p:pic>
      <p:pic>
        <p:nvPicPr>
          <p:cNvPr id="13316" name="Picture 7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435600" y="765175"/>
            <a:ext cx="3179763" cy="2251075"/>
          </a:xfrm>
          <a:noFill/>
        </p:spPr>
      </p:pic>
      <p:sp>
        <p:nvSpPr>
          <p:cNvPr id="13317" name="Text Box 10"/>
          <p:cNvSpPr txBox="1">
            <a:spLocks noChangeArrowheads="1"/>
          </p:cNvSpPr>
          <p:nvPr/>
        </p:nvSpPr>
        <p:spPr bwMode="auto">
          <a:xfrm>
            <a:off x="395288" y="1916113"/>
            <a:ext cx="5037137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délka do 6 cm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žije od V.Británie přes Středomoří </a:t>
            </a:r>
          </a:p>
          <a:p>
            <a:r>
              <a:rPr lang="cs-CZ" sz="2400">
                <a:solidFill>
                  <a:schemeClr val="bg1"/>
                </a:solidFill>
              </a:rPr>
              <a:t>po J Afriku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v hrubém písku a štěrku</a:t>
            </a:r>
            <a:r>
              <a:rPr lang="cs-CZ"/>
              <a:t> </a:t>
            </a:r>
          </a:p>
        </p:txBody>
      </p:sp>
      <p:sp>
        <p:nvSpPr>
          <p:cNvPr id="13318" name="Text Box 11"/>
          <p:cNvSpPr txBox="1">
            <a:spLocks noChangeArrowheads="1"/>
          </p:cNvSpPr>
          <p:nvPr/>
        </p:nvSpPr>
        <p:spPr bwMode="auto">
          <a:xfrm>
            <a:off x="6588125" y="263683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3319" name="Text Box 13"/>
          <p:cNvSpPr txBox="1">
            <a:spLocks noChangeArrowheads="1"/>
          </p:cNvSpPr>
          <p:nvPr/>
        </p:nvSpPr>
        <p:spPr bwMode="auto">
          <a:xfrm>
            <a:off x="6567488" y="587533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Hřebenatka svatojakubská</a:t>
            </a:r>
          </a:p>
        </p:txBody>
      </p:sp>
      <p:pic>
        <p:nvPicPr>
          <p:cNvPr id="14339" name="Picture 4" descr="P1130859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288" y="3357563"/>
            <a:ext cx="4038600" cy="2905125"/>
          </a:xfrm>
          <a:noFill/>
        </p:spPr>
      </p:pic>
      <p:pic>
        <p:nvPicPr>
          <p:cNvPr id="14340" name="Picture 7" descr="P1130860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0" y="3357563"/>
            <a:ext cx="4038600" cy="2921000"/>
          </a:xfrm>
          <a:noFill/>
        </p:spPr>
      </p:pic>
      <p:sp>
        <p:nvSpPr>
          <p:cNvPr id="14341" name="Text Box 10"/>
          <p:cNvSpPr txBox="1">
            <a:spLocks noChangeArrowheads="1"/>
          </p:cNvSpPr>
          <p:nvPr/>
        </p:nvSpPr>
        <p:spPr bwMode="auto">
          <a:xfrm>
            <a:off x="539750" y="1196975"/>
            <a:ext cx="7085013" cy="197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2800">
                <a:solidFill>
                  <a:schemeClr val="bg1"/>
                </a:solidFill>
              </a:rPr>
              <a:t> </a:t>
            </a:r>
            <a:r>
              <a:rPr lang="cs-CZ" sz="2400">
                <a:solidFill>
                  <a:schemeClr val="bg1"/>
                </a:solidFill>
              </a:rPr>
              <a:t>7-15 cm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pravá miska klenutá, levá plochá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hmatová tykadla, očka – rozliší světlo/tmu i pohyb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umí plavat!!!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atribut apoštola sv. Jakuba</a:t>
            </a:r>
          </a:p>
        </p:txBody>
      </p:sp>
      <p:sp>
        <p:nvSpPr>
          <p:cNvPr id="14342" name="Text Box 11"/>
          <p:cNvSpPr txBox="1">
            <a:spLocks noChangeArrowheads="1"/>
          </p:cNvSpPr>
          <p:nvPr/>
        </p:nvSpPr>
        <p:spPr bwMode="auto">
          <a:xfrm>
            <a:off x="2484438" y="58769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4343" name="Text Box 12"/>
          <p:cNvSpPr txBox="1">
            <a:spLocks noChangeArrowheads="1"/>
          </p:cNvSpPr>
          <p:nvPr/>
        </p:nvSpPr>
        <p:spPr bwMode="auto">
          <a:xfrm>
            <a:off x="6659563" y="594995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10" descr="hrebenatka_oci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5650" y="1341438"/>
            <a:ext cx="7883525" cy="4632325"/>
          </a:xfrm>
          <a:noFill/>
        </p:spPr>
      </p:pic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Hřebenatka svatojakubská</a:t>
            </a:r>
          </a:p>
        </p:txBody>
      </p:sp>
      <p:sp>
        <p:nvSpPr>
          <p:cNvPr id="15364" name="Text Box 7"/>
          <p:cNvSpPr txBox="1">
            <a:spLocks noChangeArrowheads="1"/>
          </p:cNvSpPr>
          <p:nvPr/>
        </p:nvSpPr>
        <p:spPr bwMode="auto">
          <a:xfrm>
            <a:off x="6372225" y="55165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5365" name="Text Box 12"/>
          <p:cNvSpPr txBox="1">
            <a:spLocks noChangeArrowheads="1"/>
          </p:cNvSpPr>
          <p:nvPr/>
        </p:nvSpPr>
        <p:spPr bwMode="auto">
          <a:xfrm>
            <a:off x="4767263" y="1358900"/>
            <a:ext cx="574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oči</a:t>
            </a:r>
          </a:p>
        </p:txBody>
      </p:sp>
      <p:sp>
        <p:nvSpPr>
          <p:cNvPr id="15366" name="AutoShape 17"/>
          <p:cNvSpPr>
            <a:spLocks noChangeArrowheads="1"/>
          </p:cNvSpPr>
          <p:nvPr/>
        </p:nvSpPr>
        <p:spPr bwMode="auto">
          <a:xfrm>
            <a:off x="4284663" y="1557338"/>
            <a:ext cx="144462" cy="503237"/>
          </a:xfrm>
          <a:prstGeom prst="downArrow">
            <a:avLst>
              <a:gd name="adj1" fmla="val 50000"/>
              <a:gd name="adj2" fmla="val 87088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7" name="AutoShape 18"/>
          <p:cNvSpPr>
            <a:spLocks noChangeArrowheads="1"/>
          </p:cNvSpPr>
          <p:nvPr/>
        </p:nvSpPr>
        <p:spPr bwMode="auto">
          <a:xfrm>
            <a:off x="5435600" y="1557338"/>
            <a:ext cx="144463" cy="503237"/>
          </a:xfrm>
          <a:prstGeom prst="downArrow">
            <a:avLst>
              <a:gd name="adj1" fmla="val 50000"/>
              <a:gd name="adj2" fmla="val 87088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Zejovka rozchlípená</a:t>
            </a:r>
          </a:p>
        </p:txBody>
      </p:sp>
      <p:pic>
        <p:nvPicPr>
          <p:cNvPr id="16387" name="Picture 10" descr="hrebenatka_mala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1341438"/>
            <a:ext cx="6731000" cy="4525962"/>
          </a:xfrm>
          <a:noFill/>
        </p:spPr>
      </p:pic>
      <p:sp>
        <p:nvSpPr>
          <p:cNvPr id="16388" name="Text Box 7"/>
          <p:cNvSpPr txBox="1">
            <a:spLocks noChangeArrowheads="1"/>
          </p:cNvSpPr>
          <p:nvPr/>
        </p:nvSpPr>
        <p:spPr bwMode="auto">
          <a:xfrm>
            <a:off x="6011863" y="54451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6389" name="Text Box 12"/>
          <p:cNvSpPr txBox="1">
            <a:spLocks noChangeArrowheads="1"/>
          </p:cNvSpPr>
          <p:nvPr/>
        </p:nvSpPr>
        <p:spPr bwMode="auto">
          <a:xfrm>
            <a:off x="250825" y="6035675"/>
            <a:ext cx="84867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- tvoří si hnízdo z chaluh, kde se přichytává byssovými vlákny</a:t>
            </a:r>
          </a:p>
          <a:p>
            <a:r>
              <a:rPr lang="cs-CZ" sz="2400">
                <a:solidFill>
                  <a:schemeClr val="bg1"/>
                </a:solidFill>
              </a:rPr>
              <a:t>- při vyrušení dokáže plavat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5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Kyjovka šupinatá</a:t>
            </a:r>
          </a:p>
        </p:txBody>
      </p:sp>
      <p:pic>
        <p:nvPicPr>
          <p:cNvPr id="17411" name="Picture 4" descr="P1130889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2988" y="2974975"/>
            <a:ext cx="7067550" cy="3549650"/>
          </a:xfrm>
          <a:noFill/>
        </p:spPr>
      </p:pic>
      <p:sp>
        <p:nvSpPr>
          <p:cNvPr id="17412" name="Text Box 7"/>
          <p:cNvSpPr txBox="1">
            <a:spLocks noChangeArrowheads="1"/>
          </p:cNvSpPr>
          <p:nvPr/>
        </p:nvSpPr>
        <p:spPr bwMode="auto">
          <a:xfrm>
            <a:off x="179388" y="1052513"/>
            <a:ext cx="8713787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délka až 1m, špičatým koncem se zanořuje až do 1/3 do substrátu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drží se byssovými vlákny, </a:t>
            </a:r>
            <a:r>
              <a:rPr lang="cs-CZ" sz="2400">
                <a:solidFill>
                  <a:srgbClr val="FF3300"/>
                </a:solidFill>
              </a:rPr>
              <a:t>při manipulaci hyne!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Středomoří – endemit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na seznamu </a:t>
            </a:r>
            <a:r>
              <a:rPr lang="cs-CZ" sz="2400">
                <a:solidFill>
                  <a:srgbClr val="FF3300"/>
                </a:solidFill>
              </a:rPr>
              <a:t>CITES</a:t>
            </a:r>
            <a:r>
              <a:rPr lang="cs-CZ" sz="2400">
                <a:solidFill>
                  <a:srgbClr val="990000"/>
                </a:solidFill>
              </a:rPr>
              <a:t> </a:t>
            </a:r>
            <a:r>
              <a:rPr lang="cs-CZ" sz="2400">
                <a:solidFill>
                  <a:schemeClr val="bg1"/>
                </a:solidFill>
              </a:rPr>
              <a:t>= MEZINÁRODNĚ CHRÁNĚNÁ!</a:t>
            </a:r>
          </a:p>
          <a:p>
            <a:r>
              <a:rPr lang="cs-CZ" sz="2400">
                <a:solidFill>
                  <a:schemeClr val="bg1"/>
                </a:solidFill>
              </a:rPr>
              <a:t>! zákaz sběru a převozu jakékoli části ANI ČÁSTI ROZBITÝCH</a:t>
            </a:r>
            <a:r>
              <a:rPr lang="cs-CZ" sz="2400"/>
              <a:t> </a:t>
            </a:r>
            <a:r>
              <a:rPr lang="cs-CZ" sz="2400">
                <a:solidFill>
                  <a:schemeClr val="bg1"/>
                </a:solidFill>
              </a:rPr>
              <a:t>SCHRÁNEK!!!</a:t>
            </a:r>
          </a:p>
        </p:txBody>
      </p:sp>
      <p:sp>
        <p:nvSpPr>
          <p:cNvPr id="17413" name="Text Box 8"/>
          <p:cNvSpPr txBox="1">
            <a:spLocks noChangeArrowheads="1"/>
          </p:cNvSpPr>
          <p:nvPr/>
        </p:nvSpPr>
        <p:spPr bwMode="auto">
          <a:xfrm>
            <a:off x="5848350" y="60198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Návka Noemova (</a:t>
            </a:r>
            <a:r>
              <a:rPr lang="cs-CZ" i="1" smtClean="0">
                <a:solidFill>
                  <a:schemeClr val="bg1"/>
                </a:solidFill>
              </a:rPr>
              <a:t>Arca Noe</a:t>
            </a:r>
            <a:r>
              <a:rPr lang="cs-CZ" smtClean="0">
                <a:solidFill>
                  <a:schemeClr val="bg1"/>
                </a:solidFill>
              </a:rPr>
              <a:t>)</a:t>
            </a:r>
          </a:p>
        </p:txBody>
      </p:sp>
      <p:pic>
        <p:nvPicPr>
          <p:cNvPr id="18435" name="Picture 4" descr="P1130916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979613" y="2803525"/>
            <a:ext cx="6707187" cy="2740025"/>
          </a:xfrm>
          <a:noFill/>
        </p:spPr>
      </p:pic>
      <p:sp>
        <p:nvSpPr>
          <p:cNvPr id="18436" name="Text Box 7"/>
          <p:cNvSpPr txBox="1">
            <a:spLocks noChangeArrowheads="1"/>
          </p:cNvSpPr>
          <p:nvPr/>
        </p:nvSpPr>
        <p:spPr bwMode="auto">
          <a:xfrm>
            <a:off x="1166813" y="1503363"/>
            <a:ext cx="7580312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délka do 7 cm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Z Evropa, Středomoří, Z Afrika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žije přisedle přichycena k substrátu byssovými vlákny</a:t>
            </a:r>
          </a:p>
        </p:txBody>
      </p:sp>
      <p:sp>
        <p:nvSpPr>
          <p:cNvPr id="18437" name="Text Box 8"/>
          <p:cNvSpPr txBox="1">
            <a:spLocks noChangeArrowheads="1"/>
          </p:cNvSpPr>
          <p:nvPr/>
        </p:nvSpPr>
        <p:spPr bwMode="auto">
          <a:xfrm>
            <a:off x="6588125" y="51577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8"/>
          <p:cNvSpPr>
            <a:spLocks noGrp="1" noChangeArrowheads="1"/>
          </p:cNvSpPr>
          <p:nvPr>
            <p:ph type="title"/>
          </p:nvPr>
        </p:nvSpPr>
        <p:spPr>
          <a:xfrm>
            <a:off x="4427538" y="188913"/>
            <a:ext cx="4186237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Zéva obrovská</a:t>
            </a:r>
          </a:p>
        </p:txBody>
      </p:sp>
      <p:pic>
        <p:nvPicPr>
          <p:cNvPr id="19459" name="Picture 4" descr="P1130862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825" y="3521075"/>
            <a:ext cx="6049963" cy="3187700"/>
          </a:xfrm>
          <a:noFill/>
        </p:spPr>
      </p:pic>
      <p:pic>
        <p:nvPicPr>
          <p:cNvPr id="19460" name="Picture 7" descr="P1130865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765175"/>
            <a:ext cx="4038600" cy="3028950"/>
          </a:xfrm>
          <a:noFill/>
        </p:spPr>
      </p:pic>
      <p:sp>
        <p:nvSpPr>
          <p:cNvPr id="19461" name="Text Box 10"/>
          <p:cNvSpPr txBox="1">
            <a:spLocks noChangeArrowheads="1"/>
          </p:cNvSpPr>
          <p:nvPr/>
        </p:nvSpPr>
        <p:spPr bwMode="auto">
          <a:xfrm>
            <a:off x="4572000" y="1268413"/>
            <a:ext cx="4248150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délka 80-100cm 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rekord 137cm,  340kg 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teplé mělké oblasti Indického a Tichého oceánu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symbióza s řasami – modrozelený okraj pláště</a:t>
            </a:r>
          </a:p>
          <a:p>
            <a:pPr>
              <a:buFontTx/>
              <a:buChar char="•"/>
            </a:pPr>
            <a:r>
              <a:rPr lang="cs-CZ" sz="2400">
                <a:solidFill>
                  <a:schemeClr val="bg1"/>
                </a:solidFill>
              </a:rPr>
              <a:t> potravu získává filtrací</a:t>
            </a:r>
          </a:p>
        </p:txBody>
      </p:sp>
      <p:sp>
        <p:nvSpPr>
          <p:cNvPr id="19462" name="Text Box 11"/>
          <p:cNvSpPr txBox="1">
            <a:spLocks noChangeArrowheads="1"/>
          </p:cNvSpPr>
          <p:nvPr/>
        </p:nvSpPr>
        <p:spPr bwMode="auto">
          <a:xfrm>
            <a:off x="4572000" y="62372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9463" name="Text Box 12"/>
          <p:cNvSpPr txBox="1">
            <a:spLocks noChangeArrowheads="1"/>
          </p:cNvSpPr>
          <p:nvPr/>
        </p:nvSpPr>
        <p:spPr bwMode="auto">
          <a:xfrm>
            <a:off x="2484438" y="350043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Použitá literatura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12875"/>
            <a:ext cx="82296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Bergbauer M., Humberg B. 2005</a:t>
            </a:r>
            <a:r>
              <a:rPr lang="cs-CZ" sz="2800" smtClean="0">
                <a:solidFill>
                  <a:schemeClr val="bg1"/>
                </a:solidFill>
              </a:rPr>
              <a:t>: Co žije ve středozemním moři? – Určovací příručka pro potápěče, Svojtka </a:t>
            </a:r>
            <a:r>
              <a:rPr lang="en-US" sz="2800" smtClean="0">
                <a:solidFill>
                  <a:schemeClr val="bg1"/>
                </a:solidFill>
                <a:cs typeface="Times New Roman" pitchFamily="18" charset="0"/>
              </a:rPr>
              <a:t>&amp;</a:t>
            </a:r>
            <a:r>
              <a:rPr lang="cs-CZ" sz="2800" smtClean="0">
                <a:solidFill>
                  <a:schemeClr val="bg1"/>
                </a:solidFill>
                <a:cs typeface="Times New Roman" pitchFamily="18" charset="0"/>
              </a:rPr>
              <a:t> Co,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  <a:cs typeface="Times New Roman" pitchFamily="18" charset="0"/>
              </a:rPr>
              <a:t>Hayward P., Nelson – Smith T., Schields Ch. 2006:</a:t>
            </a:r>
            <a:r>
              <a:rPr lang="cs-CZ" sz="2800" smtClean="0">
                <a:solidFill>
                  <a:schemeClr val="bg1"/>
                </a:solidFill>
                <a:cs typeface="Times New Roman" pitchFamily="18" charset="0"/>
              </a:rPr>
              <a:t> Živočichové a rostliny evropského pobřeží, </a:t>
            </a:r>
            <a:r>
              <a:rPr lang="cs-CZ" sz="2800" smtClean="0">
                <a:solidFill>
                  <a:schemeClr val="bg1"/>
                </a:solidFill>
              </a:rPr>
              <a:t>Svojtka </a:t>
            </a:r>
            <a:r>
              <a:rPr lang="en-US" sz="2800" smtClean="0">
                <a:solidFill>
                  <a:schemeClr val="bg1"/>
                </a:solidFill>
                <a:cs typeface="Times New Roman" pitchFamily="18" charset="0"/>
              </a:rPr>
              <a:t>&amp;</a:t>
            </a:r>
            <a:r>
              <a:rPr lang="cs-CZ" sz="2800" smtClean="0">
                <a:solidFill>
                  <a:schemeClr val="bg1"/>
                </a:solidFill>
                <a:cs typeface="Times New Roman" pitchFamily="18" charset="0"/>
              </a:rPr>
              <a:t> Co, Praha.</a:t>
            </a:r>
            <a:endParaRPr lang="cs-CZ" sz="2800" b="1" smtClean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Jelínek J., Zicháček V. 2007</a:t>
            </a:r>
            <a:r>
              <a:rPr lang="cs-CZ" sz="2800" smtClean="0">
                <a:solidFill>
                  <a:schemeClr val="bg1"/>
                </a:solidFill>
              </a:rPr>
              <a:t>: Biologie pro gymnázia, Nakladatelství Olomouc.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Motyčka V., Roller Z. 2001</a:t>
            </a:r>
            <a:r>
              <a:rPr lang="cs-CZ" sz="2800" smtClean="0">
                <a:solidFill>
                  <a:schemeClr val="bg1"/>
                </a:solidFill>
              </a:rPr>
              <a:t>: Svět zvířat X- Bezobratlí (1), Albatros,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Pfleger V. 1988: </a:t>
            </a:r>
            <a:r>
              <a:rPr lang="cs-CZ" sz="2800" smtClean="0">
                <a:solidFill>
                  <a:schemeClr val="bg1"/>
                </a:solidFill>
              </a:rPr>
              <a:t>Měkkýši, Artia,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chemeClr val="bg1"/>
                </a:solidFill>
              </a:rPr>
              <a:t>Rozsypal ed. 2003</a:t>
            </a:r>
            <a:r>
              <a:rPr lang="cs-CZ" sz="2800" smtClean="0">
                <a:solidFill>
                  <a:schemeClr val="bg1"/>
                </a:solidFill>
              </a:rPr>
              <a:t>: Nový přehled biologie, Scientia, Praha.</a:t>
            </a:r>
          </a:p>
          <a:p>
            <a:pPr eaLnBrk="1" hangingPunct="1">
              <a:lnSpc>
                <a:spcPct val="80000"/>
              </a:lnSpc>
            </a:pPr>
            <a:endParaRPr lang="en-US" sz="2800" smtClean="0">
              <a:solidFill>
                <a:schemeClr val="bg1"/>
              </a:solidFill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cs-CZ" sz="280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3600" dirty="0" smtClean="0">
                <a:solidFill>
                  <a:schemeClr val="bg1"/>
                </a:solidFill>
              </a:rPr>
              <a:t>Všechny fotografie byly použity se svolením autorů.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689</Words>
  <Application>Microsoft Office PowerPoint</Application>
  <PresentationFormat>Předvádění na obrazovce (4:3)</PresentationFormat>
  <Paragraphs>134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5" baseType="lpstr">
      <vt:lpstr>Arial</vt:lpstr>
      <vt:lpstr>Calibri</vt:lpstr>
      <vt:lpstr>Times New Roman</vt:lpstr>
      <vt:lpstr>Times New Roman,Bold</vt:lpstr>
      <vt:lpstr>Výchozí návrh</vt:lpstr>
      <vt:lpstr>Snímek 1</vt:lpstr>
      <vt:lpstr>Mlži Bivalvia</vt:lpstr>
      <vt:lpstr>Stavba těla</vt:lpstr>
      <vt:lpstr>Stavba těla</vt:lpstr>
      <vt:lpstr>Rozmnožování</vt:lpstr>
      <vt:lpstr>Sladkovodní zástupci</vt:lpstr>
      <vt:lpstr>Škeble rybničná</vt:lpstr>
      <vt:lpstr>Perlorodka říční</vt:lpstr>
      <vt:lpstr>Velevrub malířský (žijí u nás ještě další dva druhy)</vt:lpstr>
      <vt:lpstr>Mořští zástupci</vt:lpstr>
      <vt:lpstr>Slávka jedlá</vt:lpstr>
      <vt:lpstr>Venuška jedlá</vt:lpstr>
      <vt:lpstr>Hřebenatka svatojakubská</vt:lpstr>
      <vt:lpstr>Hřebenatka svatojakubská</vt:lpstr>
      <vt:lpstr>Zejovka rozchlípená</vt:lpstr>
      <vt:lpstr>Kyjovka šupinatá</vt:lpstr>
      <vt:lpstr>Návka Noemova (Arca Noe)</vt:lpstr>
      <vt:lpstr>Zéva obrovská</vt:lpstr>
      <vt:lpstr>Použitá literatura</vt:lpstr>
      <vt:lpstr>Snímek 20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Jindra</dc:creator>
  <cp:lastModifiedBy>Dum</cp:lastModifiedBy>
  <cp:revision>69</cp:revision>
  <dcterms:created xsi:type="dcterms:W3CDTF">2013-10-22T07:16:45Z</dcterms:created>
  <dcterms:modified xsi:type="dcterms:W3CDTF">2014-04-28T07:16:15Z</dcterms:modified>
</cp:coreProperties>
</file>