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2" r:id="rId4"/>
    <p:sldId id="260" r:id="rId5"/>
    <p:sldId id="263" r:id="rId6"/>
    <p:sldId id="261" r:id="rId7"/>
    <p:sldId id="269" r:id="rId8"/>
    <p:sldId id="270" r:id="rId9"/>
    <p:sldId id="259" r:id="rId10"/>
    <p:sldId id="264" r:id="rId11"/>
    <p:sldId id="266" r:id="rId12"/>
    <p:sldId id="265" r:id="rId13"/>
    <p:sldId id="267" r:id="rId14"/>
    <p:sldId id="268" r:id="rId15"/>
    <p:sldId id="258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77881B-5B01-46D1-9A4B-6DA455E0E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7F1F08-DC06-4918-9C38-32C823AF8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E668A5-B62E-4331-BD92-7CB819B21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159A1E-A67C-40C4-845F-FB0153AC3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73E3E2-116C-4033-8428-52BF6028D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219804-EE24-4BB6-84F3-97EB2F2B9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D72C8E-36BF-42C6-AEB3-1FCB3E02B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28F86-31E2-43F1-8E9B-B4ECFAE15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521AC6-D90E-43F1-85C1-0A7CF3598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7E81AB-E4CD-4BAE-BCA6-DCCFDAD2DB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7D809-B5F3-4F9B-9B09-977F8DEC2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FF54B-EB22-47BF-AC3A-FC3D3CB39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4253A3-DD86-4893-9932-422ADBF9D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931DA4-9D1F-4FCF-8600-591820301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F7BEACB-EDC2-412A-8E47-B4D5ADAEE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zoo08_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hlavonozci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Cephalopoda.ppt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 a  </a:t>
                      </a:r>
                      <a:b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jednotlivými zástupci hlavonožců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Hlavonožci </a:t>
                      </a:r>
                      <a:r>
                        <a:rPr kumimoji="0" lang="cs-CZ" sz="13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Cephalopoda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vybrané zástupce hlavonožců a umí charakterizovat jejich způsob života. Umí popsat stavbu těla a vývoj hlavonožců.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měkkýši, hlavonožci </a:t>
                      </a:r>
                      <a:r>
                        <a:rPr kumimoji="0" lang="cs-CZ" sz="13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Cephalopoda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(17.1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2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.2013,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Hlavonožci </a:t>
            </a:r>
            <a:r>
              <a:rPr lang="cs-CZ" i="1" smtClean="0">
                <a:solidFill>
                  <a:schemeClr val="bg1"/>
                </a:solidFill>
              </a:rPr>
              <a:t>Cephalopoda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Čtyřžábří hlavonožci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2 páry žaber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2 páry ledvin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4 srdeční předsíně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velký počet krátkých ramen bez přísavek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spirálovitě stočená ulita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rozkvět skupiny v prvohorách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P1130840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0" y="2781300"/>
            <a:ext cx="4572000" cy="3895725"/>
          </a:xfrm>
          <a:noFill/>
        </p:spPr>
      </p:pic>
      <p:sp>
        <p:nvSpPr>
          <p:cNvPr id="5123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7625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Loděnka hlubinná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7625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živoucí fosilie (druhohory)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volně plovoucí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přepážky uvnitř schránky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>
                <a:solidFill>
                  <a:schemeClr val="bg1"/>
                </a:solidFill>
              </a:rPr>
              <a:t>komůrky k regulaci ponoru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silná perleťová vrstva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90 krátkých ramen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velké oči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loví drobnou potravu</a:t>
            </a:r>
          </a:p>
        </p:txBody>
      </p:sp>
      <p:pic>
        <p:nvPicPr>
          <p:cNvPr id="5125" name="Picture 7" descr="P1130844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19700" y="549275"/>
            <a:ext cx="3603625" cy="2187575"/>
          </a:xfrm>
          <a:noFill/>
        </p:spPr>
      </p:pic>
      <p:sp>
        <p:nvSpPr>
          <p:cNvPr id="5126" name="Text Box 11"/>
          <p:cNvSpPr txBox="1">
            <a:spLocks noChangeArrowheads="1"/>
          </p:cNvSpPr>
          <p:nvPr/>
        </p:nvSpPr>
        <p:spPr bwMode="auto">
          <a:xfrm>
            <a:off x="6804025" y="61658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5127" name="Text Box 12"/>
          <p:cNvSpPr txBox="1">
            <a:spLocks noChangeArrowheads="1"/>
          </p:cNvSpPr>
          <p:nvPr/>
        </p:nvSpPr>
        <p:spPr bwMode="auto">
          <a:xfrm>
            <a:off x="7019925" y="24209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Dvoužábří hlavonožci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1 pár žaber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1 pár ledvin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2 srdeční předsíně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8 nebo 10 ramen s přísavkami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nálevka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ústa s rohovitými čelistmi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zakrnělá schránka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Sépie obecná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00200"/>
            <a:ext cx="4608513" cy="4525963"/>
          </a:xfrm>
        </p:spPr>
        <p:txBody>
          <a:bodyPr/>
          <a:lstStyle/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délka těla 15 - 40 cm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10 ramen</a:t>
            </a:r>
          </a:p>
          <a:p>
            <a:pPr lvl="1" eaLnBrk="1" hangingPunct="1"/>
            <a:r>
              <a:rPr lang="cs-CZ" sz="2000" smtClean="0">
                <a:solidFill>
                  <a:schemeClr val="bg1"/>
                </a:solidFill>
              </a:rPr>
              <a:t>v klidu jsou dvě nejdelší schovaná, vymršťují se při lovu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ploutevní lem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nálevka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rychlá barvoměna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inkoust vypouští v sebeobraně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sépiová kost</a:t>
            </a:r>
          </a:p>
          <a:p>
            <a:pPr eaLnBrk="1" hangingPunct="1"/>
            <a:endParaRPr lang="cs-CZ" sz="2400" smtClean="0">
              <a:solidFill>
                <a:schemeClr val="bg1"/>
              </a:solidFill>
            </a:endParaRPr>
          </a:p>
        </p:txBody>
      </p:sp>
      <p:pic>
        <p:nvPicPr>
          <p:cNvPr id="7172" name="Picture 4" descr="P1130830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092950" y="1125538"/>
            <a:ext cx="1847850" cy="4537075"/>
          </a:xfrm>
          <a:noFill/>
        </p:spPr>
      </p:pic>
      <p:pic>
        <p:nvPicPr>
          <p:cNvPr id="7173" name="Picture 6" descr="P1130831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59338" y="1268413"/>
            <a:ext cx="2273300" cy="4176712"/>
          </a:xfrm>
          <a:noFill/>
        </p:spPr>
      </p:pic>
      <p:sp>
        <p:nvSpPr>
          <p:cNvPr id="7174" name="Text Box 8"/>
          <p:cNvSpPr txBox="1">
            <a:spLocks noChangeArrowheads="1"/>
          </p:cNvSpPr>
          <p:nvPr/>
        </p:nvSpPr>
        <p:spPr bwMode="auto">
          <a:xfrm>
            <a:off x="4859338" y="5949950"/>
            <a:ext cx="1593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hřbetní strana</a:t>
            </a:r>
          </a:p>
        </p:txBody>
      </p:sp>
      <p:sp>
        <p:nvSpPr>
          <p:cNvPr id="7175" name="Text Box 9"/>
          <p:cNvSpPr txBox="1">
            <a:spLocks noChangeArrowheads="1"/>
          </p:cNvSpPr>
          <p:nvPr/>
        </p:nvSpPr>
        <p:spPr bwMode="auto">
          <a:xfrm>
            <a:off x="7019925" y="5949950"/>
            <a:ext cx="1441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břišní strana</a:t>
            </a:r>
          </a:p>
        </p:txBody>
      </p:sp>
      <p:sp>
        <p:nvSpPr>
          <p:cNvPr id="7176" name="Text Box 10"/>
          <p:cNvSpPr txBox="1">
            <a:spLocks noChangeArrowheads="1"/>
          </p:cNvSpPr>
          <p:nvPr/>
        </p:nvSpPr>
        <p:spPr bwMode="auto">
          <a:xfrm>
            <a:off x="5508625" y="54451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Sépie obecná</a:t>
            </a:r>
          </a:p>
        </p:txBody>
      </p:sp>
      <p:pic>
        <p:nvPicPr>
          <p:cNvPr id="8195" name="Picture 4" descr="CIMG489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1195388"/>
            <a:ext cx="4327525" cy="3246437"/>
          </a:xfrm>
          <a:noFill/>
        </p:spPr>
      </p:pic>
      <p:pic>
        <p:nvPicPr>
          <p:cNvPr id="8196" name="Picture 10" descr="CIMG4898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0" y="4129088"/>
            <a:ext cx="3636963" cy="2728912"/>
          </a:xfrm>
          <a:noFill/>
        </p:spPr>
      </p:pic>
      <p:pic>
        <p:nvPicPr>
          <p:cNvPr id="8197" name="Picture 7" descr="CIMG4895"/>
          <p:cNvPicPr>
            <a:picLocks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572000" y="1214438"/>
            <a:ext cx="4321175" cy="3241675"/>
          </a:xfrm>
          <a:noFill/>
        </p:spPr>
      </p:pic>
      <p:sp>
        <p:nvSpPr>
          <p:cNvPr id="8198" name="Text Box 13"/>
          <p:cNvSpPr txBox="1">
            <a:spLocks noChangeArrowheads="1"/>
          </p:cNvSpPr>
          <p:nvPr/>
        </p:nvSpPr>
        <p:spPr bwMode="auto">
          <a:xfrm>
            <a:off x="1095375" y="5248275"/>
            <a:ext cx="1711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barvoměna</a:t>
            </a:r>
          </a:p>
        </p:txBody>
      </p:sp>
      <p:sp>
        <p:nvSpPr>
          <p:cNvPr id="8199" name="Text Box 14"/>
          <p:cNvSpPr txBox="1">
            <a:spLocks noChangeArrowheads="1"/>
          </p:cNvSpPr>
          <p:nvPr/>
        </p:nvSpPr>
        <p:spPr bwMode="auto">
          <a:xfrm>
            <a:off x="2843213" y="40052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8200" name="Text Box 15"/>
          <p:cNvSpPr txBox="1">
            <a:spLocks noChangeArrowheads="1"/>
          </p:cNvSpPr>
          <p:nvPr/>
        </p:nvSpPr>
        <p:spPr bwMode="auto">
          <a:xfrm>
            <a:off x="6588125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8201" name="Text Box 16"/>
          <p:cNvSpPr txBox="1">
            <a:spLocks noChangeArrowheads="1"/>
          </p:cNvSpPr>
          <p:nvPr/>
        </p:nvSpPr>
        <p:spPr bwMode="auto">
          <a:xfrm>
            <a:off x="7164388" y="40767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Sépie obecná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5805488"/>
            <a:ext cx="2459038" cy="676275"/>
          </a:xfrm>
        </p:spPr>
        <p:txBody>
          <a:bodyPr/>
          <a:lstStyle/>
          <a:p>
            <a:pPr eaLnBrk="1" hangingPunct="1"/>
            <a:r>
              <a:rPr lang="cs-CZ" sz="2800" smtClean="0">
                <a:solidFill>
                  <a:schemeClr val="bg1"/>
                </a:solidFill>
              </a:rPr>
              <a:t>barvoměna</a:t>
            </a:r>
          </a:p>
        </p:txBody>
      </p:sp>
      <p:pic>
        <p:nvPicPr>
          <p:cNvPr id="28676" name="Picture 4" descr="CIMG4905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>
            <a:lum contrast="24000"/>
          </a:blip>
          <a:srcRect/>
          <a:stretch>
            <a:fillRect/>
          </a:stretch>
        </p:blipFill>
        <p:spPr>
          <a:xfrm>
            <a:off x="179388" y="981075"/>
            <a:ext cx="5545137" cy="4159250"/>
          </a:xfrm>
          <a:noFill/>
        </p:spPr>
      </p:pic>
      <p:pic>
        <p:nvPicPr>
          <p:cNvPr id="28678" name="Picture 6" descr="CIMG4907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>
            <a:lum contrast="24000"/>
          </a:blip>
          <a:srcRect/>
          <a:stretch>
            <a:fillRect/>
          </a:stretch>
        </p:blipFill>
        <p:spPr>
          <a:xfrm>
            <a:off x="1619250" y="1557338"/>
            <a:ext cx="5545138" cy="4159250"/>
          </a:xfrm>
          <a:noFill/>
        </p:spPr>
      </p:pic>
      <p:pic>
        <p:nvPicPr>
          <p:cNvPr id="28683" name="Picture 11" descr="CIMG4908"/>
          <p:cNvPicPr>
            <a:picLocks noChangeAspect="1" noChangeArrowheads="1"/>
          </p:cNvPicPr>
          <p:nvPr/>
        </p:nvPicPr>
        <p:blipFill>
          <a:blip r:embed="rId4" cstate="print">
            <a:lum contrast="24000"/>
          </a:blip>
          <a:srcRect/>
          <a:stretch>
            <a:fillRect/>
          </a:stretch>
        </p:blipFill>
        <p:spPr bwMode="auto">
          <a:xfrm>
            <a:off x="2987675" y="2205038"/>
            <a:ext cx="5543550" cy="415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3" name="Text Box 12"/>
          <p:cNvSpPr txBox="1">
            <a:spLocks noChangeArrowheads="1"/>
          </p:cNvSpPr>
          <p:nvPr/>
        </p:nvSpPr>
        <p:spPr bwMode="auto">
          <a:xfrm>
            <a:off x="6877050" y="6021388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186238" cy="14986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Argonaut pelagický</a:t>
            </a:r>
          </a:p>
        </p:txBody>
      </p:sp>
      <p:pic>
        <p:nvPicPr>
          <p:cNvPr id="10243" name="Picture 4" descr="P113083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63938" y="2420938"/>
            <a:ext cx="5262562" cy="3948112"/>
          </a:xfrm>
          <a:noFill/>
        </p:spPr>
      </p:pic>
      <p:pic>
        <p:nvPicPr>
          <p:cNvPr id="10244" name="Picture 7" descr="P1130839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16463" y="333375"/>
            <a:ext cx="4038600" cy="2041525"/>
          </a:xfrm>
          <a:noFill/>
        </p:spPr>
      </p:pic>
      <p:sp>
        <p:nvSpPr>
          <p:cNvPr id="10245" name="Text Box 10"/>
          <p:cNvSpPr txBox="1">
            <a:spLocks noChangeArrowheads="1"/>
          </p:cNvSpPr>
          <p:nvPr/>
        </p:nvSpPr>
        <p:spPr bwMode="auto">
          <a:xfrm>
            <a:off x="468313" y="1989138"/>
            <a:ext cx="4832350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 8 ramen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tenkou schránku tvoří jen samice</a:t>
            </a:r>
          </a:p>
          <a:p>
            <a:r>
              <a:rPr lang="cs-CZ" sz="2400">
                <a:solidFill>
                  <a:schemeClr val="bg1"/>
                </a:solidFill>
              </a:rPr>
              <a:t> k přechovávání vajíček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samice délka těla až 30cm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samec délka těla 1cm</a:t>
            </a:r>
          </a:p>
          <a:p>
            <a:pPr>
              <a:buFontTx/>
              <a:buChar char="•"/>
            </a:pPr>
            <a:endParaRPr lang="cs-CZ" sz="2400">
              <a:solidFill>
                <a:schemeClr val="bg1"/>
              </a:solidFill>
            </a:endParaRPr>
          </a:p>
        </p:txBody>
      </p:sp>
      <p:sp>
        <p:nvSpPr>
          <p:cNvPr id="10246" name="Text Box 11"/>
          <p:cNvSpPr txBox="1">
            <a:spLocks noChangeArrowheads="1"/>
          </p:cNvSpPr>
          <p:nvPr/>
        </p:nvSpPr>
        <p:spPr bwMode="auto">
          <a:xfrm>
            <a:off x="6516688" y="227647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0247" name="Text Box 12"/>
          <p:cNvSpPr txBox="1">
            <a:spLocks noChangeArrowheads="1"/>
          </p:cNvSpPr>
          <p:nvPr/>
        </p:nvSpPr>
        <p:spPr bwMode="auto">
          <a:xfrm>
            <a:off x="6659563" y="58769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5627687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Chobotnice pobřežní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28775"/>
            <a:ext cx="5400675" cy="4392613"/>
          </a:xfrm>
        </p:spPr>
        <p:txBody>
          <a:bodyPr/>
          <a:lstStyle/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délka těla asi 1m (max 3m)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8 ramen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nálevka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dravá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chapadla se 2 řadami přísavek 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blána mezi chapadly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zobákovité čelisti</a:t>
            </a:r>
          </a:p>
          <a:p>
            <a:pPr lvl="1" eaLnBrk="1" hangingPunct="1"/>
            <a:r>
              <a:rPr lang="cs-CZ" sz="2400" smtClean="0">
                <a:solidFill>
                  <a:schemeClr val="bg1"/>
                </a:solidFill>
              </a:rPr>
              <a:t>žláza s toxickým a trávicím sekretem</a:t>
            </a:r>
            <a:endParaRPr lang="cs-CZ" sz="2000" smtClean="0">
              <a:solidFill>
                <a:schemeClr val="bg1"/>
              </a:solidFill>
            </a:endParaRPr>
          </a:p>
        </p:txBody>
      </p:sp>
      <p:pic>
        <p:nvPicPr>
          <p:cNvPr id="11268" name="Picture 4" descr="P1130833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300788" y="3068638"/>
            <a:ext cx="2843212" cy="3789362"/>
          </a:xfrm>
          <a:noFill/>
        </p:spPr>
      </p:pic>
      <p:pic>
        <p:nvPicPr>
          <p:cNvPr id="11269" name="Picture 6" descr="P1130836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034213" y="0"/>
            <a:ext cx="2109787" cy="3284538"/>
          </a:xfrm>
          <a:noFill/>
        </p:spPr>
      </p:pic>
      <p:sp>
        <p:nvSpPr>
          <p:cNvPr id="11270" name="Text Box 8"/>
          <p:cNvSpPr txBox="1">
            <a:spLocks noChangeArrowheads="1"/>
          </p:cNvSpPr>
          <p:nvPr/>
        </p:nvSpPr>
        <p:spPr bwMode="auto">
          <a:xfrm>
            <a:off x="5724525" y="1125538"/>
            <a:ext cx="1441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břišní strana</a:t>
            </a:r>
          </a:p>
        </p:txBody>
      </p:sp>
      <p:sp>
        <p:nvSpPr>
          <p:cNvPr id="11271" name="Text Box 9"/>
          <p:cNvSpPr txBox="1">
            <a:spLocks noChangeArrowheads="1"/>
          </p:cNvSpPr>
          <p:nvPr/>
        </p:nvSpPr>
        <p:spPr bwMode="auto">
          <a:xfrm>
            <a:off x="4767263" y="6329363"/>
            <a:ext cx="1593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hřbetní strana</a:t>
            </a:r>
          </a:p>
        </p:txBody>
      </p:sp>
      <p:sp>
        <p:nvSpPr>
          <p:cNvPr id="11272" name="AutoShape 12"/>
          <p:cNvSpPr>
            <a:spLocks noChangeArrowheads="1"/>
          </p:cNvSpPr>
          <p:nvPr/>
        </p:nvSpPr>
        <p:spPr bwMode="auto">
          <a:xfrm>
            <a:off x="6588125" y="1844675"/>
            <a:ext cx="1152525" cy="215900"/>
          </a:xfrm>
          <a:prstGeom prst="rightArrow">
            <a:avLst>
              <a:gd name="adj1" fmla="val 50000"/>
              <a:gd name="adj2" fmla="val 133456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73" name="Text Box 13"/>
          <p:cNvSpPr txBox="1">
            <a:spLocks noChangeArrowheads="1"/>
          </p:cNvSpPr>
          <p:nvPr/>
        </p:nvSpPr>
        <p:spPr bwMode="auto">
          <a:xfrm>
            <a:off x="5435600" y="1773238"/>
            <a:ext cx="971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nálevka</a:t>
            </a:r>
          </a:p>
        </p:txBody>
      </p:sp>
      <p:sp>
        <p:nvSpPr>
          <p:cNvPr id="11274" name="Text Box 14"/>
          <p:cNvSpPr txBox="1">
            <a:spLocks noChangeArrowheads="1"/>
          </p:cNvSpPr>
          <p:nvPr/>
        </p:nvSpPr>
        <p:spPr bwMode="auto">
          <a:xfrm>
            <a:off x="7991475" y="6340475"/>
            <a:ext cx="11525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IMG_3724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-3175"/>
            <a:ext cx="9144000" cy="6861175"/>
          </a:xfrm>
          <a:noFill/>
        </p:spPr>
      </p:pic>
      <p:sp>
        <p:nvSpPr>
          <p:cNvPr id="12291" name="Rectangle 7"/>
          <p:cNvSpPr>
            <a:spLocks noChangeArrowheads="1"/>
          </p:cNvSpPr>
          <p:nvPr/>
        </p:nvSpPr>
        <p:spPr bwMode="auto">
          <a:xfrm>
            <a:off x="1908175" y="549275"/>
            <a:ext cx="5400675" cy="647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2" name="Rectangle 5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Chobotnice pobřežní</a:t>
            </a:r>
          </a:p>
        </p:txBody>
      </p:sp>
      <p:sp>
        <p:nvSpPr>
          <p:cNvPr id="12293" name="Text Box 8"/>
          <p:cNvSpPr txBox="1">
            <a:spLocks noChangeArrowheads="1"/>
          </p:cNvSpPr>
          <p:nvPr/>
        </p:nvSpPr>
        <p:spPr bwMode="auto">
          <a:xfrm>
            <a:off x="7451725" y="638175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7" descr="IMG_3727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987675" y="2205038"/>
            <a:ext cx="6156325" cy="4618037"/>
          </a:xfrm>
          <a:noFill/>
        </p:spPr>
      </p:pic>
      <p:sp>
        <p:nvSpPr>
          <p:cNvPr id="13315" name="Rectangle 14"/>
          <p:cNvSpPr>
            <a:spLocks noChangeArrowheads="1"/>
          </p:cNvSpPr>
          <p:nvPr/>
        </p:nvSpPr>
        <p:spPr bwMode="auto">
          <a:xfrm>
            <a:off x="2771775" y="4365625"/>
            <a:ext cx="1079500" cy="4318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16" name="Rectangle 12"/>
          <p:cNvSpPr>
            <a:spLocks noChangeArrowheads="1"/>
          </p:cNvSpPr>
          <p:nvPr/>
        </p:nvSpPr>
        <p:spPr bwMode="auto">
          <a:xfrm>
            <a:off x="8101013" y="4149725"/>
            <a:ext cx="719137" cy="287338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1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Chobotnice pobřežní</a:t>
            </a:r>
          </a:p>
        </p:txBody>
      </p:sp>
      <p:sp>
        <p:nvSpPr>
          <p:cNvPr id="1331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052513"/>
            <a:ext cx="7138987" cy="4525962"/>
          </a:xfrm>
        </p:spPr>
        <p:txBody>
          <a:bodyPr/>
          <a:lstStyle/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přes den v úkrytech (jeskyňkách)</a:t>
            </a:r>
          </a:p>
          <a:p>
            <a:pPr eaLnBrk="1" hangingPunct="1"/>
            <a:r>
              <a:rPr lang="cs-CZ" sz="2400" smtClean="0">
                <a:solidFill>
                  <a:schemeClr val="bg1"/>
                </a:solidFill>
              </a:rPr>
              <a:t>schopnost rychlé změny barvy a povrchu těla</a:t>
            </a:r>
          </a:p>
        </p:txBody>
      </p:sp>
      <p:sp>
        <p:nvSpPr>
          <p:cNvPr id="13319" name="AutoShape 9"/>
          <p:cNvSpPr>
            <a:spLocks noChangeArrowheads="1"/>
          </p:cNvSpPr>
          <p:nvPr/>
        </p:nvSpPr>
        <p:spPr bwMode="auto">
          <a:xfrm>
            <a:off x="3995738" y="4437063"/>
            <a:ext cx="1512887" cy="287337"/>
          </a:xfrm>
          <a:prstGeom prst="rightArrow">
            <a:avLst>
              <a:gd name="adj1" fmla="val 50000"/>
              <a:gd name="adj2" fmla="val 13163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0" name="AutoShape 10"/>
          <p:cNvSpPr>
            <a:spLocks noChangeArrowheads="1"/>
          </p:cNvSpPr>
          <p:nvPr/>
        </p:nvSpPr>
        <p:spPr bwMode="auto">
          <a:xfrm>
            <a:off x="6443663" y="4076700"/>
            <a:ext cx="1368425" cy="288925"/>
          </a:xfrm>
          <a:prstGeom prst="leftArrow">
            <a:avLst>
              <a:gd name="adj1" fmla="val 50000"/>
              <a:gd name="adj2" fmla="val 11840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1" name="Text Box 11"/>
          <p:cNvSpPr txBox="1">
            <a:spLocks noChangeArrowheads="1"/>
          </p:cNvSpPr>
          <p:nvPr/>
        </p:nvSpPr>
        <p:spPr bwMode="auto">
          <a:xfrm>
            <a:off x="8080375" y="4097338"/>
            <a:ext cx="59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</a:rPr>
              <a:t>oko</a:t>
            </a:r>
          </a:p>
        </p:txBody>
      </p:sp>
      <p:sp>
        <p:nvSpPr>
          <p:cNvPr id="13322" name="Text Box 13"/>
          <p:cNvSpPr txBox="1">
            <a:spLocks noChangeArrowheads="1"/>
          </p:cNvSpPr>
          <p:nvPr/>
        </p:nvSpPr>
        <p:spPr bwMode="auto">
          <a:xfrm>
            <a:off x="2751138" y="4384675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</a:rPr>
              <a:t>nálevka</a:t>
            </a:r>
          </a:p>
        </p:txBody>
      </p:sp>
      <p:sp>
        <p:nvSpPr>
          <p:cNvPr id="13323" name="Text Box 15"/>
          <p:cNvSpPr txBox="1">
            <a:spLocks noChangeArrowheads="1"/>
          </p:cNvSpPr>
          <p:nvPr/>
        </p:nvSpPr>
        <p:spPr bwMode="auto">
          <a:xfrm>
            <a:off x="7581900" y="638175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IMG_3815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908175" y="549275"/>
            <a:ext cx="5400675" cy="647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Chobotnice pobřežní</a:t>
            </a:r>
          </a:p>
        </p:txBody>
      </p:sp>
      <p:sp>
        <p:nvSpPr>
          <p:cNvPr id="14341" name="Text Box 7"/>
          <p:cNvSpPr txBox="1">
            <a:spLocks noChangeArrowheads="1"/>
          </p:cNvSpPr>
          <p:nvPr/>
        </p:nvSpPr>
        <p:spPr bwMode="auto">
          <a:xfrm>
            <a:off x="7581900" y="638175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IMG_3826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9588"/>
          </a:xfrm>
          <a:noFill/>
        </p:spPr>
      </p:pic>
      <p:sp>
        <p:nvSpPr>
          <p:cNvPr id="15363" name="Rectangle 6"/>
          <p:cNvSpPr>
            <a:spLocks noChangeArrowheads="1"/>
          </p:cNvSpPr>
          <p:nvPr/>
        </p:nvSpPr>
        <p:spPr bwMode="auto">
          <a:xfrm>
            <a:off x="1908175" y="549275"/>
            <a:ext cx="5400675" cy="647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Chobotnice pobřežní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Bergbauer M., Humberg B. 2005</a:t>
            </a:r>
            <a:r>
              <a:rPr lang="cs-CZ" sz="2800" smtClean="0">
                <a:solidFill>
                  <a:schemeClr val="bg1"/>
                </a:solidFill>
              </a:rPr>
              <a:t>: Co žije ve středozemním moři? – Určovací příručka pro potápěče, 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Hayward P., Nelson – Smith T., Schields Ch. 2006: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Živočichové a rostliny evropského pobřeží, </a:t>
            </a:r>
            <a:r>
              <a:rPr lang="cs-CZ" sz="2800" smtClean="0">
                <a:solidFill>
                  <a:schemeClr val="bg1"/>
                </a:solidFill>
              </a:rPr>
              <a:t>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  <a:endParaRPr lang="cs-CZ" sz="2800" b="1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Motyčka V., Roller Z. 2001</a:t>
            </a:r>
            <a:r>
              <a:rPr lang="cs-CZ" sz="2800" smtClean="0">
                <a:solidFill>
                  <a:schemeClr val="bg1"/>
                </a:solidFill>
              </a:rPr>
              <a:t>: Svět zvířat X- Bezobratlí (1), Albatros,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8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469</Words>
  <Application>Microsoft Office PowerPoint</Application>
  <PresentationFormat>Předvádění na obrazovce (4:3)</PresentationFormat>
  <Paragraphs>118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Times New Roman,Bold</vt:lpstr>
      <vt:lpstr>Výchozí návrh</vt:lpstr>
      <vt:lpstr>Snímek 1</vt:lpstr>
      <vt:lpstr>Hlavonožci Cephalopoda</vt:lpstr>
      <vt:lpstr>Čtyřžábří hlavonožci</vt:lpstr>
      <vt:lpstr>Loděnka hlubinná</vt:lpstr>
      <vt:lpstr>Dvoužábří hlavonožci</vt:lpstr>
      <vt:lpstr>Sépie obecná</vt:lpstr>
      <vt:lpstr>Sépie obecná</vt:lpstr>
      <vt:lpstr>Sépie obecná</vt:lpstr>
      <vt:lpstr>Argonaut pelagický</vt:lpstr>
      <vt:lpstr>Chobotnice pobřežní</vt:lpstr>
      <vt:lpstr>Chobotnice pobřežní</vt:lpstr>
      <vt:lpstr>Chobotnice pobřežní</vt:lpstr>
      <vt:lpstr>Chobotnice pobřežní</vt:lpstr>
      <vt:lpstr>Chobotnice pobřežní</vt:lpstr>
      <vt:lpstr>Použitá literatura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45</cp:revision>
  <dcterms:created xsi:type="dcterms:W3CDTF">2013-10-22T07:15:45Z</dcterms:created>
  <dcterms:modified xsi:type="dcterms:W3CDTF">2014-04-28T07:14:28Z</dcterms:modified>
</cp:coreProperties>
</file>