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8" r:id="rId10"/>
    <p:sldId id="262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5BA1EF-4342-4D4C-8578-297A8EC67DA3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34B47B-73D8-4678-92B3-067037BA579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VbtUTsM-PaQ" TargetMode="External"/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12" Type="http://schemas.microsoft.com/office/2007/relationships/hdphoto" Target="../media/hdphoto4.wdp"/><Relationship Id="rId2" Type="http://schemas.openxmlformats.org/officeDocument/2006/relationships/hyperlink" Target="http://www.youtube.com/watch?v=N7IL6JqzRV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6.png"/><Relationship Id="rId5" Type="http://schemas.openxmlformats.org/officeDocument/2006/relationships/hyperlink" Target="http://www.youtube.com/watch?v=bQJXoXViSm4" TargetMode="External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image" Target="../media/image16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12" Type="http://schemas.openxmlformats.org/officeDocument/2006/relationships/image" Target="../media/image1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slide" Target="slide9.xml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5.png"/><Relationship Id="rId3" Type="http://schemas.openxmlformats.org/officeDocument/2006/relationships/image" Target="../media/image18.png"/><Relationship Id="rId7" Type="http://schemas.microsoft.com/office/2007/relationships/hdphoto" Target="../media/hdphoto5.wdp"/><Relationship Id="rId12" Type="http://schemas.openxmlformats.org/officeDocument/2006/relationships/image" Target="../media/image2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3.png"/><Relationship Id="rId5" Type="http://schemas.openxmlformats.org/officeDocument/2006/relationships/image" Target="../media/image19.png"/><Relationship Id="rId10" Type="http://schemas.openxmlformats.org/officeDocument/2006/relationships/slide" Target="slide8.xml"/><Relationship Id="rId4" Type="http://schemas.openxmlformats.org/officeDocument/2006/relationships/slide" Target="slide9.xml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7.png"/><Relationship Id="rId7" Type="http://schemas.openxmlformats.org/officeDocument/2006/relationships/slide" Target="slide8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24.png"/><Relationship Id="rId10" Type="http://schemas.openxmlformats.org/officeDocument/2006/relationships/image" Target="../media/image31.png"/><Relationship Id="rId4" Type="http://schemas.openxmlformats.org/officeDocument/2006/relationships/slide" Target="slide9.xml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QJXoXViSm4" TargetMode="External"/><Relationship Id="rId2" Type="http://schemas.openxmlformats.org/officeDocument/2006/relationships/hyperlink" Target="http://www.youtube.com/watch?v=N7IL6JqzRV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VbtUTsM-Pa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8017" y="2996952"/>
            <a:ext cx="7851648" cy="1224136"/>
          </a:xfrm>
        </p:spPr>
        <p:txBody>
          <a:bodyPr>
            <a:normAutofit/>
          </a:bodyPr>
          <a:lstStyle/>
          <a:p>
            <a:r>
              <a:rPr lang="cs-CZ" sz="4000" b="0" dirty="0" smtClean="0"/>
              <a:t>Třídíme odpad</a:t>
            </a:r>
            <a:br>
              <a:rPr lang="cs-CZ" sz="4000" b="0" dirty="0" smtClean="0"/>
            </a:br>
            <a:r>
              <a:rPr lang="cs-CZ" sz="4000" b="0" dirty="0" smtClean="0"/>
              <a:t>Mgr. Lenka Stará</a:t>
            </a:r>
            <a:endParaRPr lang="cs-CZ" sz="4000" b="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47265" y="908720"/>
            <a:ext cx="7772400" cy="178010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5600" b="1" kern="1200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NÁZEV ŠKOLY: ZŠ Karla Klíče Hostinné</a:t>
            </a:r>
            <a:b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</a:b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AUTOR: Mgr. Lenka Stará</a:t>
            </a:r>
            <a:b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</a:b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NÁZEV: VY_32_INOVACE_12_B_21_Třídíme</a:t>
            </a:r>
            <a:r>
              <a:rPr kumimoji="0" lang="cs-CZ" sz="1600" b="1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 odpad</a:t>
            </a: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/>
            </a:r>
            <a:b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</a:b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TÉMA: Třídíme</a:t>
            </a:r>
            <a:r>
              <a:rPr kumimoji="0" lang="cs-CZ" sz="1600" b="1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 odpad</a:t>
            </a: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/>
            </a:r>
            <a:b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</a:b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ČÍSLO PROJEKTU: CZ.1.07/1.4.00/21.2131</a:t>
            </a: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rgbClr val="C32D2E">
                  <a:tint val="90000"/>
                  <a:satMod val="120000"/>
                </a:srgb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552" y="4590256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242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782990"/>
              </p:ext>
            </p:extLst>
          </p:nvPr>
        </p:nvGraphicFramePr>
        <p:xfrm>
          <a:off x="457200" y="1268413"/>
          <a:ext cx="8229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1.4.2012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Třídíme odpad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kontejner</a:t>
                      </a:r>
                      <a:r>
                        <a:rPr lang="cs-CZ" dirty="0" smtClean="0"/>
                        <a:t>, papír, plasty, sklo,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směsný odpad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76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335760"/>
          </a:xfrm>
        </p:spPr>
        <p:txBody>
          <a:bodyPr/>
          <a:lstStyle/>
          <a:p>
            <a:pPr marL="0" lvl="0" indent="0"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Vysvětlíme si, proč třídíme, pojem recyklace, kontejnery se rozlišují barvami, co do nich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dáváme.</a:t>
            </a: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Hypertextové odkazy: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	modrý kontejner  – video Jak třídíme odpad – papír</a:t>
            </a:r>
          </a:p>
          <a:p>
            <a:pPr marL="0" lvl="0" indent="0">
              <a:buClrTx/>
              <a:buSzTx/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žlutý kontejner  – video Jak třídíme odpad - plasty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 marL="0" lvl="0" indent="0">
              <a:buClrTx/>
              <a:buSzTx/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zelený kontejner  - video Jak třídíme odpad - sklo</a:t>
            </a: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Praktická část:</a:t>
            </a: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Které z odpadků na louce patří do modrého kontejneru? Po kliknutí na papír, smějící 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 návrat zpět na stránku kliknutím na obrázek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smajlíka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Které z odpadků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lese patří do žlutého kontejneru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? Po kliknutí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plast,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smějící se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 návrat zpět na stránku kliknutím na obrázek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smajlíka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7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Které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 odpadků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 potoka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patří do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zeleného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kontejneru? Po kliknutí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sklo,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smějící se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 návrat zpět na stránku kliknutím na obrázek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smajlíka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28428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Mgr. Lenka Stará</a:t>
            </a:r>
            <a:br>
              <a:rPr kumimoji="0" lang="cs-CZ" sz="2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</a:br>
            <a:r>
              <a:rPr kumimoji="0" lang="cs-CZ" sz="23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datum 1.4.2012</a:t>
            </a:r>
            <a:r>
              <a:rPr kumimoji="0" lang="cs-CZ" sz="2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/>
            </a:r>
            <a:br>
              <a:rPr kumimoji="0" lang="cs-CZ" sz="2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</a:br>
            <a:r>
              <a:rPr kumimoji="0" lang="cs-CZ" sz="23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Určeno pro 1. </a:t>
            </a:r>
            <a:r>
              <a:rPr kumimoji="0" lang="cs-CZ" sz="23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ročník</a:t>
            </a:r>
            <a:br>
              <a:rPr kumimoji="0" lang="cs-CZ" sz="23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</a:br>
            <a:r>
              <a:rPr kumimoji="0" lang="cs-CZ" sz="23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Prezentace obsahuje animace.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23123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Třídíme odpad</a:t>
            </a:r>
            <a:endParaRPr lang="cs-CZ" dirty="0"/>
          </a:p>
        </p:txBody>
      </p:sp>
      <p:pic>
        <p:nvPicPr>
          <p:cNvPr id="1030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48054"/>
            <a:ext cx="1656184" cy="1559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8427016" cy="56612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Odpad se třídíme, abychom ho mohli recyklovat. 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Šetříme tak přírodní zdroje.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Papír dáváme do modrého kontejneru</a:t>
            </a:r>
            <a:r>
              <a:rPr lang="cs-CZ" b="1" i="1" dirty="0" smtClean="0">
                <a:solidFill>
                  <a:srgbClr val="7030A0"/>
                </a:solidFill>
              </a:rPr>
              <a:t>, </a:t>
            </a:r>
            <a:r>
              <a:rPr lang="cs-CZ" b="1" i="1" dirty="0" smtClean="0">
                <a:solidFill>
                  <a:srgbClr val="FFC000"/>
                </a:solidFill>
              </a:rPr>
              <a:t>plasty do žlutého. 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Sklo házíme do zeleného kontejneru</a:t>
            </a:r>
            <a:r>
              <a:rPr lang="cs-CZ" b="1" i="1" dirty="0" smtClean="0">
                <a:solidFill>
                  <a:srgbClr val="7030A0"/>
                </a:solidFill>
              </a:rPr>
              <a:t>, </a:t>
            </a:r>
            <a:r>
              <a:rPr lang="cs-CZ" b="1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ostatní odpady dáváme do kontejnerů černých</a:t>
            </a:r>
            <a:r>
              <a:rPr lang="cs-CZ" b="1" i="1" dirty="0" smtClean="0">
                <a:solidFill>
                  <a:srgbClr val="7030A0"/>
                </a:solidFill>
              </a:rPr>
              <a:t>.</a:t>
            </a:r>
          </a:p>
        </p:txBody>
      </p:sp>
      <p:pic>
        <p:nvPicPr>
          <p:cNvPr id="1031" name="Picture 7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414149"/>
            <a:ext cx="1728192" cy="1627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7351"/>
            <a:ext cx="1629217" cy="1534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90184"/>
            <a:ext cx="1753641" cy="165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288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09983"/>
            <a:ext cx="8197356" cy="6148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4549781"/>
            <a:ext cx="2555776" cy="2329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452" y="4254275"/>
            <a:ext cx="615279" cy="39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321" y="3428708"/>
            <a:ext cx="501245" cy="355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8281">
            <a:off x="4762000" y="3490546"/>
            <a:ext cx="533591" cy="366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93332">
            <a:off x="6688268" y="3814499"/>
            <a:ext cx="576108" cy="42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463" y="6531676"/>
            <a:ext cx="458378" cy="326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76058">
            <a:off x="7942525" y="2291312"/>
            <a:ext cx="680985" cy="455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48640" y="4356492"/>
            <a:ext cx="789955" cy="79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365323"/>
            <a:ext cx="653034" cy="35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96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03459"/>
            <a:ext cx="8208912" cy="5463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27444"/>
            <a:ext cx="2267744" cy="2130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87782">
            <a:off x="6180139" y="2950222"/>
            <a:ext cx="612236" cy="248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3634" b="68769" l="50200" r="8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9689" r="13054" b="30562"/>
          <a:stretch/>
        </p:blipFill>
        <p:spPr bwMode="auto">
          <a:xfrm rot="1616129">
            <a:off x="4127653" y="5469638"/>
            <a:ext cx="285445" cy="204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33758">
            <a:off x="7668771" y="3877128"/>
            <a:ext cx="1042194" cy="697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007" y="2019550"/>
            <a:ext cx="302042" cy="302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69510">
            <a:off x="7786624" y="5126394"/>
            <a:ext cx="806488" cy="59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94370"/>
            <a:ext cx="1007494" cy="5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31" y="2031395"/>
            <a:ext cx="374116" cy="299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14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90" y="620688"/>
            <a:ext cx="8212658" cy="547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503" y="4642404"/>
            <a:ext cx="2306988" cy="2170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3322394"/>
            <a:ext cx="1008112" cy="555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01699">
            <a:off x="7326667" y="2406167"/>
            <a:ext cx="1104550" cy="1107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140" y="4841069"/>
            <a:ext cx="1088057" cy="87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5926">
            <a:off x="3150452" y="3090101"/>
            <a:ext cx="976064" cy="395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36" y="2675707"/>
            <a:ext cx="574520" cy="372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10166">
            <a:off x="3491926" y="1618975"/>
            <a:ext cx="584994" cy="435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854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Lenka\AppData\Local\Microsoft\Windows\Temporary Internet Files\Content.IE5\ED7KERPH\MC900433161[1].jpg">
            <a:hlinkClick r:id="" action="ppaction://hlinkshowjump?jump=lastslideviewed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983163" cy="49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157192"/>
            <a:ext cx="7128792" cy="1368152"/>
          </a:xfrm>
          <a:prstGeom prst="rect">
            <a:avLst/>
          </a:prstGeom>
          <a:noFill/>
        </p:spPr>
        <p:txBody>
          <a:bodyPr wrap="square" rtlCol="0">
            <a:prstTxWarp prst="textTriangleInverted">
              <a:avLst>
                <a:gd name="adj" fmla="val 50000"/>
              </a:avLst>
            </a:prstTxWarp>
            <a:spAutoFit/>
          </a:bodyPr>
          <a:lstStyle/>
          <a:p>
            <a:pPr algn="ctr"/>
            <a:r>
              <a:rPr lang="cs-CZ" dirty="0" smtClean="0"/>
              <a:t>Nevadí, zkus to znovu!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30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Lenka\AppData\Local\Microsoft\Windows\Temporary Internet Files\Content.IE5\WG9JU7GN\MC900433160[1].jpg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17345"/>
            <a:ext cx="5288632" cy="52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14422" y="5426287"/>
            <a:ext cx="4875196" cy="1008112"/>
          </a:xfrm>
          <a:prstGeom prst="rect">
            <a:avLst/>
          </a:prstGeom>
          <a:noFill/>
        </p:spPr>
        <p:txBody>
          <a:bodyPr wrap="square" rtlCol="0">
            <a:prstTxWarp prst="textTriangleInverted">
              <a:avLst>
                <a:gd name="adj" fmla="val 48626"/>
              </a:avLst>
            </a:prstTxWarp>
            <a:spAutoFit/>
          </a:bodyPr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04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05584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Louka. </a:t>
            </a:r>
            <a:r>
              <a:rPr lang="cs-CZ" i="1" dirty="0" smtClean="0"/>
              <a:t>Www.googleobrázky.cz</a:t>
            </a:r>
            <a:r>
              <a:rPr lang="cs-CZ" dirty="0" smtClean="0"/>
              <a:t> [online]. 1998 [cit. 2012-04-01]. Dostupné z: http://www.google.cz/imgres?q=louka&amp;hl=cs&amp;gbv=2&amp;biw=1366&amp;bih=651&amp;tbm=isch&amp;tbnid=Zjy4JhFOmNdWgM:&amp;imgrefurl=http://www.stmivani.eu/galleries/photosoutez/&amp;docid=MVfr_XM6WwvzmM&amp;imgurl=http://www.stmivani.eu/gallery/Maruska%252520-%252520%252520Louka.jpg&amp;w=800&amp;h=600&amp;ei=syx4T77YFOao4gT2gvTuDg&amp;zoom=1&amp;iact=rc&amp;dur=441&amp;sig=101632001920699458118&amp;page=1&amp;tbnh=129&amp;tbnw=172&amp;start=0&amp;ndsp=18&amp;ved=1t:429,r:6,s:0&amp;tx=89&amp;ty=86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Les. </a:t>
            </a:r>
            <a:r>
              <a:rPr lang="cs-CZ" i="1" dirty="0" smtClean="0"/>
              <a:t>Www.googleobrázky.cz</a:t>
            </a:r>
            <a:r>
              <a:rPr lang="cs-CZ" dirty="0" smtClean="0"/>
              <a:t> [online]. 1998 [cit. 2012-04-01]. Dostupné z: http://www.google.cz/imgres?q=les&amp;hl=cs&amp;gbv=2&amp;biw=1366&amp;bih=651&amp;tbm=isch&amp;tbnid=G79MGSDUGVVvJM:&amp;imgrefurl=http://www.cerny-orel.cz/%3FV%25FDlety_v_okol%25ED&amp;docid=CdISm8s0-hgrZM&amp;imgurl=http://www.cerny-orel.cz/images/osecky_les.jpg&amp;w=571&amp;h=380&amp;ei=Ri14T6TaNejP4QSCt6WuDw&amp;zoom=1&amp;iact=hc&amp;vpx=703&amp;vpy=355&amp;dur=231&amp;hovh=183&amp;hovw=275&amp;tx=145&amp;ty=173&amp;sig=101632001920699458118&amp;page=3&amp;tbnh=144&amp;tbnw=191&amp;start=42&amp;ndsp=24&amp;ved=1t:429,r:21,s:42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Potok. </a:t>
            </a:r>
            <a:r>
              <a:rPr lang="cs-CZ" i="1" dirty="0" smtClean="0"/>
              <a:t>Www.googleobrázky.cz</a:t>
            </a:r>
            <a:r>
              <a:rPr lang="cs-CZ" dirty="0" smtClean="0"/>
              <a:t> [online]. 1998 [cit. 2012-04-01]. Dostupné z: http://www.google.cz/imgres?q=potok&amp;hl=cs&amp;gbv=2&amp;biw=1366&amp;bih=651&amp;tbm=isch&amp;tbnid=Qpkp1XiD59n1FM:&amp;imgrefurl=http://www.eu2009.cz/scripts/detail.php%40id%3D1477%26newsid%3D367%26listid%3D11.html&amp;docid=DyVGCS7eBMZiNM&amp;imgurl=http://www.eu2009.cz/assets/czech-republic/regions/vysocina-region/cerinek-dolnohutsky-potok--tipy.jpg&amp;w=548&amp;h=365&amp;ei=Gi54T8-2DKLk4QStw7WBDw&amp;zoom=1&amp;iact=hc&amp;vpx=408&amp;vpy=318&amp;dur=50&amp;hovh=183&amp;hovw=275&amp;tx=163&amp;ty=89&amp;sig=101632001920699458118&amp;page=3&amp;tbnh=106&amp;tbnw=159&amp;start=48&amp;ndsp=27&amp;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Kontejner na papír. </a:t>
            </a:r>
            <a:r>
              <a:rPr lang="cs-CZ" i="1" dirty="0" smtClean="0"/>
              <a:t>Www.googleobrázky.cz</a:t>
            </a:r>
            <a:r>
              <a:rPr lang="cs-CZ" dirty="0" smtClean="0"/>
              <a:t> [online]. 1998 [cit. 2012-04-01]. Dostupné z: http://www.google.cz/imgres?q=kontejner+na+pap%C3%ADr&amp;hl=cs&amp;gbv=2&amp;biw=1366&amp;bih=651&amp;tbm=isch&amp;tbnid=jj8ApOKHNapYtM:&amp;imgrefurl=http://www.mujilove.cz/odpadove-hospodarstvi/trideni-odpadu/papir/&amp;docid=Wp5AKMtqeU6pkM&amp;imgurl=http://www.mujilove.cz/img/odp/kontejner_papir.gif&amp;w=120&amp;h=113&amp;ei=ny94T64igfrhBKforeQO&amp;zoom=1&amp;iact=hc&amp;vpx=369&amp;vpy=205&amp;dur=900&amp;hovh=90&amp;hovw=96&amp;tx=101&amp;ty=49&amp;sig=101632001920699458118&amp;page=1&amp;tbnh=90&amp;tbnw=96&amp;start=0&amp;ndsp=19&amp;ved=1t:429,r:1,s:0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Kontejner </a:t>
            </a:r>
            <a:r>
              <a:rPr lang="cs-CZ" dirty="0"/>
              <a:t>na plasty.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http://www.google.cz/imgres?q=kontejner+na+plasty&amp;hl=cs&amp;gbv=2&amp;biw=1366&amp;bih=651&amp;tbm=isch&amp;tbnid=8nYRpVgf3IJmTM:&amp;imgrefurl=http://www.mujilove.cz/odpadove-hospodarstvi/trideni-odpadu/plast/&amp;docid=RZlhqQMDcHFWQM&amp;imgurl=http://</a:t>
            </a:r>
            <a:r>
              <a:rPr lang="cs-CZ" dirty="0" smtClean="0"/>
              <a:t>www.mujilove.cz/img/odp/kontejner_plast.gif&amp;w=120&amp;h=113&amp;ei=PDB4T8y9DuHT4QT7zfH6Dg&amp;zoom=1&amp;iact=hc&amp;vpx=537&amp;vpy=205&amp;dur=157&amp;hovh=90&amp;hovw=96&amp;tx=110&amp;ty=50&amp;sig=101632001920699458118&amp;page=1&amp;tbnh=90&amp;tbnw=96&amp;start=0&amp;ndsp=21&amp;ved=1t:429,r:2,s: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Kontejner na sklo.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http://www.google.cz/imgres?q=kontejner+na+sklo&amp;hl=cs&amp;gbv=2&amp;biw=1366&amp;bih=651&amp;tbm=isch&amp;tbnid=fV8UiYTB82QfcM:&amp;imgrefurl=http://www.mujilove.cz/odpadove-hospodarstvi/trideni-odpadu/sklo/&amp;docid=bb1kFbsb3x1srM&amp;imgurl=http://</a:t>
            </a:r>
            <a:r>
              <a:rPr lang="cs-CZ" dirty="0" smtClean="0"/>
              <a:t>www.mujilove.cz/img/odp/kontejner_sklo.gif&amp;w=120&amp;h=113&amp;ei=0zB4T4HhIM3O4QTjxaSRDw&amp;zoom=1&amp;iact=rc&amp;dur=413&amp;sig=101632001920699458118&amp;page=1&amp;tbnh=90&amp;tbnw=96&amp;start=0&amp;ndsp=20&amp;ved=1t:429,r:12,s:0&amp;tx=52&amp;ty=45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Kontejner </a:t>
            </a:r>
            <a:r>
              <a:rPr lang="cs-CZ" dirty="0"/>
              <a:t>na směsný odpad.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kontejner+na+sm%C4%9Bsn%C3%BD+odpad&amp;hl=cs&amp;gbv=2&amp;biw=1366&amp;bih=651&amp;tbm=isch&amp;tbnid=7I6TX65nRWKV1M:&amp;imgrefurl=http://zsujezd.blog.cz/1105/tridime-odpad&amp;docid=EHMhqfkGyywC8M&amp;imgurl=http://nd04.jxs.cz/681/706/7598105346_75909362_o2.gif&amp;w=120&amp;h=113&amp;ei=RzJ4T677MI2N4gTPkbSdDw&amp;zoom=1&amp;iact=rc&amp;dur=295&amp;sig=101632001920699458118&amp;page=3&amp;tbnh=90&amp;tbnw=96&amp;start=42&amp;ndsp=24&amp;ved=1t:429,r:16,s:42&amp;tx=51&amp;ty=71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327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 err="1"/>
              <a:t>Pet</a:t>
            </a:r>
            <a:r>
              <a:rPr lang="cs-CZ" dirty="0"/>
              <a:t> lahev.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pet+lahev&amp;hl=cs&amp;gbv=2&amp;biw=1366&amp;bih=651&amp;tbm=isch&amp;tbnid=C7Lya6p-xmqUzM:&amp;imgrefurl=http://byznys.lidovky.cz/jak-se-stala-balena-voda-zlatym-dolem-aneb-proc-jsou-francouzi-chic-1ch-/firmy-trhy.asp%3Fc%3DA101208_152815_firmy-trhy_gh&amp;docid=g4y2fTxpHq0WNM&amp;imgurl=http://</a:t>
            </a:r>
            <a:r>
              <a:rPr lang="cs-CZ" dirty="0" smtClean="0"/>
              <a:t>i.lidovky.cz/10/121/lnc460/VAL297e5e_ved2lahev.jpg&amp;w=460&amp;h=186&amp;ei=2jd4T5HwBYTc4QTK3ISZDw&amp;zoom=1&amp;iact=hc&amp;vpx=473&amp;vpy=306&amp;dur=1399&amp;hovh=143&amp;hovw=353&amp;tx=193&amp;ty=79&amp;sig=101632001920699458118&amp;page=3&amp;tbnh=73&amp;tbnw=1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Víčko od </a:t>
            </a:r>
            <a:r>
              <a:rPr lang="cs-CZ" dirty="0" err="1"/>
              <a:t>pet</a:t>
            </a:r>
            <a:r>
              <a:rPr lang="cs-CZ" dirty="0"/>
              <a:t> lahve.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http://www.google.cz/imgres?q=v%C3%AD%C4%8Dko+od+pet+lahve&amp;hl=cs&amp;gbv=2&amp;biw=1366&amp;bih=651&amp;tbm=isch&amp;tbnid=2VHhOgycd31CiM:&amp;imgrefurl=http://www.bosladna.eu/d26-pet-lahve-pro-baleni-mleka-html.html&amp;docid=40yj_EYS97jwGM&amp;imgurl=http://</a:t>
            </a:r>
            <a:r>
              <a:rPr lang="cs-CZ" dirty="0" smtClean="0"/>
              <a:t>www.bosladna.eu/produkty/x_x_uzavery_38_mm.jpg&amp;w=500&amp;h=333&amp;ei=6jh4T-SWMsyM4gTxk4ydDw&amp;zoom=1&amp;iact=rc&amp;dur=305&amp;sig=101632001920699458118&amp;page=1&amp;tbnh=144&amp;tbnw=180&amp;start=0&amp;ndsp=18&amp;ved=1t:429,r:12,s:0&amp;tx=62&amp;ty=80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Kelímek</a:t>
            </a:r>
            <a:r>
              <a:rPr lang="cs-CZ" dirty="0"/>
              <a:t>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http://www.google.cz/imgres?q=kel%C3%ADmek&amp;hl=cs&amp;gbv=2&amp;biw=1366&amp;bih=651&amp;tbm=isch&amp;tbnid=nsdTJVR1V1XPwM:&amp;imgrefurl=http://www.stejkr.cz/obcerstveni-jednorazove-nadobi-katskup12.06.php&amp;docid=379cSt_iQK8duM&amp;imgurl=http://</a:t>
            </a:r>
            <a:r>
              <a:rPr lang="cs-CZ" dirty="0" smtClean="0"/>
              <a:t>www.stejkr.cz/pic_zbozi/53188.jpg&amp;w=400&amp;h=400&amp;ei=hDl4T6z1ArPb4QTN0LjQDg&amp;zoom=1&amp;iact=hc&amp;vpx=829&amp;vpy=134&amp;dur=2503&amp;hovh=225&amp;hovw=225&amp;tx=112&amp;ty=123&amp;sig=101632001920699458118&amp;page=1&amp;tbnh=138&amp;tbnw=137&amp;start=0&amp;ndsp=21&amp;ved=1t:429,r:4,s: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Igelitový </a:t>
            </a:r>
            <a:r>
              <a:rPr lang="cs-CZ" dirty="0"/>
              <a:t>sáček.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http://www.google.cz/imgres?q=igelitov%C3%BD+s%C3%A1%C4%8Dek&amp;start=192&amp;hl=cs&amp;gbv=2&amp;biw=1366&amp;bih=651&amp;tbm=isch&amp;tbnid=fxHpg7YmXfR8QM:&amp;imgrefurl=http://love-of-me.blog.cz/0809&amp;docid=JXR1R1UyqDOsMM&amp;imgurl=http://</a:t>
            </a:r>
            <a:r>
              <a:rPr lang="cs-CZ" dirty="0" smtClean="0"/>
              <a:t>img.blesk.cz/img/1/article/226136_dite-uduseni-igelit-pytlik-smrt.jpg&amp;w=438&amp;h=293&amp;ei=MDp4T5eoOcba4QSF5ITYDg&amp;zoom=1&amp;iact=rc&amp;dur=296&amp;sig=101632001920699458118&amp;page=9&amp;tbnh=136&amp;tbnw=160&amp;ndsp=24&amp;ved=1t:429,r:0,s:192&amp;tx=112&amp;ty=95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Papírová </a:t>
            </a:r>
            <a:r>
              <a:rPr lang="cs-CZ" dirty="0"/>
              <a:t>krabice.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http://www.google.cz/imgres?q=pap%C3%ADrov%C3%A1+krabice&amp;hl=cs&amp;gbv=2&amp;biw=1366&amp;bih=651&amp;tbm=isch&amp;tbnid=YI2YyQ82hIRy9M:&amp;imgrefurl=http://www.stehovani-motl.cz/obaly-k-prodeji/&amp;docid=eSH2cPCgGGpmmM&amp;imgurl=http://</a:t>
            </a:r>
            <a:r>
              <a:rPr lang="cs-CZ" dirty="0" smtClean="0"/>
              <a:t>www.stehovani-motl.cz/pic/obal-krabice.jpg&amp;w=178&amp;h=126&amp;ei=pjp4T8GNBMSB4gSk672qDw&amp;zoom=1&amp;iact=rc&amp;dur=235&amp;sig=101632001920699458118&amp;page=2&amp;tbnh=100&amp;tbnw=142&amp;start=18&amp;ndsp=27&amp;ved=1t:429,r:13,s:18&amp;tx=87&amp;ty=79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Noviny</a:t>
            </a:r>
            <a:r>
              <a:rPr lang="cs-CZ" dirty="0"/>
              <a:t>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http://www.google.cz/imgres?q=noviny&amp;hl=cs&amp;gbv=2&amp;biw=1366&amp;bih=651&amp;tbm=isch&amp;tbnid=6D5x0MhMS3wb3M:&amp;imgrefurl=http://mekenzie77.blog.cz/0904/brushes-noviny&amp;docid=NhaGPmLDJwH06M&amp;imgurl=http://</a:t>
            </a:r>
            <a:r>
              <a:rPr lang="cs-CZ" dirty="0" smtClean="0"/>
              <a:t>nd01.jxs.cz/002/532/d5d6268e2f_43855213_o2.jpg&amp;w=380&amp;h=247&amp;ei=Czt4T-eEOaqG4gTPlZiLDw&amp;zoom=1&amp;iact=rc&amp;dur=251&amp;sig=101632001920699458118&amp;page=3&amp;tbnh=139&amp;tbnw=172&amp;start=48&amp;ndsp=28&amp;ved=1t:429,r:19,s:48&amp;tx=89&amp;ty=94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Papír</a:t>
            </a:r>
            <a:r>
              <a:rPr lang="cs-CZ" dirty="0"/>
              <a:t>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http://www.google.cz/imgres?q=pap%C3%ADr&amp;hl=cs&amp;gbv=2&amp;biw=1366&amp;bih=651&amp;tbm=isch&amp;tbnid=V8fC5IXq-aHoaM:&amp;imgrefurl=http://natuska0011.blog.cz/0912/textury-bloky-pergamenty-papiere&amp;docid=vzagw1qR9Yax4M&amp;imgurl=http://</a:t>
            </a:r>
            <a:r>
              <a:rPr lang="cs-CZ" dirty="0" smtClean="0"/>
              <a:t>www.justgraphic.cz/images/textura_utrzeny_papir.jpg&amp;w=500&amp;h=345&amp;ei=dTt4T87LKcfQ4QSNtrmEDw&amp;zoom=1&amp;iact=hc&amp;vpx=175&amp;vpy=189&amp;dur=2550&amp;hovh=186&amp;hovw=270&amp;tx=118&amp;ty=109&amp;sig=101632001920699458118&amp;page=1&amp;tbnh=127&amp;tbnw=184&amp;start=0&amp;ndsp=22&amp;ved=1t:429,r:0,s: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Střepy skla.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st%C5%99epy+skla&amp;hl=cs&amp;gbv=2&amp;biw=1366&amp;bih=651&amp;tbm=isch&amp;tbnid=DWKQueFyIOldQM:&amp;imgrefurl=http://www.profimedia.cz/fotografie/strepy-skla/0044664102/&amp;docid=zRdAWqEPPY4QzM&amp;itg=1&amp;imgurl=http://www.profimedia.cz/fotografie/strepy-skla/profimedia-0044664102.jpg&amp;w=640&amp;h=427&amp;ei=_</a:t>
            </a:r>
            <a:r>
              <a:rPr lang="cs-CZ" dirty="0" smtClean="0"/>
              <a:t>zt4T4yKNYKB4gTOm93aDg&amp;zoom=1&amp;iact=rc&amp;dur=343&amp;sig=101632001920699458118&amp;page=1&amp;tbnh=142&amp;tbnw=224&amp;start=0&amp;ndsp=18&amp;ved=1t:429,r:11,s:0&amp;tx=77&amp;ty=117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Skleněná </a:t>
            </a:r>
            <a:r>
              <a:rPr lang="cs-CZ" dirty="0"/>
              <a:t>lahev.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http://www.google.cz/imgres?q=sklen%C4%9Bn%C3%A1+l%C3%A1hev&amp;hl=cs&amp;gbv=2&amp;biw=1366&amp;bih=651&amp;tbm=isch&amp;tbnid=sp3tlHaHxO_sYM:&amp;imgrefurl=http://earth911.com/recycling/glass/brown-glass/&amp;docid=u8VQb-7zNbAx6M&amp;imgurl=http://</a:t>
            </a:r>
            <a:r>
              <a:rPr lang="cs-CZ" dirty="0" smtClean="0"/>
              <a:t>earth911.com/wp-content/uploads/2008/10/brown-glass-bottle.jpg%253F84cd58&amp;w=300&amp;h=300&amp;ei=iTx4T5S7BYON4gS6soypDw&amp;zoom=1&amp;iact=rc&amp;dur=372&amp;sig=101632001920699458118&amp;page=1&amp;tbnh=148&amp;tbnw=130&amp;start=0&amp;ndsp=22&amp;ved=1t:429,r:4,s:0&amp;tx=58&amp;ty=98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Plechovka. </a:t>
            </a:r>
            <a:r>
              <a:rPr lang="cs-CZ" i="1" dirty="0"/>
              <a:t>Www.googleobrázky.cz</a:t>
            </a:r>
            <a:r>
              <a:rPr lang="cs-CZ" dirty="0"/>
              <a:t> [online]. 1998 [cit. 2012-04-01]. Dostupné z: http://www.google.cz/imgres?q=plechovka&amp;hl=cs&amp;gbv=2&amp;biw=1366&amp;bih=651&amp;tbm=isch&amp;tbnid=HnAcu5RvncsKbM:&amp;imgrefurl=https://mia-maru.signaly.cz/1003/bohatost-a-uskali-prirovnani&amp;docid=z1LXXx92t2yxFM&amp;imgurl=http://img.signaly.cz/upload/3/b/e0708c77365862b082bc90bc2e1143/small-plechovka.jpg&amp;w=151&amp;h=120&amp;ei=UT14T_aXGIGN4gS1nJiDDw&amp;zoom=1&amp;iact=rc&amp;dur=243&amp;sig=101632001920699458118&amp;page=1&amp;tbnh=96&amp;tbnw=120&amp;start=0&amp;ndsp=24&amp;ved=1t:429,r:5,s:0&amp;tx=68&amp;ty=57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6730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Hypertextové odkazy: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www.youtube.com/watch?v=N7IL6JqzRVs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www.youtube.com/watch?v=bQJXoXViSm4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www.youtube.com/watch?v=VbtUTsM-PaQ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626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167</TotalTime>
  <Words>602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Třídíme odpad Mgr. Lenka Stará</vt:lpstr>
      <vt:lpstr>Prezentace aplikace PowerPoint</vt:lpstr>
      <vt:lpstr>Mgr. Lenka Stará datum 1.4.2012 Určeno pro 1. ročník Prezentace obsahuje animace.</vt:lpstr>
      <vt:lpstr>Třídíme odpad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Třídíme odpad</dc:title>
  <dc:creator>Lenka Stará</dc:creator>
  <cp:lastModifiedBy>Učitel</cp:lastModifiedBy>
  <cp:revision>22</cp:revision>
  <dcterms:created xsi:type="dcterms:W3CDTF">2012-03-31T17:16:29Z</dcterms:created>
  <dcterms:modified xsi:type="dcterms:W3CDTF">2012-04-01T14:34:00Z</dcterms:modified>
</cp:coreProperties>
</file>