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07" r:id="rId2"/>
    <p:sldId id="256" r:id="rId3"/>
    <p:sldId id="309" r:id="rId4"/>
    <p:sldId id="305" r:id="rId5"/>
    <p:sldId id="311" r:id="rId6"/>
    <p:sldId id="313" r:id="rId7"/>
    <p:sldId id="317" r:id="rId8"/>
    <p:sldId id="316" r:id="rId9"/>
    <p:sldId id="315" r:id="rId10"/>
    <p:sldId id="319" r:id="rId11"/>
    <p:sldId id="318" r:id="rId12"/>
    <p:sldId id="310" r:id="rId13"/>
    <p:sldId id="306" r:id="rId14"/>
    <p:sldId id="312" r:id="rId15"/>
    <p:sldId id="314" r:id="rId16"/>
    <p:sldId id="308" r:id="rId17"/>
    <p:sldId id="285" r:id="rId18"/>
  </p:sldIdLst>
  <p:sldSz cx="9144000" cy="6858000" type="screen4x3"/>
  <p:notesSz cx="7099300" cy="10234613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35BEA29-5EB8-44C9-971D-4170BB5C36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470505F-9F26-4671-8C80-6ADDABAFC5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8B9AE6-95CA-4C4E-9170-BBA2BA4277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E7D15A-BBC8-47CE-AC05-93B567135C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0C86AD-FA74-4F08-A78E-B8528C51BD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09FFEF-0ED7-4468-863F-29840A6696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22C67F-2CF6-4E19-8455-569667A604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902614-9FC1-44E2-81E1-2137FF566B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BF6872-F540-45FA-8589-AC614640C1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0668A41-74B6-4FF8-9228-44FAFA8AA7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F22EFD-05FB-438E-A90B-E0679332C9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5A325724-88DE-4FF2-A634-D77AC23F86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6791" name="Group 55"/>
          <p:cNvGraphicFramePr>
            <a:graphicFrameLocks noGrp="1"/>
          </p:cNvGraphicFramePr>
          <p:nvPr>
            <p:ph type="subTitle" idx="1"/>
          </p:nvPr>
        </p:nvGraphicFramePr>
        <p:xfrm>
          <a:off x="1331913" y="1700213"/>
          <a:ext cx="6400800" cy="4106863"/>
        </p:xfrm>
        <a:graphic>
          <a:graphicData uri="http://schemas.openxmlformats.org/drawingml/2006/table">
            <a:tbl>
              <a:tblPr/>
              <a:tblGrid>
                <a:gridCol w="1685925"/>
                <a:gridCol w="4714875"/>
              </a:tblGrid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CZ.1.07/1.5.00/34.0950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Kódování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VY_32_INOVACE_bio_zoo16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Označení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zoo16_hmyz_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dalsi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_rady.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ppt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Gymnázium Kladno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6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Jindra </a:t>
                      </a:r>
                      <a:r>
                        <a:rPr kumimoji="0" lang="cs-CZ" sz="13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Mourková</a:t>
                      </a:r>
                      <a:endParaRPr kumimoji="0" lang="cs-CZ" sz="13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,Bold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Anotace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 seznamuje žáky se dalšími řády hmyzu a jejich zástupci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Předmět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biologie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Tematická oblast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zoologie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Téma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Hmyz </a:t>
                      </a:r>
                      <a:r>
                        <a:rPr kumimoji="0" lang="cs-CZ" sz="1200" b="0" i="1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Insecta</a:t>
                      </a:r>
                      <a:endParaRPr kumimoji="0" lang="cs-CZ" sz="12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Očekávané výstupy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Žáci poznají </a:t>
                      </a:r>
                      <a:r>
                        <a:rPr kumimoji="0" lang="cs-CZ" sz="13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vybranné</a:t>
                      </a: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zástupce a zařadí je do řádů. 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Klíčová slova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Hmyz, </a:t>
                      </a:r>
                      <a:r>
                        <a:rPr kumimoji="0" lang="cs-CZ" sz="13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Insecta</a:t>
                      </a:r>
                      <a:endParaRPr kumimoji="0" lang="cs-CZ" sz="13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Druh učebního materiálu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prezentace (výkladová)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ročník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čtyřletého gymnázia a odpovídající ročník víceletého gymnázia, 1. ročník víceletého gymnázia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osmileté gymnázium, čtyřleté gymnázium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Ověřeno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(20.2.2014, třída 2.B)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,Bold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Zdroje uvedeny na konci dokumentu.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102" name="Obrázek 3"/>
          <p:cNvPicPr>
            <a:picLocks noChangeAspect="1" noChangeArrowheads="1"/>
          </p:cNvPicPr>
          <p:nvPr>
            <p:ph type="ctrTitle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473200" y="333375"/>
            <a:ext cx="5761038" cy="1258888"/>
          </a:xfr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836613"/>
            <a:ext cx="4175125" cy="2303462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Hmyz</a:t>
            </a:r>
            <a:br>
              <a:rPr lang="cs-CZ" smtClean="0">
                <a:solidFill>
                  <a:schemeClr val="bg1"/>
                </a:solidFill>
              </a:rPr>
            </a:br>
            <a:r>
              <a:rPr lang="cs-CZ" smtClean="0">
                <a:solidFill>
                  <a:schemeClr val="bg1"/>
                </a:solidFill>
              </a:rPr>
              <a:t>- další řády</a:t>
            </a:r>
            <a:endParaRPr lang="cs-CZ" i="1" smtClean="0">
              <a:solidFill>
                <a:schemeClr val="bg1"/>
              </a:solidFill>
            </a:endParaRPr>
          </a:p>
        </p:txBody>
      </p:sp>
      <p:sp>
        <p:nvSpPr>
          <p:cNvPr id="3075" name="Text Box 12"/>
          <p:cNvSpPr txBox="1">
            <a:spLocks noChangeArrowheads="1"/>
          </p:cNvSpPr>
          <p:nvPr/>
        </p:nvSpPr>
        <p:spPr bwMode="auto">
          <a:xfrm>
            <a:off x="7581900" y="6553200"/>
            <a:ext cx="15621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Jan Mourek</a:t>
            </a:r>
          </a:p>
        </p:txBody>
      </p:sp>
      <p:sp>
        <p:nvSpPr>
          <p:cNvPr id="3076" name="Rectangle 13"/>
          <p:cNvSpPr>
            <a:spLocks noChangeArrowheads="1"/>
          </p:cNvSpPr>
          <p:nvPr/>
        </p:nvSpPr>
        <p:spPr bwMode="auto">
          <a:xfrm>
            <a:off x="2916238" y="6553200"/>
            <a:ext cx="15621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Jan Mourek</a:t>
            </a:r>
          </a:p>
        </p:txBody>
      </p:sp>
      <p:sp>
        <p:nvSpPr>
          <p:cNvPr id="3077" name="Rectangle 15"/>
          <p:cNvSpPr>
            <a:spLocks noChangeArrowheads="1"/>
          </p:cNvSpPr>
          <p:nvPr/>
        </p:nvSpPr>
        <p:spPr bwMode="auto">
          <a:xfrm>
            <a:off x="7581900" y="6553200"/>
            <a:ext cx="15621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Jan Mourek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0"/>
            <a:ext cx="8229600" cy="2565400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FFCC00"/>
                </a:solidFill>
              </a:rPr>
              <a:t>Hmyz s proměnou </a:t>
            </a:r>
            <a:br>
              <a:rPr lang="cs-CZ" b="1" smtClean="0">
                <a:solidFill>
                  <a:srgbClr val="FFCC00"/>
                </a:solidFill>
              </a:rPr>
            </a:br>
            <a:r>
              <a:rPr lang="cs-CZ" b="1" smtClean="0">
                <a:solidFill>
                  <a:srgbClr val="FFCC00"/>
                </a:solidFill>
              </a:rPr>
              <a:t>nedokonalou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1484313"/>
            <a:ext cx="8820150" cy="4968875"/>
          </a:xfrm>
        </p:spPr>
        <p:txBody>
          <a:bodyPr/>
          <a:lstStyle/>
          <a:p>
            <a:pPr eaLnBrk="1" hangingPunct="1">
              <a:buFontTx/>
              <a:buNone/>
            </a:pPr>
            <a:endParaRPr lang="cs-CZ" sz="3400" smtClean="0">
              <a:solidFill>
                <a:schemeClr val="bg1"/>
              </a:solidFill>
            </a:endParaRPr>
          </a:p>
          <a:p>
            <a:pPr eaLnBrk="1" hangingPunct="1">
              <a:buFontTx/>
              <a:buNone/>
            </a:pPr>
            <a:endParaRPr lang="cs-CZ" sz="3400" smtClean="0">
              <a:solidFill>
                <a:schemeClr val="bg1"/>
              </a:solidFill>
            </a:endParaRPr>
          </a:p>
          <a:p>
            <a:pPr eaLnBrk="1" hangingPunct="1">
              <a:buFontTx/>
              <a:buNone/>
            </a:pPr>
            <a:endParaRPr lang="cs-CZ" sz="340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smtClean="0">
                <a:solidFill>
                  <a:schemeClr val="bg1"/>
                </a:solidFill>
              </a:rPr>
              <a:t>Stejnokřídlí – křísi</a:t>
            </a:r>
            <a:br>
              <a:rPr lang="cs-CZ" sz="4000" smtClean="0">
                <a:solidFill>
                  <a:schemeClr val="bg1"/>
                </a:solidFill>
              </a:rPr>
            </a:br>
            <a:r>
              <a:rPr lang="cs-CZ" sz="4000" smtClean="0">
                <a:solidFill>
                  <a:schemeClr val="bg1"/>
                </a:solidFill>
              </a:rPr>
              <a:t>Cikáda</a:t>
            </a:r>
          </a:p>
        </p:txBody>
      </p:sp>
      <p:pic>
        <p:nvPicPr>
          <p:cNvPr id="5123" name="Picture 3" descr="CIMG3866"/>
          <p:cNvPicPr>
            <a:picLocks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57200" y="2632075"/>
            <a:ext cx="4038600" cy="2462213"/>
          </a:xfrm>
          <a:noFill/>
        </p:spPr>
      </p:pic>
      <p:pic>
        <p:nvPicPr>
          <p:cNvPr id="5124" name="Picture 6" descr="CIMG3869"/>
          <p:cNvPicPr>
            <a:picLocks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648200" y="2598738"/>
            <a:ext cx="4038600" cy="2527300"/>
          </a:xfr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4"/>
          <p:cNvSpPr>
            <a:spLocks noGrp="1" noChangeArrowheads="1"/>
          </p:cNvSpPr>
          <p:nvPr>
            <p:ph type="title"/>
          </p:nvPr>
        </p:nvSpPr>
        <p:spPr>
          <a:xfrm>
            <a:off x="4787900" y="274638"/>
            <a:ext cx="3898900" cy="2290762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Stejnokřídlí – křísi</a:t>
            </a:r>
            <a:br>
              <a:rPr lang="cs-CZ" smtClean="0">
                <a:solidFill>
                  <a:schemeClr val="bg1"/>
                </a:solidFill>
              </a:rPr>
            </a:br>
            <a:r>
              <a:rPr lang="cs-CZ" smtClean="0">
                <a:solidFill>
                  <a:schemeClr val="bg1"/>
                </a:solidFill>
              </a:rPr>
              <a:t>Cikáda</a:t>
            </a:r>
          </a:p>
        </p:txBody>
      </p:sp>
      <p:pic>
        <p:nvPicPr>
          <p:cNvPr id="6147" name="Picture 3" descr="CIMG5323"/>
          <p:cNvPicPr>
            <a:picLocks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95288" y="260350"/>
            <a:ext cx="4254500" cy="6408738"/>
          </a:xfr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Rovnokřídlí - kobylky</a:t>
            </a:r>
          </a:p>
        </p:txBody>
      </p:sp>
      <p:pic>
        <p:nvPicPr>
          <p:cNvPr id="7171" name="Picture 3" descr="CIMG4050"/>
          <p:cNvPicPr>
            <a:picLocks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176338" y="1600200"/>
            <a:ext cx="6789737" cy="4525963"/>
          </a:xfr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Rovnokřídlí - kobylky</a:t>
            </a:r>
          </a:p>
        </p:txBody>
      </p:sp>
      <p:pic>
        <p:nvPicPr>
          <p:cNvPr id="8195" name="Picture 3" descr="CIMG4692"/>
          <p:cNvPicPr>
            <a:picLocks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23850" y="1609725"/>
            <a:ext cx="8569325" cy="4987925"/>
          </a:xfr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10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Rovnokřídlí - sarančata</a:t>
            </a:r>
          </a:p>
        </p:txBody>
      </p:sp>
      <p:pic>
        <p:nvPicPr>
          <p:cNvPr id="9219" name="Picture 7" descr="CIMG4841"/>
          <p:cNvPicPr>
            <a:picLocks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779463" y="1600200"/>
            <a:ext cx="3394075" cy="4525963"/>
          </a:xfrm>
          <a:noFill/>
        </p:spPr>
      </p:pic>
      <p:pic>
        <p:nvPicPr>
          <p:cNvPr id="9220" name="Picture 9" descr="CIMG4680"/>
          <p:cNvPicPr>
            <a:picLocks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648200" y="2379663"/>
            <a:ext cx="4038600" cy="2967037"/>
          </a:xfr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4"/>
          <p:cNvSpPr>
            <a:spLocks noGrp="1" noChangeArrowheads="1"/>
          </p:cNvSpPr>
          <p:nvPr>
            <p:ph type="title"/>
          </p:nvPr>
        </p:nvSpPr>
        <p:spPr>
          <a:xfrm>
            <a:off x="468313" y="188913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Švábi</a:t>
            </a:r>
          </a:p>
        </p:txBody>
      </p:sp>
      <p:pic>
        <p:nvPicPr>
          <p:cNvPr id="10243" name="Picture 3" descr="CIMG4171"/>
          <p:cNvPicPr>
            <a:picLocks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042988" y="1335088"/>
            <a:ext cx="7489825" cy="5364162"/>
          </a:xfr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Termiti = všekazi</a:t>
            </a:r>
          </a:p>
        </p:txBody>
      </p:sp>
      <p:pic>
        <p:nvPicPr>
          <p:cNvPr id="11267" name="Picture 6" descr="IMG_3449"/>
          <p:cNvPicPr>
            <a:picLocks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140200" y="1700213"/>
            <a:ext cx="5003800" cy="3752850"/>
          </a:xfrm>
          <a:noFill/>
        </p:spPr>
      </p:pic>
      <p:pic>
        <p:nvPicPr>
          <p:cNvPr id="11268" name="Picture 10" descr="IMG_3451"/>
          <p:cNvPicPr>
            <a:picLocks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0" y="3348038"/>
            <a:ext cx="4140200" cy="3509962"/>
          </a:xfrm>
          <a:noFill/>
        </p:spPr>
      </p:pic>
      <p:sp>
        <p:nvSpPr>
          <p:cNvPr id="11269" name="Text Box 12"/>
          <p:cNvSpPr txBox="1">
            <a:spLocks noChangeArrowheads="1"/>
          </p:cNvSpPr>
          <p:nvPr/>
        </p:nvSpPr>
        <p:spPr bwMode="auto">
          <a:xfrm>
            <a:off x="250825" y="2708275"/>
            <a:ext cx="21177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</a:rPr>
              <a:t>dělníci a voják</a:t>
            </a:r>
          </a:p>
        </p:txBody>
      </p:sp>
      <p:sp>
        <p:nvSpPr>
          <p:cNvPr id="11270" name="Text Box 13"/>
          <p:cNvSpPr txBox="1">
            <a:spLocks noChangeArrowheads="1"/>
          </p:cNvSpPr>
          <p:nvPr/>
        </p:nvSpPr>
        <p:spPr bwMode="auto">
          <a:xfrm>
            <a:off x="6011863" y="5734050"/>
            <a:ext cx="15414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</a:rPr>
              <a:t>chodbičky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Kudlanky</a:t>
            </a:r>
          </a:p>
        </p:txBody>
      </p:sp>
      <p:pic>
        <p:nvPicPr>
          <p:cNvPr id="12291" name="Picture 7" descr="P1100067"/>
          <p:cNvPicPr>
            <a:picLocks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95288" y="1484313"/>
            <a:ext cx="4038600" cy="3933825"/>
          </a:xfrm>
          <a:noFill/>
        </p:spPr>
      </p:pic>
      <p:pic>
        <p:nvPicPr>
          <p:cNvPr id="12292" name="Picture 9" descr="P9060268"/>
          <p:cNvPicPr>
            <a:picLocks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427538" y="1484313"/>
            <a:ext cx="3849687" cy="3960812"/>
          </a:xfrm>
          <a:noFill/>
        </p:spPr>
      </p:pic>
      <p:sp>
        <p:nvSpPr>
          <p:cNvPr id="12293" name="Text Box 11"/>
          <p:cNvSpPr txBox="1">
            <a:spLocks noChangeArrowheads="1"/>
          </p:cNvSpPr>
          <p:nvPr/>
        </p:nvSpPr>
        <p:spPr bwMode="auto">
          <a:xfrm>
            <a:off x="1619250" y="5734050"/>
            <a:ext cx="9080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samice</a:t>
            </a:r>
          </a:p>
        </p:txBody>
      </p:sp>
      <p:sp>
        <p:nvSpPr>
          <p:cNvPr id="12294" name="Text Box 12"/>
          <p:cNvSpPr txBox="1">
            <a:spLocks noChangeArrowheads="1"/>
          </p:cNvSpPr>
          <p:nvPr/>
        </p:nvSpPr>
        <p:spPr bwMode="auto">
          <a:xfrm>
            <a:off x="5651500" y="5661025"/>
            <a:ext cx="8572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samec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692150"/>
            <a:ext cx="8229600" cy="2001838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FFCC00"/>
                </a:solidFill>
              </a:rPr>
              <a:t>Hmyz s proměnou </a:t>
            </a:r>
            <a:br>
              <a:rPr lang="cs-CZ" b="1" smtClean="0">
                <a:solidFill>
                  <a:srgbClr val="FFCC00"/>
                </a:solidFill>
              </a:rPr>
            </a:br>
            <a:r>
              <a:rPr lang="cs-CZ" b="1" smtClean="0">
                <a:solidFill>
                  <a:srgbClr val="FFCC00"/>
                </a:solidFill>
              </a:rPr>
              <a:t>dokonalou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Síťokřídlí - mravkolev</a:t>
            </a:r>
          </a:p>
        </p:txBody>
      </p:sp>
      <p:pic>
        <p:nvPicPr>
          <p:cNvPr id="14339" name="Picture 3" descr="IMG_2508"/>
          <p:cNvPicPr>
            <a:picLocks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284663" y="1517650"/>
            <a:ext cx="4619625" cy="2919413"/>
          </a:xfrm>
          <a:noFill/>
        </p:spPr>
      </p:pic>
      <p:pic>
        <p:nvPicPr>
          <p:cNvPr id="14340" name="Picture 6" descr="IMG_1678"/>
          <p:cNvPicPr>
            <a:picLocks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0" y="3735388"/>
            <a:ext cx="4824413" cy="3122612"/>
          </a:xfr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4"/>
          <p:cNvSpPr>
            <a:spLocks noGrp="1" noChangeArrowheads="1"/>
          </p:cNvSpPr>
          <p:nvPr>
            <p:ph type="title"/>
          </p:nvPr>
        </p:nvSpPr>
        <p:spPr>
          <a:xfrm>
            <a:off x="5724525" y="274638"/>
            <a:ext cx="2962275" cy="1930400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Dvoukřídlí - masařka</a:t>
            </a:r>
          </a:p>
        </p:txBody>
      </p:sp>
      <p:pic>
        <p:nvPicPr>
          <p:cNvPr id="15363" name="Picture 3" descr="CIMG3747"/>
          <p:cNvPicPr>
            <a:picLocks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95288" y="260350"/>
            <a:ext cx="4973637" cy="6192838"/>
          </a:xfrm>
          <a:noFill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19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Dvoukřídlí - pestřenka</a:t>
            </a:r>
          </a:p>
        </p:txBody>
      </p:sp>
      <p:pic>
        <p:nvPicPr>
          <p:cNvPr id="16387" name="Picture 16" descr="CIMG4322"/>
          <p:cNvPicPr>
            <a:picLocks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01650" y="2097088"/>
            <a:ext cx="3949700" cy="3532187"/>
          </a:xfrm>
          <a:noFill/>
        </p:spPr>
      </p:pic>
      <p:pic>
        <p:nvPicPr>
          <p:cNvPr id="16388" name="Picture 18" descr="CIMG4324"/>
          <p:cNvPicPr>
            <a:picLocks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789488" y="1846263"/>
            <a:ext cx="3754437" cy="4032250"/>
          </a:xfrm>
          <a:noFill/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Použitá literatura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412875"/>
            <a:ext cx="8229600" cy="504031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400" b="1" smtClean="0">
                <a:solidFill>
                  <a:schemeClr val="bg1"/>
                </a:solidFill>
              </a:rPr>
              <a:t>Benešová M., Hamplová H., Knotová K., Lefnerová P., Pfeiferová E., Sáčková I., Satrapová H. 2013: </a:t>
            </a:r>
            <a:r>
              <a:rPr lang="cs-CZ" sz="2400" smtClean="0">
                <a:solidFill>
                  <a:schemeClr val="bg1"/>
                </a:solidFill>
              </a:rPr>
              <a:t>Odmaturuj z biologie, Didactis, Brno.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smtClean="0">
                <a:solidFill>
                  <a:schemeClr val="bg1"/>
                </a:solidFill>
              </a:rPr>
              <a:t>Hudec K., Kolibáč J., Laštůvka Z., Peňáz M. a kol. 2007</a:t>
            </a:r>
            <a:r>
              <a:rPr lang="cs-CZ" sz="2400" smtClean="0">
                <a:solidFill>
                  <a:schemeClr val="bg1"/>
                </a:solidFill>
              </a:rPr>
              <a:t>: Příroda České republiky, Academia, Praha.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smtClean="0">
                <a:solidFill>
                  <a:schemeClr val="bg1"/>
                </a:solidFill>
              </a:rPr>
              <a:t>Hůrka K., Čepická A. 1978</a:t>
            </a:r>
            <a:r>
              <a:rPr lang="cs-CZ" sz="2400" smtClean="0">
                <a:solidFill>
                  <a:schemeClr val="bg1"/>
                </a:solidFill>
              </a:rPr>
              <a:t>: Rozmnožování a vývoj hmyzu, SPN, Praha.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smtClean="0">
                <a:solidFill>
                  <a:schemeClr val="bg1"/>
                </a:solidFill>
              </a:rPr>
              <a:t>Jelínek J., Zicháček V. 2007</a:t>
            </a:r>
            <a:r>
              <a:rPr lang="cs-CZ" sz="2400" smtClean="0">
                <a:solidFill>
                  <a:schemeClr val="bg1"/>
                </a:solidFill>
              </a:rPr>
              <a:t>: Biologie pro gymnázia, Nakladatelství Olomouc.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smtClean="0">
                <a:solidFill>
                  <a:schemeClr val="bg1"/>
                </a:solidFill>
              </a:rPr>
              <a:t>Papáček M., Matěnová V., Matěna J., Soldán T. 1994</a:t>
            </a:r>
            <a:r>
              <a:rPr lang="cs-CZ" sz="2400" smtClean="0">
                <a:solidFill>
                  <a:schemeClr val="bg1"/>
                </a:solidFill>
              </a:rPr>
              <a:t>: Zoologie, Scientia, Praha.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smtClean="0">
                <a:solidFill>
                  <a:schemeClr val="bg1"/>
                </a:solidFill>
              </a:rPr>
              <a:t>Rozsypal ed. 2003</a:t>
            </a:r>
            <a:r>
              <a:rPr lang="cs-CZ" sz="2400" smtClean="0">
                <a:solidFill>
                  <a:schemeClr val="bg1"/>
                </a:solidFill>
              </a:rPr>
              <a:t>: Nový přehled biologie, Scientia, Praha.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 eaLnBrk="1" hangingPunct="1">
              <a:buFontTx/>
              <a:buNone/>
              <a:defRPr/>
            </a:pPr>
            <a:r>
              <a:rPr lang="cs-CZ" sz="3600" dirty="0" smtClean="0">
                <a:solidFill>
                  <a:schemeClr val="bg1"/>
                </a:solidFill>
              </a:rPr>
              <a:t>Všechny fotografie byly použity se svolením autorů.</a:t>
            </a:r>
          </a:p>
          <a:p>
            <a:pPr eaLnBrk="1" hangingPunct="1">
              <a:defRPr/>
            </a:pPr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767</TotalTime>
  <Words>281</Words>
  <Application>Microsoft Office PowerPoint</Application>
  <PresentationFormat>Předvádění na obrazovce (4:3)</PresentationFormat>
  <Paragraphs>61</Paragraphs>
  <Slides>17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22" baseType="lpstr">
      <vt:lpstr>Arial</vt:lpstr>
      <vt:lpstr>Calibri</vt:lpstr>
      <vt:lpstr>Times New Roman</vt:lpstr>
      <vt:lpstr>Times New Roman,Bold</vt:lpstr>
      <vt:lpstr>Výchozí návrh</vt:lpstr>
      <vt:lpstr>Snímek 1</vt:lpstr>
      <vt:lpstr>Hmyz - další řády</vt:lpstr>
      <vt:lpstr>Hmyz s proměnou  nedokonalou</vt:lpstr>
      <vt:lpstr>Stejnokřídlí – křísi Cikáda</vt:lpstr>
      <vt:lpstr>Stejnokřídlí – křísi Cikáda</vt:lpstr>
      <vt:lpstr>Rovnokřídlí - kobylky</vt:lpstr>
      <vt:lpstr>Rovnokřídlí - kobylky</vt:lpstr>
      <vt:lpstr>Rovnokřídlí - sarančata</vt:lpstr>
      <vt:lpstr>Švábi</vt:lpstr>
      <vt:lpstr>Termiti = všekazi</vt:lpstr>
      <vt:lpstr>Kudlanky</vt:lpstr>
      <vt:lpstr>Hmyz s proměnou  dokonalou</vt:lpstr>
      <vt:lpstr>Síťokřídlí - mravkolev</vt:lpstr>
      <vt:lpstr>Dvoukřídlí - masařka</vt:lpstr>
      <vt:lpstr>Dvoukřídlí - pestřenka</vt:lpstr>
      <vt:lpstr>Použitá literatura</vt:lpstr>
      <vt:lpstr>Snímek 17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Jindra</dc:creator>
  <cp:lastModifiedBy>Dum</cp:lastModifiedBy>
  <cp:revision>170</cp:revision>
  <dcterms:created xsi:type="dcterms:W3CDTF">2013-10-22T07:15:45Z</dcterms:created>
  <dcterms:modified xsi:type="dcterms:W3CDTF">2014-04-28T07:10:31Z</dcterms:modified>
</cp:coreProperties>
</file>