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0" r:id="rId4"/>
    <p:sldId id="261" r:id="rId5"/>
    <p:sldId id="286" r:id="rId6"/>
    <p:sldId id="287" r:id="rId7"/>
    <p:sldId id="262" r:id="rId8"/>
    <p:sldId id="263" r:id="rId9"/>
    <p:sldId id="264" r:id="rId10"/>
    <p:sldId id="269" r:id="rId11"/>
    <p:sldId id="271" r:id="rId12"/>
    <p:sldId id="278" r:id="rId13"/>
    <p:sldId id="283" r:id="rId14"/>
    <p:sldId id="270" r:id="rId15"/>
    <p:sldId id="282" r:id="rId16"/>
    <p:sldId id="272" r:id="rId17"/>
    <p:sldId id="288" r:id="rId18"/>
    <p:sldId id="285" r:id="rId19"/>
    <p:sldId id="280" r:id="rId20"/>
    <p:sldId id="281" r:id="rId21"/>
    <p:sldId id="273" r:id="rId22"/>
    <p:sldId id="265" r:id="rId23"/>
    <p:sldId id="279" r:id="rId24"/>
    <p:sldId id="274" r:id="rId25"/>
    <p:sldId id="277" r:id="rId26"/>
    <p:sldId id="284" r:id="rId27"/>
    <p:sldId id="275" r:id="rId28"/>
    <p:sldId id="276" r:id="rId29"/>
    <p:sldId id="266" r:id="rId30"/>
    <p:sldId id="267" r:id="rId31"/>
    <p:sldId id="259" r:id="rId32"/>
    <p:sldId id="258" r:id="rId33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79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B0D831-BC3F-4ACB-B5F7-34DDAA6B74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981D44-0A8E-4461-AC09-ACE0735291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C99EB2-94CC-442E-942F-83CB23C860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A1A796-977B-4D55-BA56-0DED0D8F39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A0A118-B9D5-4D7B-80C2-721AD2309D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D791F8-2EC7-4D7B-A2B5-12DD802F44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952B55-77C0-4CB3-BF3F-8142E9BC1D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B8EE30-D157-46DD-91FD-DCCED5DAB5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7BB74F-2566-401E-850B-3908072F31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4F6941-4568-4ED9-8D9F-6489B9C959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93C860-1CEC-48A1-B874-88D44BCAB3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E4ACF0-D947-426F-B632-124E02957A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3D00695-01E1-4D24-812E-2AAB600D54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34" name="Group 62"/>
          <p:cNvGraphicFramePr>
            <a:graphicFrameLocks noGrp="1"/>
          </p:cNvGraphicFramePr>
          <p:nvPr>
            <p:ph type="subTitle" idx="1"/>
          </p:nvPr>
        </p:nvGraphicFramePr>
        <p:xfrm>
          <a:off x="1331913" y="1700213"/>
          <a:ext cx="6400800" cy="4737227"/>
        </p:xfrm>
        <a:graphic>
          <a:graphicData uri="http://schemas.openxmlformats.org/drawingml/2006/table">
            <a:tbl>
              <a:tblPr/>
              <a:tblGrid>
                <a:gridCol w="1685925"/>
                <a:gridCol w="4714875"/>
              </a:tblGrid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VY_32_INOVACE_bio_zoo18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zoo18_etologie.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ppt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6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Jindra Mourková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Anotace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seznamuje žáky s vědní disciplínou etologie, kategorizuje chování zvířat a uvádí žáky do metodiky této vědy.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Předmět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Tematická oblast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Téma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Etologie – věda o chování zvířat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Očekávané výstupy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vysvětlí základní pojmy z oboru, analyzují předložený problém a vyberou adekvátní metodu, výsledky shrnou ve formě grafu nebo tabulky.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Klíčová slova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etologie, podnět, funkční okruhy chování, sociální systémy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Druh učebního materiálu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prezentace (výkladová)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čtyřletého gymnázia a odpovídající ročník víceletého gymnázia, 1. ročník víceletého gymnázia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osmileté gymnázium, čtyřleté gymnázium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(4.3.2014, třída 2.B)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,Bold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Zdroje uvedeny na konci dokumentu.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02" name="Obrázek 3"/>
          <p:cNvPicPr>
            <a:picLocks noChangeAspect="1" noChangeArrowheads="1"/>
          </p:cNvPicPr>
          <p:nvPr>
            <p:ph type="ctr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73200" y="333375"/>
            <a:ext cx="5761038" cy="1258888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125538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Etologie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429000"/>
            <a:ext cx="6400800" cy="22098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věda o chování zvířat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Metody etologie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56610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rgbClr val="FF9933"/>
                </a:solidFill>
              </a:rPr>
              <a:t>pozorování </a:t>
            </a:r>
            <a:r>
              <a:rPr lang="cs-CZ" smtClean="0">
                <a:solidFill>
                  <a:schemeClr val="bg1"/>
                </a:solidFill>
              </a:rPr>
              <a:t>= sledování záznam a analýza dějů probíhajících v přirozených podmínkách (např. hejno ptáků na řece)</a:t>
            </a:r>
          </a:p>
          <a:p>
            <a:pPr eaLnBrk="1" hangingPunct="1">
              <a:lnSpc>
                <a:spcPct val="90000"/>
              </a:lnSpc>
            </a:pPr>
            <a:r>
              <a:rPr lang="cs-CZ" i="1" smtClean="0">
                <a:solidFill>
                  <a:schemeClr val="bg1"/>
                </a:solidFill>
              </a:rPr>
              <a:t>a posteriori výzkum (pozorování, analýza, hypotéza)</a:t>
            </a:r>
          </a:p>
          <a:p>
            <a:pPr eaLnBrk="1" hangingPunct="1">
              <a:lnSpc>
                <a:spcPct val="90000"/>
              </a:lnSpc>
            </a:pPr>
            <a:endParaRPr lang="cs-CZ" i="1" smtClean="0">
              <a:solidFill>
                <a:schemeClr val="bg1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rgbClr val="FF9933"/>
                </a:solidFill>
              </a:rPr>
              <a:t>pokus</a:t>
            </a:r>
            <a:r>
              <a:rPr lang="cs-CZ" smtClean="0">
                <a:solidFill>
                  <a:schemeClr val="bg1"/>
                </a:solidFill>
              </a:rPr>
              <a:t> = zjednodušená situace často v krajně nepřirozených podmínkách (např. potkan v bludišti)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>
                <a:solidFill>
                  <a:schemeClr val="bg1"/>
                </a:solidFill>
              </a:rPr>
              <a:t>  </a:t>
            </a:r>
            <a:r>
              <a:rPr lang="cs-CZ" i="1" smtClean="0">
                <a:solidFill>
                  <a:schemeClr val="bg1"/>
                </a:solidFill>
              </a:rPr>
              <a:t>a priori výzkum (hypotéza, pokus, analýza)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Chování vrozené x získané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vrozené chování = instinkt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získané chování = naučené</a:t>
            </a:r>
          </a:p>
          <a:p>
            <a:pPr lvl="1" eaLnBrk="1" hangingPunct="1"/>
            <a:r>
              <a:rPr lang="cs-CZ" smtClean="0">
                <a:solidFill>
                  <a:schemeClr val="bg1"/>
                </a:solidFill>
              </a:rPr>
              <a:t> vhled</a:t>
            </a:r>
          </a:p>
          <a:p>
            <a:pPr lvl="1" eaLnBrk="1" hangingPunct="1"/>
            <a:r>
              <a:rPr lang="cs-CZ" smtClean="0">
                <a:solidFill>
                  <a:schemeClr val="bg1"/>
                </a:solidFill>
              </a:rPr>
              <a:t> nápodoba</a:t>
            </a:r>
          </a:p>
          <a:p>
            <a:pPr lvl="1" eaLnBrk="1" hangingPunct="1"/>
            <a:r>
              <a:rPr lang="cs-CZ" smtClean="0">
                <a:solidFill>
                  <a:schemeClr val="bg1"/>
                </a:solidFill>
              </a:rPr>
              <a:t> pozitivní zpětná vazba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některé chování má obě složky (např. péče o mláďata, zpěv ptáků)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47625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Vrozené chování</a:t>
            </a:r>
          </a:p>
        </p:txBody>
      </p:sp>
      <p:pic>
        <p:nvPicPr>
          <p:cNvPr id="6147" name="Picture 4" descr="P1070002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1773238"/>
            <a:ext cx="5219700" cy="2840037"/>
          </a:xfrm>
          <a:noFill/>
        </p:spPr>
      </p:pic>
      <p:pic>
        <p:nvPicPr>
          <p:cNvPr id="6148" name="Picture 6" descr="P1070006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205413" y="1125538"/>
            <a:ext cx="3938587" cy="5732462"/>
          </a:xfrm>
          <a:noFill/>
        </p:spPr>
      </p:pic>
      <p:sp>
        <p:nvSpPr>
          <p:cNvPr id="6149" name="Text Box 8"/>
          <p:cNvSpPr txBox="1">
            <a:spLocks noChangeArrowheads="1"/>
          </p:cNvSpPr>
          <p:nvPr/>
        </p:nvSpPr>
        <p:spPr bwMode="auto">
          <a:xfrm>
            <a:off x="0" y="4797425"/>
            <a:ext cx="44227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bojovnice pestrá </a:t>
            </a:r>
          </a:p>
          <a:p>
            <a:r>
              <a:rPr lang="cs-CZ" sz="2400">
                <a:solidFill>
                  <a:schemeClr val="bg1"/>
                </a:solidFill>
              </a:rPr>
              <a:t>– hrozba, útok na jiného samce</a:t>
            </a:r>
          </a:p>
        </p:txBody>
      </p:sp>
      <p:sp>
        <p:nvSpPr>
          <p:cNvPr id="6150" name="Text Box 9"/>
          <p:cNvSpPr txBox="1">
            <a:spLocks noChangeArrowheads="1"/>
          </p:cNvSpPr>
          <p:nvPr/>
        </p:nvSpPr>
        <p:spPr bwMode="auto">
          <a:xfrm>
            <a:off x="7380288" y="6553200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  <p:sp>
        <p:nvSpPr>
          <p:cNvPr id="6151" name="Text Box 11"/>
          <p:cNvSpPr txBox="1">
            <a:spLocks noChangeArrowheads="1"/>
          </p:cNvSpPr>
          <p:nvPr/>
        </p:nvSpPr>
        <p:spPr bwMode="auto">
          <a:xfrm>
            <a:off x="3492500" y="4221163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Vrozené chování</a:t>
            </a:r>
          </a:p>
        </p:txBody>
      </p:sp>
      <p:pic>
        <p:nvPicPr>
          <p:cNvPr id="7171" name="Picture 6" descr="P1050245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08063" y="1196975"/>
            <a:ext cx="7380287" cy="5651500"/>
          </a:xfrm>
          <a:noFill/>
        </p:spPr>
      </p:pic>
      <p:sp>
        <p:nvSpPr>
          <p:cNvPr id="7172" name="Text Box 9"/>
          <p:cNvSpPr txBox="1">
            <a:spLocks noChangeArrowheads="1"/>
          </p:cNvSpPr>
          <p:nvPr/>
        </p:nvSpPr>
        <p:spPr bwMode="auto">
          <a:xfrm>
            <a:off x="827088" y="6092825"/>
            <a:ext cx="77311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epigamní vokalizace (lákání samice) skokana zeleného </a:t>
            </a:r>
          </a:p>
        </p:txBody>
      </p:sp>
      <p:sp>
        <p:nvSpPr>
          <p:cNvPr id="7173" name="Rectangle 10"/>
          <p:cNvSpPr>
            <a:spLocks noChangeArrowheads="1"/>
          </p:cNvSpPr>
          <p:nvPr/>
        </p:nvSpPr>
        <p:spPr bwMode="auto">
          <a:xfrm>
            <a:off x="1116013" y="1319213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Jan Mourek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Důležité pojmy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9933"/>
                </a:solidFill>
              </a:rPr>
              <a:t>podnět </a:t>
            </a:r>
            <a:r>
              <a:rPr lang="cs-CZ" smtClean="0">
                <a:solidFill>
                  <a:schemeClr val="bg1"/>
                </a:solidFill>
              </a:rPr>
              <a:t>= situace, která spouští instinktivní chování</a:t>
            </a:r>
          </a:p>
          <a:p>
            <a:pPr eaLnBrk="1" hangingPunct="1"/>
            <a:r>
              <a:rPr lang="cs-CZ" smtClean="0">
                <a:solidFill>
                  <a:srgbClr val="FF9933"/>
                </a:solidFill>
              </a:rPr>
              <a:t>apetenční chování</a:t>
            </a:r>
            <a:r>
              <a:rPr lang="cs-CZ" smtClean="0">
                <a:solidFill>
                  <a:schemeClr val="bg1"/>
                </a:solidFill>
              </a:rPr>
              <a:t> = vyhledávání podnětu pro chování, které už dlouho neprobíhalo, je pro něj vysoké vnitřní (hormonální) vyladění</a:t>
            </a:r>
          </a:p>
          <a:p>
            <a:pPr eaLnBrk="1" hangingPunct="1"/>
            <a:r>
              <a:rPr lang="cs-CZ" smtClean="0">
                <a:solidFill>
                  <a:srgbClr val="FF9933"/>
                </a:solidFill>
              </a:rPr>
              <a:t>habituace</a:t>
            </a:r>
            <a:r>
              <a:rPr lang="cs-CZ" smtClean="0">
                <a:solidFill>
                  <a:schemeClr val="bg1"/>
                </a:solidFill>
              </a:rPr>
              <a:t> = zvyknutí si na podnět – původní podnět přestane spouštět reakci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Chování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805487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FF9933"/>
                </a:solidFill>
              </a:rPr>
              <a:t>funkční</a:t>
            </a:r>
            <a:r>
              <a:rPr lang="cs-CZ" smtClean="0">
                <a:solidFill>
                  <a:schemeClr val="bg1"/>
                </a:solidFill>
              </a:rPr>
              <a:t> – odpovídá situaci a motivaci</a:t>
            </a:r>
          </a:p>
          <a:p>
            <a:pPr eaLnBrk="1" hangingPunct="1"/>
            <a:r>
              <a:rPr lang="cs-CZ" smtClean="0">
                <a:solidFill>
                  <a:srgbClr val="FF9933"/>
                </a:solidFill>
              </a:rPr>
              <a:t>přeorientované chování</a:t>
            </a:r>
            <a:r>
              <a:rPr lang="cs-CZ" smtClean="0">
                <a:solidFill>
                  <a:schemeClr val="bg1"/>
                </a:solidFill>
              </a:rPr>
              <a:t> – při konfliktu motivací (např. útok na nadřazeného jedince a strach – agresivní chování vůči jinému jedinci)</a:t>
            </a:r>
          </a:p>
          <a:p>
            <a:pPr eaLnBrk="1" hangingPunct="1"/>
            <a:r>
              <a:rPr lang="cs-CZ" smtClean="0">
                <a:solidFill>
                  <a:srgbClr val="FF9933"/>
                </a:solidFill>
              </a:rPr>
              <a:t>přeskokové chování</a:t>
            </a:r>
            <a:r>
              <a:rPr lang="cs-CZ" smtClean="0">
                <a:solidFill>
                  <a:schemeClr val="bg1"/>
                </a:solidFill>
              </a:rPr>
              <a:t> - když při konfliktu motivací proběhne úplně jiné chování (např. útěk x útok proběhne čištění srsti)</a:t>
            </a:r>
          </a:p>
          <a:p>
            <a:pPr eaLnBrk="1" hangingPunct="1"/>
            <a:r>
              <a:rPr lang="cs-CZ" smtClean="0">
                <a:solidFill>
                  <a:srgbClr val="FF9933"/>
                </a:solidFill>
              </a:rPr>
              <a:t>ritualizace chování</a:t>
            </a:r>
            <a:r>
              <a:rPr lang="cs-CZ" smtClean="0">
                <a:solidFill>
                  <a:schemeClr val="bg1"/>
                </a:solidFill>
              </a:rPr>
              <a:t> – nefunkční náznak určitého chování, často v průběhu toku (náznak krmení, náznak stavby hnízda)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Funkční okruhy chování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spánek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komfortní chování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potravní chování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rozmnožovací (= epigamní) chování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sociální chování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hra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5364163" y="274638"/>
            <a:ext cx="3322637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Spánek</a:t>
            </a:r>
          </a:p>
        </p:txBody>
      </p:sp>
      <p:pic>
        <p:nvPicPr>
          <p:cNvPr id="11267" name="Picture 4" descr="CIMG1227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5435600" cy="3259138"/>
          </a:xfrm>
          <a:noFill/>
        </p:spPr>
      </p:pic>
      <p:pic>
        <p:nvPicPr>
          <p:cNvPr id="11268" name="Picture 9" descr="CIMG2356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3241675"/>
            <a:ext cx="9144000" cy="3616325"/>
          </a:xfrm>
          <a:noFill/>
        </p:spPr>
      </p:pic>
      <p:sp>
        <p:nvSpPr>
          <p:cNvPr id="11269" name="Text Box 11"/>
          <p:cNvSpPr txBox="1">
            <a:spLocks noChangeArrowheads="1"/>
          </p:cNvSpPr>
          <p:nvPr/>
        </p:nvSpPr>
        <p:spPr bwMode="auto">
          <a:xfrm>
            <a:off x="250825" y="6400800"/>
            <a:ext cx="28813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plameňák kubánský</a:t>
            </a:r>
          </a:p>
        </p:txBody>
      </p:sp>
      <p:sp>
        <p:nvSpPr>
          <p:cNvPr id="11270" name="Text Box 12"/>
          <p:cNvSpPr txBox="1">
            <a:spLocks noChangeArrowheads="1"/>
          </p:cNvSpPr>
          <p:nvPr/>
        </p:nvSpPr>
        <p:spPr bwMode="auto">
          <a:xfrm>
            <a:off x="5508625" y="2133600"/>
            <a:ext cx="25431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hroch obojživelný</a:t>
            </a:r>
          </a:p>
        </p:txBody>
      </p:sp>
      <p:sp>
        <p:nvSpPr>
          <p:cNvPr id="11271" name="Text Box 13"/>
          <p:cNvSpPr txBox="1">
            <a:spLocks noChangeArrowheads="1"/>
          </p:cNvSpPr>
          <p:nvPr/>
        </p:nvSpPr>
        <p:spPr bwMode="auto">
          <a:xfrm>
            <a:off x="3492500" y="292417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  <p:sp>
        <p:nvSpPr>
          <p:cNvPr id="11272" name="Text Box 14"/>
          <p:cNvSpPr txBox="1">
            <a:spLocks noChangeArrowheads="1"/>
          </p:cNvSpPr>
          <p:nvPr/>
        </p:nvSpPr>
        <p:spPr bwMode="auto">
          <a:xfrm>
            <a:off x="7197725" y="65532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Komfortní chování</a:t>
            </a:r>
          </a:p>
        </p:txBody>
      </p:sp>
      <p:pic>
        <p:nvPicPr>
          <p:cNvPr id="12291" name="Picture 4" descr="CIMG1249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39750" y="1125538"/>
            <a:ext cx="3816350" cy="3251200"/>
          </a:xfrm>
          <a:noFill/>
        </p:spPr>
      </p:pic>
      <p:pic>
        <p:nvPicPr>
          <p:cNvPr id="12292" name="Picture 6" descr="CIMG1250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284663" y="1125538"/>
            <a:ext cx="3887787" cy="3282950"/>
          </a:xfrm>
          <a:noFill/>
        </p:spPr>
      </p:pic>
      <p:pic>
        <p:nvPicPr>
          <p:cNvPr id="12293" name="Picture 8" descr="CIMG1251"/>
          <p:cNvPicPr>
            <a:picLocks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867400" y="3863975"/>
            <a:ext cx="3276600" cy="2994025"/>
          </a:xfrm>
          <a:noFill/>
        </p:spPr>
      </p:pic>
      <p:sp>
        <p:nvSpPr>
          <p:cNvPr id="12294" name="Text Box 10"/>
          <p:cNvSpPr txBox="1">
            <a:spLocks noChangeArrowheads="1"/>
          </p:cNvSpPr>
          <p:nvPr/>
        </p:nvSpPr>
        <p:spPr bwMode="auto">
          <a:xfrm>
            <a:off x="950913" y="5248275"/>
            <a:ext cx="24971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pelikán kadeřavý</a:t>
            </a:r>
          </a:p>
        </p:txBody>
      </p:sp>
      <p:sp>
        <p:nvSpPr>
          <p:cNvPr id="12295" name="Text Box 11"/>
          <p:cNvSpPr txBox="1">
            <a:spLocks noChangeArrowheads="1"/>
          </p:cNvSpPr>
          <p:nvPr/>
        </p:nvSpPr>
        <p:spPr bwMode="auto">
          <a:xfrm>
            <a:off x="7197725" y="65532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Komfortní chování</a:t>
            </a:r>
          </a:p>
        </p:txBody>
      </p:sp>
      <p:pic>
        <p:nvPicPr>
          <p:cNvPr id="13315" name="Picture 4" descr="CIMG2339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7200" y="2516188"/>
            <a:ext cx="4038600" cy="2692400"/>
          </a:xfrm>
          <a:noFill/>
        </p:spPr>
      </p:pic>
      <p:pic>
        <p:nvPicPr>
          <p:cNvPr id="13316" name="Picture 6" descr="IMG_3052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8200" y="1989138"/>
            <a:ext cx="4038600" cy="3194050"/>
          </a:xfrm>
          <a:noFill/>
        </p:spPr>
      </p:pic>
      <p:sp>
        <p:nvSpPr>
          <p:cNvPr id="13317" name="Text Box 8"/>
          <p:cNvSpPr txBox="1">
            <a:spLocks noChangeArrowheads="1"/>
          </p:cNvSpPr>
          <p:nvPr/>
        </p:nvSpPr>
        <p:spPr bwMode="auto">
          <a:xfrm>
            <a:off x="0" y="5516563"/>
            <a:ext cx="43195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sušení křídel – kormorán velký</a:t>
            </a:r>
          </a:p>
        </p:txBody>
      </p:sp>
      <p:sp>
        <p:nvSpPr>
          <p:cNvPr id="13318" name="Text Box 9"/>
          <p:cNvSpPr txBox="1">
            <a:spLocks noChangeArrowheads="1"/>
          </p:cNvSpPr>
          <p:nvPr/>
        </p:nvSpPr>
        <p:spPr bwMode="auto">
          <a:xfrm>
            <a:off x="4643438" y="5516563"/>
            <a:ext cx="39989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čištění peří – jeřáb popelavý</a:t>
            </a:r>
          </a:p>
        </p:txBody>
      </p:sp>
      <p:sp>
        <p:nvSpPr>
          <p:cNvPr id="13319" name="Text Box 10"/>
          <p:cNvSpPr txBox="1">
            <a:spLocks noChangeArrowheads="1"/>
          </p:cNvSpPr>
          <p:nvPr/>
        </p:nvSpPr>
        <p:spPr bwMode="auto">
          <a:xfrm>
            <a:off x="6732588" y="479742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  <p:sp>
        <p:nvSpPr>
          <p:cNvPr id="13320" name="Rectangle 11"/>
          <p:cNvSpPr>
            <a:spLocks noChangeArrowheads="1"/>
          </p:cNvSpPr>
          <p:nvPr/>
        </p:nvSpPr>
        <p:spPr bwMode="auto">
          <a:xfrm>
            <a:off x="1692275" y="4868863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620713"/>
            <a:ext cx="4114800" cy="1143000"/>
          </a:xfrm>
        </p:spPr>
        <p:txBody>
          <a:bodyPr/>
          <a:lstStyle/>
          <a:p>
            <a:pPr eaLnBrk="1" hangingPunct="1"/>
            <a:r>
              <a:rPr lang="cs-CZ" sz="4000" smtClean="0">
                <a:solidFill>
                  <a:schemeClr val="bg1"/>
                </a:solidFill>
              </a:rPr>
              <a:t>Komfortní chování</a:t>
            </a:r>
          </a:p>
        </p:txBody>
      </p:sp>
      <p:pic>
        <p:nvPicPr>
          <p:cNvPr id="14339" name="Picture 4" descr="P1030872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83113" y="0"/>
            <a:ext cx="4560887" cy="6858000"/>
          </a:xfrm>
          <a:noFill/>
        </p:spPr>
      </p:pic>
      <p:sp>
        <p:nvSpPr>
          <p:cNvPr id="14340" name="Text Box 6"/>
          <p:cNvSpPr txBox="1">
            <a:spLocks noChangeArrowheads="1"/>
          </p:cNvSpPr>
          <p:nvPr/>
        </p:nvSpPr>
        <p:spPr bwMode="auto">
          <a:xfrm>
            <a:off x="447675" y="5175250"/>
            <a:ext cx="21510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slunění surikat</a:t>
            </a:r>
          </a:p>
        </p:txBody>
      </p:sp>
      <p:sp>
        <p:nvSpPr>
          <p:cNvPr id="14341" name="Rectangle 7"/>
          <p:cNvSpPr>
            <a:spLocks noChangeArrowheads="1"/>
          </p:cNvSpPr>
          <p:nvPr/>
        </p:nvSpPr>
        <p:spPr bwMode="auto">
          <a:xfrm>
            <a:off x="7197725" y="65532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Potravní chování</a:t>
            </a:r>
          </a:p>
        </p:txBody>
      </p:sp>
      <p:pic>
        <p:nvPicPr>
          <p:cNvPr id="15363" name="Picture 4" descr="CIMG1245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9388" y="1196975"/>
            <a:ext cx="4968875" cy="3168650"/>
          </a:xfrm>
          <a:noFill/>
        </p:spPr>
      </p:pic>
      <p:pic>
        <p:nvPicPr>
          <p:cNvPr id="15364" name="Picture 6" descr="CIMG1265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987675" y="2754313"/>
            <a:ext cx="6156325" cy="4103687"/>
          </a:xfrm>
          <a:noFill/>
        </p:spPr>
      </p:pic>
      <p:sp>
        <p:nvSpPr>
          <p:cNvPr id="15365" name="Rectangle 8"/>
          <p:cNvSpPr>
            <a:spLocks noChangeArrowheads="1"/>
          </p:cNvSpPr>
          <p:nvPr/>
        </p:nvSpPr>
        <p:spPr bwMode="auto">
          <a:xfrm>
            <a:off x="7197725" y="65532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15366" name="Rectangle 9"/>
          <p:cNvSpPr>
            <a:spLocks noChangeArrowheads="1"/>
          </p:cNvSpPr>
          <p:nvPr/>
        </p:nvSpPr>
        <p:spPr bwMode="auto">
          <a:xfrm>
            <a:off x="179388" y="119697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Potravní chování</a:t>
            </a:r>
          </a:p>
        </p:txBody>
      </p:sp>
      <p:pic>
        <p:nvPicPr>
          <p:cNvPr id="16387" name="Picture 7" descr="CIMG2362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00113" y="1268413"/>
            <a:ext cx="6789737" cy="4525962"/>
          </a:xfrm>
          <a:noFill/>
        </p:spPr>
      </p:pic>
      <p:sp>
        <p:nvSpPr>
          <p:cNvPr id="16388" name="Text Box 9"/>
          <p:cNvSpPr txBox="1">
            <a:spLocks noChangeArrowheads="1"/>
          </p:cNvSpPr>
          <p:nvPr/>
        </p:nvSpPr>
        <p:spPr bwMode="auto">
          <a:xfrm>
            <a:off x="1887538" y="4959350"/>
            <a:ext cx="2879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gaviál číhá na kořist</a:t>
            </a:r>
          </a:p>
        </p:txBody>
      </p:sp>
      <p:sp>
        <p:nvSpPr>
          <p:cNvPr id="16389" name="Rectangle 10"/>
          <p:cNvSpPr>
            <a:spLocks noChangeArrowheads="1"/>
          </p:cNvSpPr>
          <p:nvPr/>
        </p:nvSpPr>
        <p:spPr bwMode="auto">
          <a:xfrm>
            <a:off x="5795963" y="544512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5219700" y="274638"/>
            <a:ext cx="346710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Pití</a:t>
            </a:r>
          </a:p>
        </p:txBody>
      </p:sp>
      <p:pic>
        <p:nvPicPr>
          <p:cNvPr id="17411" name="Picture 6" descr="P1030932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779838" y="3973513"/>
            <a:ext cx="5364162" cy="2884487"/>
          </a:xfrm>
          <a:noFill/>
        </p:spPr>
      </p:pic>
      <p:pic>
        <p:nvPicPr>
          <p:cNvPr id="17412" name="Picture 4" descr="P1030933"/>
          <p:cNvPicPr>
            <a:picLocks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0"/>
            <a:ext cx="5148263" cy="4357688"/>
          </a:xfrm>
          <a:noFill/>
        </p:spPr>
      </p:pic>
      <p:sp>
        <p:nvSpPr>
          <p:cNvPr id="17413" name="Text Box 8"/>
          <p:cNvSpPr txBox="1">
            <a:spLocks noChangeArrowheads="1"/>
          </p:cNvSpPr>
          <p:nvPr/>
        </p:nvSpPr>
        <p:spPr bwMode="auto">
          <a:xfrm>
            <a:off x="5272088" y="1792288"/>
            <a:ext cx="914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bizon</a:t>
            </a:r>
          </a:p>
        </p:txBody>
      </p:sp>
      <p:sp>
        <p:nvSpPr>
          <p:cNvPr id="17414" name="Text Box 9"/>
          <p:cNvSpPr txBox="1">
            <a:spLocks noChangeArrowheads="1"/>
          </p:cNvSpPr>
          <p:nvPr/>
        </p:nvSpPr>
        <p:spPr bwMode="auto">
          <a:xfrm>
            <a:off x="808038" y="5535613"/>
            <a:ext cx="22367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berneška velká</a:t>
            </a:r>
          </a:p>
        </p:txBody>
      </p:sp>
      <p:sp>
        <p:nvSpPr>
          <p:cNvPr id="17415" name="Text Box 12"/>
          <p:cNvSpPr txBox="1">
            <a:spLocks noChangeArrowheads="1"/>
          </p:cNvSpPr>
          <p:nvPr/>
        </p:nvSpPr>
        <p:spPr bwMode="auto">
          <a:xfrm>
            <a:off x="7581900" y="6553200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  <p:sp>
        <p:nvSpPr>
          <p:cNvPr id="17416" name="Text Box 13"/>
          <p:cNvSpPr txBox="1">
            <a:spLocks noChangeArrowheads="1"/>
          </p:cNvSpPr>
          <p:nvPr/>
        </p:nvSpPr>
        <p:spPr bwMode="auto">
          <a:xfrm>
            <a:off x="179388" y="4005263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Rozmnožovací chování</a:t>
            </a:r>
          </a:p>
        </p:txBody>
      </p:sp>
      <p:pic>
        <p:nvPicPr>
          <p:cNvPr id="18435" name="Picture 4" descr="P1050242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66850" y="1639888"/>
            <a:ext cx="6210300" cy="4445000"/>
          </a:xfrm>
          <a:noFill/>
        </p:spPr>
      </p:pic>
      <p:sp>
        <p:nvSpPr>
          <p:cNvPr id="18436" name="Text Box 7"/>
          <p:cNvSpPr txBox="1">
            <a:spLocks noChangeArrowheads="1"/>
          </p:cNvSpPr>
          <p:nvPr/>
        </p:nvSpPr>
        <p:spPr bwMode="auto">
          <a:xfrm>
            <a:off x="539750" y="6092825"/>
            <a:ext cx="77311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epigamní vokalizace (lákání samice) skokana zeleného </a:t>
            </a:r>
          </a:p>
        </p:txBody>
      </p:sp>
      <p:sp>
        <p:nvSpPr>
          <p:cNvPr id="18437" name="Text Box 8"/>
          <p:cNvSpPr txBox="1">
            <a:spLocks noChangeArrowheads="1"/>
          </p:cNvSpPr>
          <p:nvPr/>
        </p:nvSpPr>
        <p:spPr bwMode="auto">
          <a:xfrm>
            <a:off x="5992813" y="5659438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5173663" y="260350"/>
            <a:ext cx="3970337" cy="1143000"/>
          </a:xfrm>
        </p:spPr>
        <p:txBody>
          <a:bodyPr/>
          <a:lstStyle/>
          <a:p>
            <a:pPr eaLnBrk="1" hangingPunct="1"/>
            <a:r>
              <a:rPr lang="cs-CZ" sz="4000" smtClean="0">
                <a:solidFill>
                  <a:schemeClr val="bg1"/>
                </a:solidFill>
              </a:rPr>
              <a:t>Rozmnožovací chování</a:t>
            </a:r>
          </a:p>
        </p:txBody>
      </p:sp>
      <p:pic>
        <p:nvPicPr>
          <p:cNvPr id="19459" name="Picture 4" descr="P1110327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4905375" cy="5229225"/>
          </a:xfrm>
          <a:noFill/>
        </p:spPr>
      </p:pic>
      <p:sp>
        <p:nvSpPr>
          <p:cNvPr id="19460" name="Text Box 6"/>
          <p:cNvSpPr txBox="1">
            <a:spLocks noChangeArrowheads="1"/>
          </p:cNvSpPr>
          <p:nvPr/>
        </p:nvSpPr>
        <p:spPr bwMode="auto">
          <a:xfrm>
            <a:off x="5272088" y="3087688"/>
            <a:ext cx="23034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páření sarančat</a:t>
            </a:r>
          </a:p>
        </p:txBody>
      </p:sp>
      <p:sp>
        <p:nvSpPr>
          <p:cNvPr id="19461" name="Text Box 7"/>
          <p:cNvSpPr txBox="1">
            <a:spLocks noChangeArrowheads="1"/>
          </p:cNvSpPr>
          <p:nvPr/>
        </p:nvSpPr>
        <p:spPr bwMode="auto">
          <a:xfrm>
            <a:off x="5992813" y="5659438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  <p:sp>
        <p:nvSpPr>
          <p:cNvPr id="19462" name="Text Box 8"/>
          <p:cNvSpPr txBox="1">
            <a:spLocks noChangeArrowheads="1"/>
          </p:cNvSpPr>
          <p:nvPr/>
        </p:nvSpPr>
        <p:spPr bwMode="auto">
          <a:xfrm>
            <a:off x="3348038" y="4868863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Rozmnožovací chování</a:t>
            </a:r>
          </a:p>
        </p:txBody>
      </p:sp>
      <p:pic>
        <p:nvPicPr>
          <p:cNvPr id="20483" name="Picture 4" descr="CIMG3420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71550" y="1341438"/>
            <a:ext cx="3017838" cy="4525962"/>
          </a:xfrm>
          <a:noFill/>
        </p:spPr>
      </p:pic>
      <p:pic>
        <p:nvPicPr>
          <p:cNvPr id="20484" name="Picture 6" descr="IMG_1370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995738" y="1341438"/>
            <a:ext cx="4902200" cy="3676650"/>
          </a:xfrm>
          <a:noFill/>
        </p:spPr>
      </p:pic>
      <p:sp>
        <p:nvSpPr>
          <p:cNvPr id="20485" name="Text Box 8"/>
          <p:cNvSpPr txBox="1">
            <a:spLocks noChangeArrowheads="1"/>
          </p:cNvSpPr>
          <p:nvPr/>
        </p:nvSpPr>
        <p:spPr bwMode="auto">
          <a:xfrm>
            <a:off x="4911725" y="5608638"/>
            <a:ext cx="37623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zebřička – péče o mláďata</a:t>
            </a:r>
          </a:p>
        </p:txBody>
      </p:sp>
      <p:sp>
        <p:nvSpPr>
          <p:cNvPr id="20486" name="Rectangle 9"/>
          <p:cNvSpPr>
            <a:spLocks noChangeArrowheads="1"/>
          </p:cNvSpPr>
          <p:nvPr/>
        </p:nvSpPr>
        <p:spPr bwMode="auto">
          <a:xfrm>
            <a:off x="6948488" y="501332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4" descr="IMG_1378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6419850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Sociální chování</a:t>
            </a:r>
          </a:p>
        </p:txBody>
      </p:sp>
      <p:sp>
        <p:nvSpPr>
          <p:cNvPr id="21508" name="Text Box 6"/>
          <p:cNvSpPr txBox="1">
            <a:spLocks noChangeArrowheads="1"/>
          </p:cNvSpPr>
          <p:nvPr/>
        </p:nvSpPr>
        <p:spPr bwMode="auto">
          <a:xfrm>
            <a:off x="0" y="5876925"/>
            <a:ext cx="53213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psoun prériový - rozdělení rolí: </a:t>
            </a:r>
          </a:p>
          <a:p>
            <a:r>
              <a:rPr lang="cs-CZ" sz="2400"/>
              <a:t>hlídání před predátory, stavba chodeb</a:t>
            </a:r>
          </a:p>
        </p:txBody>
      </p:sp>
      <p:sp>
        <p:nvSpPr>
          <p:cNvPr id="21509" name="Rectangle 7"/>
          <p:cNvSpPr>
            <a:spLocks noChangeArrowheads="1"/>
          </p:cNvSpPr>
          <p:nvPr/>
        </p:nvSpPr>
        <p:spPr bwMode="auto">
          <a:xfrm>
            <a:off x="7197725" y="602138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6" descr="P1040012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24300" y="3386138"/>
            <a:ext cx="5219700" cy="3471862"/>
          </a:xfrm>
          <a:noFill/>
        </p:spPr>
      </p:pic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Hra</a:t>
            </a:r>
          </a:p>
        </p:txBody>
      </p:sp>
      <p:pic>
        <p:nvPicPr>
          <p:cNvPr id="22532" name="Picture 4" descr="P1040011"/>
          <p:cNvPicPr>
            <a:picLocks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981075"/>
            <a:ext cx="5795963" cy="3854450"/>
          </a:xfrm>
          <a:noFill/>
        </p:spPr>
      </p:pic>
      <p:sp>
        <p:nvSpPr>
          <p:cNvPr id="22533" name="Text Box 8"/>
          <p:cNvSpPr txBox="1">
            <a:spLocks noChangeArrowheads="1"/>
          </p:cNvSpPr>
          <p:nvPr/>
        </p:nvSpPr>
        <p:spPr bwMode="auto">
          <a:xfrm>
            <a:off x="5992813" y="1358900"/>
            <a:ext cx="25431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mláďata chápana</a:t>
            </a:r>
          </a:p>
        </p:txBody>
      </p:sp>
      <p:sp>
        <p:nvSpPr>
          <p:cNvPr id="22534" name="Rectangle 9"/>
          <p:cNvSpPr>
            <a:spLocks noChangeArrowheads="1"/>
          </p:cNvSpPr>
          <p:nvPr/>
        </p:nvSpPr>
        <p:spPr bwMode="auto">
          <a:xfrm>
            <a:off x="7197725" y="65532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Sociální systémy zvířat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9933"/>
                </a:solidFill>
              </a:rPr>
              <a:t>náhodné nahloučení</a:t>
            </a:r>
            <a:r>
              <a:rPr lang="cs-CZ" smtClean="0">
                <a:solidFill>
                  <a:schemeClr val="bg1"/>
                </a:solidFill>
              </a:rPr>
              <a:t> (ptáci na krmítku)</a:t>
            </a:r>
          </a:p>
          <a:p>
            <a:pPr eaLnBrk="1" hangingPunct="1"/>
            <a:r>
              <a:rPr lang="cs-CZ" smtClean="0">
                <a:solidFill>
                  <a:srgbClr val="FF9933"/>
                </a:solidFill>
              </a:rPr>
              <a:t>anonymní stádo / hejno</a:t>
            </a:r>
            <a:r>
              <a:rPr lang="cs-CZ" smtClean="0">
                <a:solidFill>
                  <a:schemeClr val="bg1"/>
                </a:solidFill>
              </a:rPr>
              <a:t> (stádo antilop)</a:t>
            </a:r>
          </a:p>
          <a:p>
            <a:pPr eaLnBrk="1" hangingPunct="1"/>
            <a:r>
              <a:rPr lang="cs-CZ" smtClean="0">
                <a:solidFill>
                  <a:srgbClr val="FF9933"/>
                </a:solidFill>
              </a:rPr>
              <a:t>systém s dominanční hierarchií</a:t>
            </a:r>
            <a:r>
              <a:rPr lang="cs-CZ" smtClean="0">
                <a:solidFill>
                  <a:schemeClr val="bg1"/>
                </a:solidFill>
              </a:rPr>
              <a:t> (smečka)</a:t>
            </a:r>
          </a:p>
          <a:p>
            <a:pPr eaLnBrk="1" hangingPunct="1"/>
            <a:endParaRPr lang="cs-CZ" smtClean="0">
              <a:solidFill>
                <a:schemeClr val="bg1"/>
              </a:solidFill>
            </a:endParaRP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teritorialita (existuje pro jedince, páry, smečky)</a:t>
            </a:r>
          </a:p>
          <a:p>
            <a:pPr lvl="1" eaLnBrk="1" hangingPunct="1"/>
            <a:r>
              <a:rPr lang="cs-CZ" smtClean="0">
                <a:solidFill>
                  <a:schemeClr val="bg1"/>
                </a:solidFill>
              </a:rPr>
              <a:t>udržování hranic teritoria</a:t>
            </a:r>
          </a:p>
          <a:p>
            <a:pPr lvl="1" eaLnBrk="1" hangingPunct="1"/>
            <a:r>
              <a:rPr lang="cs-CZ" smtClean="0">
                <a:solidFill>
                  <a:schemeClr val="bg1"/>
                </a:solidFill>
              </a:rPr>
              <a:t>poznávají sousedy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Náhodné nahloučení</a:t>
            </a:r>
          </a:p>
        </p:txBody>
      </p:sp>
      <p:sp>
        <p:nvSpPr>
          <p:cNvPr id="24579" name="Rectangle 4"/>
          <p:cNvSpPr>
            <a:spLocks noChangeArrowheads="1"/>
          </p:cNvSpPr>
          <p:nvPr/>
        </p:nvSpPr>
        <p:spPr bwMode="auto">
          <a:xfrm>
            <a:off x="4211638" y="1268413"/>
            <a:ext cx="45720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agregace více druhů ryb poblíž ryjící parmice</a:t>
            </a:r>
          </a:p>
        </p:txBody>
      </p:sp>
      <p:pic>
        <p:nvPicPr>
          <p:cNvPr id="24580" name="Picture 6" descr="IMG_3122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2332038"/>
            <a:ext cx="6034088" cy="4525962"/>
          </a:xfrm>
          <a:noFill/>
        </p:spPr>
      </p:pic>
      <p:sp>
        <p:nvSpPr>
          <p:cNvPr id="24581" name="Text Box 7"/>
          <p:cNvSpPr txBox="1">
            <a:spLocks noChangeArrowheads="1"/>
          </p:cNvSpPr>
          <p:nvPr/>
        </p:nvSpPr>
        <p:spPr bwMode="auto">
          <a:xfrm>
            <a:off x="4427538" y="6553200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Náhodné nahloučení</a:t>
            </a:r>
          </a:p>
        </p:txBody>
      </p:sp>
      <p:pic>
        <p:nvPicPr>
          <p:cNvPr id="25603" name="Picture 4" descr="CIMG2323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00113" y="2332038"/>
            <a:ext cx="6789737" cy="4525962"/>
          </a:xfrm>
          <a:noFill/>
        </p:spPr>
      </p:pic>
      <p:sp>
        <p:nvSpPr>
          <p:cNvPr id="25604" name="Rectangle 6"/>
          <p:cNvSpPr>
            <a:spLocks noChangeArrowheads="1"/>
          </p:cNvSpPr>
          <p:nvPr/>
        </p:nvSpPr>
        <p:spPr bwMode="auto">
          <a:xfrm>
            <a:off x="3563938" y="1700213"/>
            <a:ext cx="45720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agregace zimujících ptáků </a:t>
            </a:r>
          </a:p>
          <a:p>
            <a:r>
              <a:rPr lang="cs-CZ" sz="2400">
                <a:solidFill>
                  <a:schemeClr val="bg1"/>
                </a:solidFill>
              </a:rPr>
              <a:t>více druhů na ostrůvku</a:t>
            </a:r>
          </a:p>
        </p:txBody>
      </p:sp>
      <p:sp>
        <p:nvSpPr>
          <p:cNvPr id="25605" name="Text Box 7"/>
          <p:cNvSpPr txBox="1">
            <a:spLocks noChangeArrowheads="1"/>
          </p:cNvSpPr>
          <p:nvPr/>
        </p:nvSpPr>
        <p:spPr bwMode="auto">
          <a:xfrm>
            <a:off x="6443663" y="6553200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Jan Mourek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Anonymní uskupení</a:t>
            </a:r>
          </a:p>
        </p:txBody>
      </p:sp>
      <p:pic>
        <p:nvPicPr>
          <p:cNvPr id="26627" name="Picture 4" descr="CIMG3436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76263" y="1746250"/>
            <a:ext cx="7667625" cy="5111750"/>
          </a:xfrm>
          <a:noFill/>
        </p:spPr>
      </p:pic>
      <p:sp>
        <p:nvSpPr>
          <p:cNvPr id="26628" name="Text Box 6"/>
          <p:cNvSpPr txBox="1">
            <a:spLocks noChangeArrowheads="1"/>
          </p:cNvSpPr>
          <p:nvPr/>
        </p:nvSpPr>
        <p:spPr bwMode="auto">
          <a:xfrm>
            <a:off x="827088" y="1916113"/>
            <a:ext cx="67976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slunéčko východní – agregace zimujících jedinců</a:t>
            </a:r>
          </a:p>
        </p:txBody>
      </p:sp>
      <p:sp>
        <p:nvSpPr>
          <p:cNvPr id="26629" name="Rectangle 7"/>
          <p:cNvSpPr>
            <a:spLocks noChangeArrowheads="1"/>
          </p:cNvSpPr>
          <p:nvPr/>
        </p:nvSpPr>
        <p:spPr bwMode="auto">
          <a:xfrm>
            <a:off x="6227763" y="65532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Anonymní uskupení</a:t>
            </a:r>
          </a:p>
        </p:txBody>
      </p:sp>
      <p:pic>
        <p:nvPicPr>
          <p:cNvPr id="27651" name="Picture 4" descr="IMG_2976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2708275"/>
            <a:ext cx="9239250" cy="2443163"/>
          </a:xfrm>
          <a:noFill/>
        </p:spPr>
      </p:pic>
      <p:sp>
        <p:nvSpPr>
          <p:cNvPr id="27652" name="Text Box 6"/>
          <p:cNvSpPr txBox="1">
            <a:spLocks noChangeArrowheads="1"/>
          </p:cNvSpPr>
          <p:nvPr/>
        </p:nvSpPr>
        <p:spPr bwMode="auto">
          <a:xfrm>
            <a:off x="468313" y="1916113"/>
            <a:ext cx="15732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stádo ovcí</a:t>
            </a:r>
          </a:p>
        </p:txBody>
      </p:sp>
      <p:sp>
        <p:nvSpPr>
          <p:cNvPr id="27653" name="Text Box 7"/>
          <p:cNvSpPr txBox="1">
            <a:spLocks noChangeArrowheads="1"/>
          </p:cNvSpPr>
          <p:nvPr/>
        </p:nvSpPr>
        <p:spPr bwMode="auto">
          <a:xfrm>
            <a:off x="0" y="4797425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Anonymní uskupení</a:t>
            </a:r>
          </a:p>
        </p:txBody>
      </p:sp>
      <p:sp>
        <p:nvSpPr>
          <p:cNvPr id="28675" name="Text Box 11"/>
          <p:cNvSpPr txBox="1">
            <a:spLocks noChangeArrowheads="1"/>
          </p:cNvSpPr>
          <p:nvPr/>
        </p:nvSpPr>
        <p:spPr bwMode="auto">
          <a:xfrm>
            <a:off x="250825" y="1196975"/>
            <a:ext cx="38306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husa velká – hejno na tahu</a:t>
            </a:r>
          </a:p>
        </p:txBody>
      </p:sp>
      <p:sp>
        <p:nvSpPr>
          <p:cNvPr id="28676" name="Text Box 12"/>
          <p:cNvSpPr txBox="1">
            <a:spLocks noChangeArrowheads="1"/>
          </p:cNvSpPr>
          <p:nvPr/>
        </p:nvSpPr>
        <p:spPr bwMode="auto">
          <a:xfrm>
            <a:off x="6443663" y="5373688"/>
            <a:ext cx="20843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hejno tučňáků</a:t>
            </a:r>
          </a:p>
        </p:txBody>
      </p:sp>
      <p:pic>
        <p:nvPicPr>
          <p:cNvPr id="28677" name="Picture 14" descr="P1030971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4365625"/>
            <a:ext cx="5940425" cy="2492375"/>
          </a:xfrm>
          <a:noFill/>
        </p:spPr>
      </p:pic>
      <p:pic>
        <p:nvPicPr>
          <p:cNvPr id="28678" name="Picture 9" descr="IMG_3269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211638" y="1196975"/>
            <a:ext cx="4932362" cy="3159125"/>
          </a:xfrm>
          <a:noFill/>
        </p:spPr>
      </p:pic>
      <p:sp>
        <p:nvSpPr>
          <p:cNvPr id="28679" name="Rectangle 16"/>
          <p:cNvSpPr>
            <a:spLocks noChangeArrowheads="1"/>
          </p:cNvSpPr>
          <p:nvPr/>
        </p:nvSpPr>
        <p:spPr bwMode="auto">
          <a:xfrm>
            <a:off x="3995738" y="65532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28680" name="Text Box 17"/>
          <p:cNvSpPr txBox="1">
            <a:spLocks noChangeArrowheads="1"/>
          </p:cNvSpPr>
          <p:nvPr/>
        </p:nvSpPr>
        <p:spPr bwMode="auto">
          <a:xfrm>
            <a:off x="4356100" y="4005263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24375" y="260350"/>
            <a:ext cx="4619625" cy="1143000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Značení teritoria</a:t>
            </a:r>
          </a:p>
        </p:txBody>
      </p:sp>
      <p:pic>
        <p:nvPicPr>
          <p:cNvPr id="29699" name="Picture 4" descr="CIMG3390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4500563" cy="3216275"/>
          </a:xfrm>
          <a:noFill/>
        </p:spPr>
      </p:pic>
      <p:pic>
        <p:nvPicPr>
          <p:cNvPr id="29700" name="Picture 6" descr="CIMG3391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132138" y="2840038"/>
            <a:ext cx="6011862" cy="4017962"/>
          </a:xfrm>
          <a:noFill/>
        </p:spPr>
      </p:pic>
      <p:sp>
        <p:nvSpPr>
          <p:cNvPr id="29701" name="Rectangle 8"/>
          <p:cNvSpPr>
            <a:spLocks noChangeArrowheads="1"/>
          </p:cNvSpPr>
          <p:nvPr/>
        </p:nvSpPr>
        <p:spPr bwMode="auto">
          <a:xfrm>
            <a:off x="7197725" y="65532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  <p:sp>
        <p:nvSpPr>
          <p:cNvPr id="29702" name="TextovéPole 5"/>
          <p:cNvSpPr txBox="1">
            <a:spLocks noChangeArrowheads="1"/>
          </p:cNvSpPr>
          <p:nvPr/>
        </p:nvSpPr>
        <p:spPr bwMode="auto">
          <a:xfrm>
            <a:off x="468313" y="4437063"/>
            <a:ext cx="2289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</a:rPr>
              <a:t>tapír čabrakový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Zkoumání chování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b="1" smtClean="0">
                <a:solidFill>
                  <a:schemeClr val="bg1"/>
                </a:solidFill>
              </a:rPr>
              <a:t>1. ujasnit si, co mně zajímá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jedinec x skupina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stanovit kategorie chování</a:t>
            </a:r>
          </a:p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zvolit metodu sledování</a:t>
            </a:r>
          </a:p>
          <a:p>
            <a:pPr lvl="1" eaLnBrk="1" hangingPunct="1"/>
            <a:r>
              <a:rPr lang="cs-CZ" smtClean="0">
                <a:solidFill>
                  <a:schemeClr val="bg1"/>
                </a:solidFill>
              </a:rPr>
              <a:t>kontinuální sledování (fokálního jedince)</a:t>
            </a:r>
          </a:p>
          <a:p>
            <a:pPr lvl="1" eaLnBrk="1" hangingPunct="1"/>
            <a:r>
              <a:rPr lang="cs-CZ" smtClean="0">
                <a:solidFill>
                  <a:schemeClr val="bg1"/>
                </a:solidFill>
              </a:rPr>
              <a:t>záznamy v intervalech (jedince nebo skupiny) = co dělá v daném okamžiku, </a:t>
            </a:r>
          </a:p>
          <a:p>
            <a:pPr lvl="1" eaLnBrk="1" hangingPunct="1">
              <a:buFontTx/>
              <a:buNone/>
            </a:pPr>
            <a:r>
              <a:rPr lang="cs-CZ" smtClean="0">
                <a:solidFill>
                  <a:schemeClr val="bg1"/>
                </a:solidFill>
              </a:rPr>
              <a:t>	resp. kolik zvířat dělá co v daném okamžiku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Výsledky pozorování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800" smtClean="0">
                <a:solidFill>
                  <a:srgbClr val="FF9933"/>
                </a:solidFill>
              </a:rPr>
              <a:t>etogram</a:t>
            </a:r>
          </a:p>
          <a:p>
            <a:pPr eaLnBrk="1" hangingPunct="1">
              <a:buFontTx/>
              <a:buNone/>
            </a:pPr>
            <a:r>
              <a:rPr lang="cs-CZ" sz="2800" smtClean="0">
                <a:solidFill>
                  <a:schemeClr val="bg1"/>
                </a:solidFill>
              </a:rPr>
              <a:t>	koláčový graf zastoupení jednotlivých složek chování (délka chování)</a:t>
            </a:r>
          </a:p>
          <a:p>
            <a:pPr eaLnBrk="1" hangingPunct="1"/>
            <a:endParaRPr lang="cs-CZ" sz="2800" smtClean="0">
              <a:solidFill>
                <a:schemeClr val="bg1"/>
              </a:solidFill>
            </a:endParaRPr>
          </a:p>
          <a:p>
            <a:pPr eaLnBrk="1" hangingPunct="1"/>
            <a:r>
              <a:rPr lang="cs-CZ" sz="2800" smtClean="0">
                <a:solidFill>
                  <a:srgbClr val="FF9933"/>
                </a:solidFill>
              </a:rPr>
              <a:t>frekvenční diagram</a:t>
            </a:r>
            <a:r>
              <a:rPr lang="cs-CZ" sz="2800" smtClean="0">
                <a:solidFill>
                  <a:schemeClr val="bg1"/>
                </a:solidFill>
              </a:rPr>
              <a:t> – počet určitých prvků chování za čas (např. počet útoků na protivníka) </a:t>
            </a:r>
          </a:p>
          <a:p>
            <a:pPr eaLnBrk="1" hangingPunct="1"/>
            <a:endParaRPr lang="cs-CZ" sz="2800" smtClean="0">
              <a:solidFill>
                <a:schemeClr val="bg1"/>
              </a:solidFill>
            </a:endParaRPr>
          </a:p>
          <a:p>
            <a:pPr eaLnBrk="1" hangingPunct="1"/>
            <a:r>
              <a:rPr lang="cs-CZ" sz="2800" smtClean="0">
                <a:solidFill>
                  <a:srgbClr val="FF9933"/>
                </a:solidFill>
              </a:rPr>
              <a:t>analýza sekvence chování</a:t>
            </a:r>
            <a:r>
              <a:rPr lang="cs-CZ" sz="2800" smtClean="0">
                <a:solidFill>
                  <a:schemeClr val="bg1"/>
                </a:solidFill>
              </a:rPr>
              <a:t> - v jakém pořadí prvky chování probíhají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Použitá literatura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412875"/>
            <a:ext cx="8229600" cy="50403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b="1" smtClean="0">
                <a:solidFill>
                  <a:schemeClr val="bg1"/>
                </a:solidFill>
              </a:rPr>
              <a:t>Frank D. 1996: </a:t>
            </a:r>
            <a:r>
              <a:rPr lang="cs-CZ" smtClean="0">
                <a:solidFill>
                  <a:schemeClr val="bg1"/>
                </a:solidFill>
              </a:rPr>
              <a:t>Etologie, Karolinum, Praha.</a:t>
            </a:r>
          </a:p>
          <a:p>
            <a:pPr eaLnBrk="1" hangingPunct="1">
              <a:lnSpc>
                <a:spcPct val="90000"/>
              </a:lnSpc>
            </a:pPr>
            <a:r>
              <a:rPr lang="cs-CZ" b="1" smtClean="0">
                <a:solidFill>
                  <a:schemeClr val="bg1"/>
                </a:solidFill>
              </a:rPr>
              <a:t>Jelínek J., Zicháček V. 2007</a:t>
            </a:r>
            <a:r>
              <a:rPr lang="cs-CZ" smtClean="0">
                <a:solidFill>
                  <a:schemeClr val="bg1"/>
                </a:solidFill>
              </a:rPr>
              <a:t>: Biologie pro gymnázia, Nakladatelství Olomouc.</a:t>
            </a:r>
          </a:p>
          <a:p>
            <a:pPr eaLnBrk="1" hangingPunct="1">
              <a:lnSpc>
                <a:spcPct val="90000"/>
              </a:lnSpc>
            </a:pPr>
            <a:r>
              <a:rPr lang="cs-CZ" b="1" smtClean="0">
                <a:solidFill>
                  <a:schemeClr val="bg1"/>
                </a:solidFill>
              </a:rPr>
              <a:t>Lorenz K. 1993: </a:t>
            </a:r>
            <a:r>
              <a:rPr lang="cs-CZ" smtClean="0">
                <a:solidFill>
                  <a:schemeClr val="bg1"/>
                </a:solidFill>
              </a:rPr>
              <a:t>Základy etologie, Academia, Praha.</a:t>
            </a:r>
          </a:p>
          <a:p>
            <a:pPr eaLnBrk="1" hangingPunct="1">
              <a:lnSpc>
                <a:spcPct val="90000"/>
              </a:lnSpc>
            </a:pPr>
            <a:r>
              <a:rPr lang="cs-CZ" b="1" smtClean="0">
                <a:solidFill>
                  <a:schemeClr val="bg1"/>
                </a:solidFill>
              </a:rPr>
              <a:t>Veselovský Z. 1974</a:t>
            </a:r>
            <a:r>
              <a:rPr lang="cs-CZ" smtClean="0">
                <a:solidFill>
                  <a:schemeClr val="bg1"/>
                </a:solidFill>
              </a:rPr>
              <a:t>: Vždyť jsou to jen zvířata, Mladá fronta, Praha.</a:t>
            </a:r>
          </a:p>
          <a:p>
            <a:pPr eaLnBrk="1" hangingPunct="1">
              <a:lnSpc>
                <a:spcPct val="90000"/>
              </a:lnSpc>
            </a:pPr>
            <a:r>
              <a:rPr lang="cs-CZ" b="1" smtClean="0">
                <a:solidFill>
                  <a:schemeClr val="bg1"/>
                </a:solidFill>
              </a:rPr>
              <a:t>Veselovský Z. 1992</a:t>
            </a:r>
            <a:r>
              <a:rPr lang="cs-CZ" smtClean="0">
                <a:solidFill>
                  <a:schemeClr val="bg1"/>
                </a:solidFill>
              </a:rPr>
              <a:t>: Chováme se jako zvířata?, Panorama, Praha.</a:t>
            </a:r>
          </a:p>
          <a:p>
            <a:pPr eaLnBrk="1" hangingPunct="1">
              <a:lnSpc>
                <a:spcPct val="90000"/>
              </a:lnSpc>
            </a:pPr>
            <a:endParaRPr lang="cs-CZ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cs-CZ" sz="3600" dirty="0" smtClean="0">
                <a:solidFill>
                  <a:schemeClr val="bg1"/>
                </a:solidFill>
              </a:rPr>
              <a:t>Všechny fotografie byly použity se svolením autorů.</a:t>
            </a:r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766</Words>
  <Application>Microsoft Office PowerPoint</Application>
  <PresentationFormat>Předvádění na obrazovce (4:3)</PresentationFormat>
  <Paragraphs>165</Paragraphs>
  <Slides>32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7" baseType="lpstr">
      <vt:lpstr>Arial</vt:lpstr>
      <vt:lpstr>Calibri</vt:lpstr>
      <vt:lpstr>Times New Roman</vt:lpstr>
      <vt:lpstr>Times New Roman,Bold</vt:lpstr>
      <vt:lpstr>Výchozí návrh</vt:lpstr>
      <vt:lpstr>Snímek 1</vt:lpstr>
      <vt:lpstr>Etologie</vt:lpstr>
      <vt:lpstr>Metody etologie</vt:lpstr>
      <vt:lpstr>Chování vrozené x získané</vt:lpstr>
      <vt:lpstr>Vrozené chování</vt:lpstr>
      <vt:lpstr>Vrozené chování</vt:lpstr>
      <vt:lpstr>Důležité pojmy</vt:lpstr>
      <vt:lpstr>Chování</vt:lpstr>
      <vt:lpstr>Funkční okruhy chování</vt:lpstr>
      <vt:lpstr>Spánek</vt:lpstr>
      <vt:lpstr>Komfortní chování</vt:lpstr>
      <vt:lpstr>Komfortní chování</vt:lpstr>
      <vt:lpstr>Komfortní chování</vt:lpstr>
      <vt:lpstr>Potravní chování</vt:lpstr>
      <vt:lpstr>Potravní chování</vt:lpstr>
      <vt:lpstr>Pití</vt:lpstr>
      <vt:lpstr>Rozmnožovací chování</vt:lpstr>
      <vt:lpstr>Rozmnožovací chování</vt:lpstr>
      <vt:lpstr>Rozmnožovací chování</vt:lpstr>
      <vt:lpstr>Sociální chování</vt:lpstr>
      <vt:lpstr>Hra</vt:lpstr>
      <vt:lpstr>Sociální systémy zvířat</vt:lpstr>
      <vt:lpstr>Náhodné nahloučení</vt:lpstr>
      <vt:lpstr>Náhodné nahloučení</vt:lpstr>
      <vt:lpstr>Anonymní uskupení</vt:lpstr>
      <vt:lpstr>Anonymní uskupení</vt:lpstr>
      <vt:lpstr>Anonymní uskupení</vt:lpstr>
      <vt:lpstr>Značení teritoria</vt:lpstr>
      <vt:lpstr>Zkoumání chování</vt:lpstr>
      <vt:lpstr>Výsledky pozorování</vt:lpstr>
      <vt:lpstr>Použitá literatura</vt:lpstr>
      <vt:lpstr>Snímek 32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Jindra</dc:creator>
  <cp:lastModifiedBy>Dum</cp:lastModifiedBy>
  <cp:revision>56</cp:revision>
  <dcterms:created xsi:type="dcterms:W3CDTF">2014-03-03T02:10:26Z</dcterms:created>
  <dcterms:modified xsi:type="dcterms:W3CDTF">2014-04-28T07:07:13Z</dcterms:modified>
</cp:coreProperties>
</file>