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56" r:id="rId3"/>
    <p:sldId id="277" r:id="rId4"/>
    <p:sldId id="262" r:id="rId5"/>
    <p:sldId id="263" r:id="rId6"/>
    <p:sldId id="278" r:id="rId7"/>
    <p:sldId id="266" r:id="rId8"/>
    <p:sldId id="267" r:id="rId9"/>
    <p:sldId id="268" r:id="rId10"/>
    <p:sldId id="279" r:id="rId11"/>
    <p:sldId id="276" r:id="rId12"/>
    <p:sldId id="264" r:id="rId13"/>
    <p:sldId id="265" r:id="rId14"/>
    <p:sldId id="281" r:id="rId15"/>
    <p:sldId id="280" r:id="rId16"/>
    <p:sldId id="260" r:id="rId17"/>
    <p:sldId id="261" r:id="rId18"/>
    <p:sldId id="275" r:id="rId19"/>
    <p:sldId id="258" r:id="rId20"/>
    <p:sldId id="274" r:id="rId21"/>
    <p:sldId id="259" r:id="rId22"/>
    <p:sldId id="272" r:id="rId23"/>
    <p:sldId id="257" r:id="rId24"/>
    <p:sldId id="273" r:id="rId25"/>
    <p:sldId id="271" r:id="rId26"/>
    <p:sldId id="270" r:id="rId2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3BB8F2-F115-44CE-BF0E-08151F1E81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58FEA2-028E-4DFD-BA23-437FE2F61C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F8CCBB-589A-4353-A17D-D10369F839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162E3B-9016-4CD7-9B7A-59BD6C5FCB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640D58-792A-413C-967A-2A0A5940B8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9C3FC4-89AA-4D75-AA10-F62C82BBE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92AD22-2250-4D03-A3B1-AF91356E74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EB1130-F4B4-4664-B99E-7CCF6AD62F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E790C4-18E5-4300-A41C-3CBE03803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238E81-BF95-4286-B80F-5227CB7C5F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B18A7C-1181-4C33-98C1-19A259231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Nadpis, 1 velký a 2 malé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9D31CE-8CA5-40A9-8D53-1D7AF17FB6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F3B661-E37A-4C3B-AD8B-9EB8F463D9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45E80015-7F0E-4640-8BC6-533850EDC9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0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6616" name="Group 56"/>
          <p:cNvGraphicFramePr>
            <a:graphicFrameLocks noGrp="1"/>
          </p:cNvGraphicFramePr>
          <p:nvPr>
            <p:ph type="subTitle" idx="1"/>
          </p:nvPr>
        </p:nvGraphicFramePr>
        <p:xfrm>
          <a:off x="1331913" y="1700213"/>
          <a:ext cx="6400800" cy="4509389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VY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_32_INOVACE_bio_zoo1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Times New Roman,Bold"/>
                          <a:cs typeface="Times New Roman,Bold"/>
                        </a:rPr>
                        <a:t>9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zoo19_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obojzivelnici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Amphibia.ppt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Jindra Mourková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žáky se znaky, způsobem vývoje a vybranými zástupci obojživelníků žijících v ČR.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Tematická oblast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obojživelníci Amphibia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Očekávané výstupy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charakterizují základní skupiny u nás žijících obojživelníků, poznají vybrané zástupce a charakterizují jejich způsob života. 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Klíčová slova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obojživelníci Amphibia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Druh učebního materiálu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prezentace (výkladová)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čtyřletého gymnázia a odpovídající ročník víceletého gymnázia, 1. ročník víceletého gymnázia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(8.4.2014, třída 2.B)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</a:rPr>
                        <a:t>Zdroje uvedeny na konci dokumentu.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5" descr="CIMG389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0293350" cy="6862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5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51275" y="1844675"/>
            <a:ext cx="5292725" cy="1471613"/>
          </a:xfrm>
        </p:spPr>
        <p:txBody>
          <a:bodyPr/>
          <a:lstStyle/>
          <a:p>
            <a:pPr eaLnBrk="1" hangingPunct="1"/>
            <a:r>
              <a:rPr lang="cs-CZ" b="1" smtClean="0"/>
              <a:t>Obojživelníci Amphibia</a:t>
            </a:r>
          </a:p>
        </p:txBody>
      </p:sp>
      <p:sp>
        <p:nvSpPr>
          <p:cNvPr id="3076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077" name="Text Box 6"/>
          <p:cNvSpPr txBox="1">
            <a:spLocks noChangeArrowheads="1"/>
          </p:cNvSpPr>
          <p:nvPr/>
        </p:nvSpPr>
        <p:spPr bwMode="auto">
          <a:xfrm>
            <a:off x="0" y="638175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412875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Ocasatí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357563"/>
            <a:ext cx="8229600" cy="27686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76250"/>
            <a:ext cx="5338763" cy="1143000"/>
          </a:xfrm>
        </p:spPr>
        <p:txBody>
          <a:bodyPr/>
          <a:lstStyle/>
          <a:p>
            <a:pPr eaLnBrk="1" hangingPunct="1"/>
            <a:r>
              <a:rPr lang="cs-CZ" smtClean="0"/>
              <a:t>Mlok skvrnitý</a:t>
            </a:r>
          </a:p>
        </p:txBody>
      </p:sp>
      <p:pic>
        <p:nvPicPr>
          <p:cNvPr id="5123" name="Picture 4" descr="CIMG3882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2332038"/>
            <a:ext cx="3017838" cy="4525962"/>
          </a:xfrm>
          <a:noFill/>
        </p:spPr>
      </p:pic>
      <p:pic>
        <p:nvPicPr>
          <p:cNvPr id="5124" name="Picture 6" descr="CIMG4304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987675" y="2276475"/>
            <a:ext cx="3055938" cy="4581525"/>
          </a:xfrm>
          <a:noFill/>
        </p:spPr>
      </p:pic>
      <p:pic>
        <p:nvPicPr>
          <p:cNvPr id="5125" name="Picture 8" descr="CIMG4307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364163" y="0"/>
            <a:ext cx="3779837" cy="2519363"/>
          </a:xfrm>
          <a:noFill/>
        </p:spPr>
      </p:pic>
      <p:sp>
        <p:nvSpPr>
          <p:cNvPr id="5126" name="Text Box 10"/>
          <p:cNvSpPr txBox="1">
            <a:spLocks noChangeArrowheads="1"/>
          </p:cNvSpPr>
          <p:nvPr/>
        </p:nvSpPr>
        <p:spPr bwMode="auto">
          <a:xfrm>
            <a:off x="376238" y="1719263"/>
            <a:ext cx="33861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typické životní prostředí</a:t>
            </a:r>
          </a:p>
        </p:txBody>
      </p:sp>
      <p:sp>
        <p:nvSpPr>
          <p:cNvPr id="5127" name="Text Box 11"/>
          <p:cNvSpPr txBox="1">
            <a:spLocks noChangeArrowheads="1"/>
          </p:cNvSpPr>
          <p:nvPr/>
        </p:nvSpPr>
        <p:spPr bwMode="auto">
          <a:xfrm>
            <a:off x="179388" y="638175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5128" name="Text Box 12"/>
          <p:cNvSpPr txBox="1">
            <a:spLocks noChangeArrowheads="1"/>
          </p:cNvSpPr>
          <p:nvPr/>
        </p:nvSpPr>
        <p:spPr bwMode="auto">
          <a:xfrm>
            <a:off x="7197725" y="220503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5129" name="Text Box 13"/>
          <p:cNvSpPr txBox="1">
            <a:spLocks noChangeArrowheads="1"/>
          </p:cNvSpPr>
          <p:nvPr/>
        </p:nvSpPr>
        <p:spPr bwMode="auto">
          <a:xfrm>
            <a:off x="3995738" y="64531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3203575" y="274638"/>
            <a:ext cx="5483225" cy="1143000"/>
          </a:xfrm>
        </p:spPr>
        <p:txBody>
          <a:bodyPr/>
          <a:lstStyle/>
          <a:p>
            <a:pPr eaLnBrk="1" hangingPunct="1"/>
            <a:r>
              <a:rPr lang="cs-CZ" smtClean="0"/>
              <a:t>Mlok skvrnitý</a:t>
            </a:r>
          </a:p>
        </p:txBody>
      </p:sp>
      <p:pic>
        <p:nvPicPr>
          <p:cNvPr id="6147" name="Picture 4" descr="CIMG3879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3132138" cy="1935163"/>
          </a:xfrm>
          <a:noFill/>
        </p:spPr>
      </p:pic>
      <p:pic>
        <p:nvPicPr>
          <p:cNvPr id="6148" name="Picture 6" descr="CIMG4301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211638" y="1916113"/>
            <a:ext cx="4932362" cy="4067175"/>
          </a:xfrm>
          <a:noFill/>
        </p:spPr>
      </p:pic>
      <p:pic>
        <p:nvPicPr>
          <p:cNvPr id="6149" name="Picture 8" descr="CIMG4303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0" y="1916113"/>
            <a:ext cx="4427538" cy="4035425"/>
          </a:xfrm>
          <a:noFill/>
        </p:spPr>
      </p:pic>
      <p:sp>
        <p:nvSpPr>
          <p:cNvPr id="6150" name="Text Box 10"/>
          <p:cNvSpPr txBox="1">
            <a:spLocks noChangeArrowheads="1"/>
          </p:cNvSpPr>
          <p:nvPr/>
        </p:nvSpPr>
        <p:spPr bwMode="auto">
          <a:xfrm>
            <a:off x="1384300" y="6111875"/>
            <a:ext cx="8286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larvy</a:t>
            </a:r>
          </a:p>
        </p:txBody>
      </p:sp>
      <p:sp>
        <p:nvSpPr>
          <p:cNvPr id="6151" name="Text Box 11"/>
          <p:cNvSpPr txBox="1">
            <a:spLocks noChangeArrowheads="1"/>
          </p:cNvSpPr>
          <p:nvPr/>
        </p:nvSpPr>
        <p:spPr bwMode="auto">
          <a:xfrm>
            <a:off x="7197725" y="55895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Mlok skvrnitý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žije na souši v listnatých (bukových) lesích</a:t>
            </a:r>
          </a:p>
          <a:p>
            <a:pPr eaLnBrk="1" hangingPunct="1"/>
            <a:r>
              <a:rPr lang="cs-CZ" smtClean="0"/>
              <a:t>vejcoživorodý – klade pulce do tůněk, potůčků</a:t>
            </a:r>
          </a:p>
          <a:p>
            <a:pPr eaLnBrk="1" hangingPunct="1"/>
            <a:r>
              <a:rPr lang="cs-CZ" smtClean="0"/>
              <a:t>dospělci robustní, černožlutě zbarvení, nemají nikdy ploutevní lem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Čolek obecný</a:t>
            </a:r>
          </a:p>
        </p:txBody>
      </p:sp>
      <p:pic>
        <p:nvPicPr>
          <p:cNvPr id="8195" name="Picture 4" descr="IMG_0530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554163" y="1600200"/>
            <a:ext cx="6034087" cy="4525963"/>
          </a:xfrm>
          <a:noFill/>
        </p:spPr>
      </p:pic>
      <p:sp>
        <p:nvSpPr>
          <p:cNvPr id="8196" name="Text Box 6"/>
          <p:cNvSpPr txBox="1">
            <a:spLocks noChangeArrowheads="1"/>
          </p:cNvSpPr>
          <p:nvPr/>
        </p:nvSpPr>
        <p:spPr bwMode="auto">
          <a:xfrm>
            <a:off x="6011863" y="573405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4" descr="IMG_0651"/>
          <p:cNvPicPr>
            <a:picLocks noChangeAspect="1" noChangeArrowheads="1"/>
          </p:cNvPicPr>
          <p:nvPr>
            <p:ph sz="quarter" idx="3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3708400" cy="3524250"/>
          </a:xfrm>
          <a:noFill/>
        </p:spPr>
      </p:pic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275" y="274638"/>
            <a:ext cx="4835525" cy="1143000"/>
          </a:xfrm>
        </p:spPr>
        <p:txBody>
          <a:bodyPr/>
          <a:lstStyle/>
          <a:p>
            <a:pPr eaLnBrk="1" hangingPunct="1"/>
            <a:r>
              <a:rPr lang="cs-CZ" smtClean="0"/>
              <a:t>Čolek horský</a:t>
            </a:r>
          </a:p>
        </p:txBody>
      </p:sp>
      <p:pic>
        <p:nvPicPr>
          <p:cNvPr id="9220" name="Picture 4" descr="IMG_0626"/>
          <p:cNvPicPr>
            <a:picLocks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427538" y="3321050"/>
            <a:ext cx="4716462" cy="3536950"/>
          </a:xfrm>
          <a:noFill/>
        </p:spPr>
      </p:pic>
      <p:pic>
        <p:nvPicPr>
          <p:cNvPr id="9221" name="Picture 9" descr="IMG_0650"/>
          <p:cNvPicPr>
            <a:picLocks noChangeAspect="1" noChangeArrowheads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0" y="3319463"/>
            <a:ext cx="4716463" cy="3538537"/>
          </a:xfrm>
          <a:noFill/>
        </p:spPr>
      </p:pic>
      <p:sp>
        <p:nvSpPr>
          <p:cNvPr id="9222" name="Text Box 16"/>
          <p:cNvSpPr txBox="1">
            <a:spLocks noChangeArrowheads="1"/>
          </p:cNvSpPr>
          <p:nvPr/>
        </p:nvSpPr>
        <p:spPr bwMode="auto">
          <a:xfrm>
            <a:off x="0" y="6453188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9223" name="Text Box 17"/>
          <p:cNvSpPr txBox="1">
            <a:spLocks noChangeArrowheads="1"/>
          </p:cNvSpPr>
          <p:nvPr/>
        </p:nvSpPr>
        <p:spPr bwMode="auto">
          <a:xfrm>
            <a:off x="0" y="292417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9224" name="Text Box 18"/>
          <p:cNvSpPr txBox="1">
            <a:spLocks noChangeArrowheads="1"/>
          </p:cNvSpPr>
          <p:nvPr/>
        </p:nvSpPr>
        <p:spPr bwMode="auto">
          <a:xfrm>
            <a:off x="4787900" y="6524625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1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Čolek horský</a:t>
            </a:r>
          </a:p>
        </p:txBody>
      </p:sp>
      <p:pic>
        <p:nvPicPr>
          <p:cNvPr id="10243" name="Picture 11" descr="IMG_0633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916113"/>
            <a:ext cx="4643438" cy="3027362"/>
          </a:xfrm>
          <a:noFill/>
        </p:spPr>
      </p:pic>
      <p:pic>
        <p:nvPicPr>
          <p:cNvPr id="10244" name="Picture 13" descr="IMG_0636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3438" y="1922463"/>
            <a:ext cx="4500562" cy="2054225"/>
          </a:xfrm>
          <a:noFill/>
        </p:spPr>
      </p:pic>
      <p:pic>
        <p:nvPicPr>
          <p:cNvPr id="10245" name="Picture 16" descr="IMG_0642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648200" y="3948113"/>
            <a:ext cx="4495800" cy="2414587"/>
          </a:xfrm>
          <a:noFill/>
        </p:spPr>
      </p:pic>
      <p:sp>
        <p:nvSpPr>
          <p:cNvPr id="10246" name="Text Box 19"/>
          <p:cNvSpPr txBox="1">
            <a:spLocks noChangeArrowheads="1"/>
          </p:cNvSpPr>
          <p:nvPr/>
        </p:nvSpPr>
        <p:spPr bwMode="auto">
          <a:xfrm>
            <a:off x="7197725" y="35734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10247" name="Text Box 20"/>
          <p:cNvSpPr txBox="1">
            <a:spLocks noChangeArrowheads="1"/>
          </p:cNvSpPr>
          <p:nvPr/>
        </p:nvSpPr>
        <p:spPr bwMode="auto">
          <a:xfrm>
            <a:off x="7197725" y="594995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10248" name="Text Box 21"/>
          <p:cNvSpPr txBox="1">
            <a:spLocks noChangeArrowheads="1"/>
          </p:cNvSpPr>
          <p:nvPr/>
        </p:nvSpPr>
        <p:spPr bwMode="auto">
          <a:xfrm>
            <a:off x="2987675" y="4581525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Čolci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smtClean="0"/>
              <a:t>většinou drobní (8-18 cm)</a:t>
            </a:r>
          </a:p>
          <a:p>
            <a:pPr eaLnBrk="1" hangingPunct="1"/>
            <a:r>
              <a:rPr lang="cs-CZ" sz="2800" smtClean="0"/>
              <a:t>oranžově zbarvené břicho, svrchu hnědošedí</a:t>
            </a:r>
          </a:p>
          <a:p>
            <a:pPr eaLnBrk="1" hangingPunct="1"/>
            <a:r>
              <a:rPr lang="cs-CZ" sz="2800" smtClean="0"/>
              <a:t>v létě žijí ve stojatých vodách (ploutevní lem)</a:t>
            </a:r>
          </a:p>
          <a:p>
            <a:pPr eaLnBrk="1" hangingPunct="1"/>
            <a:r>
              <a:rPr lang="cs-CZ" sz="2800" smtClean="0"/>
              <a:t>koncem léta vylézají na souš, zimují v zemi</a:t>
            </a:r>
          </a:p>
          <a:p>
            <a:pPr eaLnBrk="1" hangingPunct="1"/>
            <a:r>
              <a:rPr lang="cs-CZ" sz="2800" smtClean="0"/>
              <a:t>oplození vnitřní – zásnubní tance, spermatofor, kladou vajíčka jednotlivě na rostliny pod vodou</a:t>
            </a:r>
          </a:p>
          <a:p>
            <a:pPr eaLnBrk="1" hangingPunct="1"/>
            <a:endParaRPr lang="cs-CZ" sz="2800" smtClean="0"/>
          </a:p>
          <a:p>
            <a:pPr eaLnBrk="1" hangingPunct="1"/>
            <a:r>
              <a:rPr lang="cs-CZ" sz="2800" smtClean="0"/>
              <a:t>celkem 7 druhů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1412875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Žáby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3357563"/>
            <a:ext cx="8229600" cy="27686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Metamorfóza žab</a:t>
            </a:r>
          </a:p>
        </p:txBody>
      </p:sp>
      <p:pic>
        <p:nvPicPr>
          <p:cNvPr id="13315" name="Picture 8" descr="CIMG3887"/>
          <p:cNvPicPr>
            <a:picLocks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84213" y="1484313"/>
            <a:ext cx="7488237" cy="5183187"/>
          </a:xfrm>
          <a:noFill/>
        </p:spPr>
      </p:pic>
      <p:sp>
        <p:nvSpPr>
          <p:cNvPr id="13316" name="Text Box 9"/>
          <p:cNvSpPr txBox="1">
            <a:spLocks noChangeArrowheads="1"/>
          </p:cNvSpPr>
          <p:nvPr/>
        </p:nvSpPr>
        <p:spPr bwMode="auto">
          <a:xfrm>
            <a:off x="6227763" y="6308725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 sz="quarter"/>
          </p:nvPr>
        </p:nvSpPr>
        <p:spPr>
          <a:xfrm>
            <a:off x="5508625" y="274638"/>
            <a:ext cx="3635375" cy="2506662"/>
          </a:xfrm>
        </p:spPr>
        <p:txBody>
          <a:bodyPr/>
          <a:lstStyle/>
          <a:p>
            <a:pPr eaLnBrk="1" hangingPunct="1"/>
            <a:r>
              <a:rPr lang="cs-CZ" smtClean="0"/>
              <a:t>Metamorfóza žab</a:t>
            </a:r>
          </a:p>
        </p:txBody>
      </p:sp>
      <p:pic>
        <p:nvPicPr>
          <p:cNvPr id="14339" name="Picture 4" descr="CIMG3895"/>
          <p:cNvPicPr>
            <a:picLocks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4516438"/>
            <a:ext cx="5651500" cy="2341562"/>
          </a:xfrm>
          <a:noFill/>
        </p:spPr>
      </p:pic>
      <p:pic>
        <p:nvPicPr>
          <p:cNvPr id="14340" name="Picture 6" descr="CIMG3899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-11113"/>
            <a:ext cx="5580063" cy="4546601"/>
          </a:xfrm>
          <a:noFill/>
        </p:spPr>
      </p:pic>
      <p:pic>
        <p:nvPicPr>
          <p:cNvPr id="14341" name="Picture 8" descr="CIMG3889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580063" y="4014788"/>
            <a:ext cx="2843212" cy="2843212"/>
          </a:xfrm>
          <a:noFill/>
        </p:spPr>
      </p:pic>
      <p:sp>
        <p:nvSpPr>
          <p:cNvPr id="14342" name="Text Box 13"/>
          <p:cNvSpPr txBox="1">
            <a:spLocks noChangeArrowheads="1"/>
          </p:cNvSpPr>
          <p:nvPr/>
        </p:nvSpPr>
        <p:spPr bwMode="auto">
          <a:xfrm>
            <a:off x="5580063" y="36449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8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4619625" cy="1143000"/>
          </a:xfrm>
        </p:spPr>
        <p:txBody>
          <a:bodyPr/>
          <a:lstStyle/>
          <a:p>
            <a:pPr eaLnBrk="1" hangingPunct="1"/>
            <a:r>
              <a:rPr lang="cs-CZ" smtClean="0"/>
              <a:t>skokan</a:t>
            </a:r>
          </a:p>
        </p:txBody>
      </p:sp>
      <p:pic>
        <p:nvPicPr>
          <p:cNvPr id="15363" name="Picture 4" descr="P1050245_mensi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387475"/>
            <a:ext cx="5940425" cy="5470525"/>
          </a:xfrm>
          <a:noFill/>
        </p:spPr>
      </p:pic>
      <p:pic>
        <p:nvPicPr>
          <p:cNvPr id="15364" name="Picture 7" descr="P1050241_mensi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105400" y="0"/>
            <a:ext cx="4038600" cy="3116263"/>
          </a:xfrm>
          <a:noFill/>
        </p:spPr>
      </p:pic>
      <p:sp>
        <p:nvSpPr>
          <p:cNvPr id="15365" name="Text Box 10"/>
          <p:cNvSpPr txBox="1">
            <a:spLocks noChangeArrowheads="1"/>
          </p:cNvSpPr>
          <p:nvPr/>
        </p:nvSpPr>
        <p:spPr bwMode="auto">
          <a:xfrm>
            <a:off x="6011863" y="3213100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Skokani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55895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b="1" smtClean="0"/>
              <a:t>hnědí skokani</a:t>
            </a:r>
            <a:r>
              <a:rPr lang="cs-CZ" smtClean="0"/>
              <a:t>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(skokan štíhlý, ostronosý, hnědý)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žijí na souši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/>
              <a:t> krátké blány, oči „po stranách“ hlavy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b="1" smtClean="0"/>
              <a:t>zelení skokani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(skokan skřehotavý, krátkonohý)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mtClean="0"/>
              <a:t>+ klepton tzv. skokan zelený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žijí ve vodě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/>
              <a:t>dlouhé blány, oči „navrch hlavy“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 sz="quarter"/>
          </p:nvPr>
        </p:nvSpPr>
        <p:spPr>
          <a:xfrm>
            <a:off x="2627313" y="3068638"/>
            <a:ext cx="4691062" cy="1417637"/>
          </a:xfrm>
        </p:spPr>
        <p:txBody>
          <a:bodyPr/>
          <a:lstStyle/>
          <a:p>
            <a:pPr eaLnBrk="1" hangingPunct="1"/>
            <a:r>
              <a:rPr lang="cs-CZ" smtClean="0"/>
              <a:t>Kuňka žlutobřichá</a:t>
            </a:r>
          </a:p>
        </p:txBody>
      </p:sp>
      <p:pic>
        <p:nvPicPr>
          <p:cNvPr id="17411" name="Picture 4" descr="CIMG3980"/>
          <p:cNvPicPr>
            <a:picLocks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3068638"/>
            <a:ext cx="2570163" cy="3789362"/>
          </a:xfrm>
          <a:noFill/>
        </p:spPr>
      </p:pic>
      <p:pic>
        <p:nvPicPr>
          <p:cNvPr id="17412" name="Picture 6" descr="CIMG3995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0"/>
            <a:ext cx="4716463" cy="3143250"/>
          </a:xfrm>
          <a:noFill/>
        </p:spPr>
      </p:pic>
      <p:pic>
        <p:nvPicPr>
          <p:cNvPr id="17413" name="Picture 8" descr="CIMG3990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4787900" y="4384675"/>
            <a:ext cx="4356100" cy="2473325"/>
          </a:xfrm>
          <a:noFill/>
        </p:spPr>
      </p:pic>
      <p:pic>
        <p:nvPicPr>
          <p:cNvPr id="17414" name="Picture 10" descr="CIMG3993"/>
          <p:cNvPicPr>
            <a:picLocks noChangeAspect="1" noChangeArrowheads="1"/>
          </p:cNvPicPr>
          <p:nvPr>
            <p:ph sz="quarter" idx="4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6967538" y="0"/>
            <a:ext cx="2176462" cy="3500438"/>
          </a:xfrm>
          <a:noFill/>
        </p:spPr>
      </p:pic>
      <p:sp>
        <p:nvSpPr>
          <p:cNvPr id="17415" name="Text Box 12"/>
          <p:cNvSpPr txBox="1">
            <a:spLocks noChangeArrowheads="1"/>
          </p:cNvSpPr>
          <p:nvPr/>
        </p:nvSpPr>
        <p:spPr bwMode="auto">
          <a:xfrm>
            <a:off x="7019925" y="40052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Kuňka žlutobřichá</a:t>
            </a:r>
          </a:p>
        </p:txBody>
      </p:sp>
      <p:pic>
        <p:nvPicPr>
          <p:cNvPr id="18435" name="Picture 4" descr="CIMG4002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1412875"/>
            <a:ext cx="4572000" cy="3806825"/>
          </a:xfrm>
          <a:noFill/>
        </p:spPr>
      </p:pic>
      <p:pic>
        <p:nvPicPr>
          <p:cNvPr id="18436" name="Picture 6" descr="CIMG4006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200650" y="1341438"/>
            <a:ext cx="3943350" cy="4525962"/>
          </a:xfrm>
          <a:noFill/>
        </p:spPr>
      </p:pic>
      <p:sp>
        <p:nvSpPr>
          <p:cNvPr id="18437" name="Text Box 8"/>
          <p:cNvSpPr txBox="1">
            <a:spLocks noChangeArrowheads="1"/>
          </p:cNvSpPr>
          <p:nvPr/>
        </p:nvSpPr>
        <p:spPr bwMode="auto">
          <a:xfrm>
            <a:off x="7197725" y="5516563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Kuňky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53276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jedovaté žáby – výrazné zbarvení břicha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kuňčí reflex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rozmnožování v loužích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trojúhelníková zornička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b="1" smtClean="0"/>
              <a:t>Dva druhy</a:t>
            </a:r>
            <a:r>
              <a:rPr lang="cs-CZ" smtClean="0"/>
              <a:t>: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kuňka žlutobřichá – vyšší polohy (např. Karpaty)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kuňka obecná (ohnivá)- nižší a střední polohy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2339975" y="274638"/>
            <a:ext cx="6346825" cy="1143000"/>
          </a:xfrm>
        </p:spPr>
        <p:txBody>
          <a:bodyPr/>
          <a:lstStyle/>
          <a:p>
            <a:pPr eaLnBrk="1" hangingPunct="1"/>
            <a:r>
              <a:rPr lang="cs-CZ" smtClean="0"/>
              <a:t>Rosnička zelená</a:t>
            </a:r>
          </a:p>
        </p:txBody>
      </p:sp>
      <p:pic>
        <p:nvPicPr>
          <p:cNvPr id="20483" name="Picture 4" descr="P1110970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3062288"/>
            <a:ext cx="4643438" cy="3795712"/>
          </a:xfrm>
          <a:noFill/>
        </p:spPr>
      </p:pic>
      <p:pic>
        <p:nvPicPr>
          <p:cNvPr id="20484" name="Picture 6" descr="P1110971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43438" y="3095625"/>
            <a:ext cx="4500562" cy="3762375"/>
          </a:xfrm>
          <a:noFill/>
        </p:spPr>
      </p:pic>
      <p:pic>
        <p:nvPicPr>
          <p:cNvPr id="20485" name="Picture 8" descr="P1110972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0" y="0"/>
            <a:ext cx="2660650" cy="3068638"/>
          </a:xfrm>
          <a:noFill/>
        </p:spPr>
      </p:pic>
      <p:sp>
        <p:nvSpPr>
          <p:cNvPr id="20486" name="Text Box 10"/>
          <p:cNvSpPr txBox="1">
            <a:spLocks noChangeArrowheads="1"/>
          </p:cNvSpPr>
          <p:nvPr/>
        </p:nvSpPr>
        <p:spPr bwMode="auto">
          <a:xfrm>
            <a:off x="2700338" y="2708275"/>
            <a:ext cx="15621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Jan Mourek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Rosnička zelená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hladká jemná kůže</a:t>
            </a:r>
          </a:p>
          <a:p>
            <a:pPr eaLnBrk="1" hangingPunct="1"/>
            <a:r>
              <a:rPr lang="cs-CZ" smtClean="0"/>
              <a:t>bílé břicho, tmavý pruh na boku</a:t>
            </a:r>
          </a:p>
          <a:p>
            <a:pPr eaLnBrk="1" hangingPunct="1"/>
            <a:r>
              <a:rPr lang="cs-CZ" smtClean="0"/>
              <a:t>rozšířené prsty v přísavky – žije na stromech</a:t>
            </a:r>
          </a:p>
          <a:p>
            <a:pPr eaLnBrk="1" hangingPunct="1"/>
            <a:r>
              <a:rPr lang="cs-CZ" smtClean="0"/>
              <a:t>barvoměna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běžná J Čechy, J Morava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Ropucha zelená</a:t>
            </a:r>
          </a:p>
        </p:txBody>
      </p:sp>
      <p:pic>
        <p:nvPicPr>
          <p:cNvPr id="22531" name="Picture 4" descr="IMG_3142"/>
          <p:cNvPicPr>
            <a:picLocks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3538538"/>
            <a:ext cx="3995738" cy="3319462"/>
          </a:xfrm>
          <a:noFill/>
        </p:spPr>
      </p:pic>
      <p:pic>
        <p:nvPicPr>
          <p:cNvPr id="22532" name="Picture 6" descr="IMG_3147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1484313"/>
            <a:ext cx="3079750" cy="2185987"/>
          </a:xfrm>
          <a:noFill/>
        </p:spPr>
      </p:pic>
      <p:pic>
        <p:nvPicPr>
          <p:cNvPr id="22533" name="Picture 8" descr="IMG_3148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5076825" y="3557588"/>
            <a:ext cx="4067175" cy="3300412"/>
          </a:xfrm>
          <a:noFill/>
        </p:spPr>
      </p:pic>
      <p:pic>
        <p:nvPicPr>
          <p:cNvPr id="22534" name="Picture 10" descr="IMG_3152"/>
          <p:cNvPicPr>
            <a:picLocks noChangeAspect="1" noChangeArrowheads="1"/>
          </p:cNvPicPr>
          <p:nvPr>
            <p:ph sz="quarter" idx="4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5508625" y="1412875"/>
            <a:ext cx="3438525" cy="2187575"/>
          </a:xfrm>
          <a:noFill/>
        </p:spPr>
      </p:pic>
      <p:sp>
        <p:nvSpPr>
          <p:cNvPr id="22535" name="Text Box 12"/>
          <p:cNvSpPr txBox="1"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  <p:sp>
        <p:nvSpPr>
          <p:cNvPr id="22536" name="Text Box 13"/>
          <p:cNvSpPr txBox="1">
            <a:spLocks noChangeArrowheads="1"/>
          </p:cNvSpPr>
          <p:nvPr/>
        </p:nvSpPr>
        <p:spPr bwMode="auto">
          <a:xfrm>
            <a:off x="2051050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Ropuchy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po většinu roku na souši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krátké nohy, bradavičnatá kůže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2 jedové žlázy po stranách hlavy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vodorovná zornička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b="1" smtClean="0"/>
              <a:t>Další druhy: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ropucha obecná – nejčastější hnědá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ropucha krátkonohá – vzácná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 sz="quarter"/>
          </p:nvPr>
        </p:nvSpPr>
        <p:spPr>
          <a:xfrm>
            <a:off x="0" y="0"/>
            <a:ext cx="5986463" cy="1143000"/>
          </a:xfrm>
        </p:spPr>
        <p:txBody>
          <a:bodyPr/>
          <a:lstStyle/>
          <a:p>
            <a:pPr eaLnBrk="1" hangingPunct="1"/>
            <a:r>
              <a:rPr lang="cs-CZ" smtClean="0"/>
              <a:t>Blatnice skvrnitá</a:t>
            </a:r>
          </a:p>
        </p:txBody>
      </p:sp>
      <p:pic>
        <p:nvPicPr>
          <p:cNvPr id="24579" name="Picture 4" descr="P1090964"/>
          <p:cNvPicPr>
            <a:picLocks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5364163" y="0"/>
            <a:ext cx="3779837" cy="3217863"/>
          </a:xfrm>
          <a:noFill/>
        </p:spPr>
      </p:pic>
      <p:pic>
        <p:nvPicPr>
          <p:cNvPr id="24580" name="Picture 6" descr="P1090970"/>
          <p:cNvPicPr>
            <a:picLocks noChangeAspect="1" noChangeArrowheads="1"/>
          </p:cNvPicPr>
          <p:nvPr>
            <p:ph sz="quarter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4052888"/>
            <a:ext cx="4140200" cy="2805112"/>
          </a:xfrm>
          <a:noFill/>
        </p:spPr>
      </p:pic>
      <p:pic>
        <p:nvPicPr>
          <p:cNvPr id="24581" name="Picture 8" descr="P1090976"/>
          <p:cNvPicPr>
            <a:picLocks noChangeAspect="1" noChangeArrowheads="1"/>
          </p:cNvPicPr>
          <p:nvPr>
            <p:ph sz="quarter" idx="3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323850" y="1196975"/>
            <a:ext cx="3816350" cy="3036888"/>
          </a:xfrm>
          <a:noFill/>
        </p:spPr>
      </p:pic>
      <p:pic>
        <p:nvPicPr>
          <p:cNvPr id="24582" name="Picture 10" descr="P1090984"/>
          <p:cNvPicPr>
            <a:picLocks noChangeAspect="1" noChangeArrowheads="1"/>
          </p:cNvPicPr>
          <p:nvPr>
            <p:ph sz="quarter" idx="4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4643438" y="3057525"/>
            <a:ext cx="4500562" cy="3800475"/>
          </a:xfrm>
          <a:noFill/>
        </p:spPr>
      </p:pic>
      <p:sp>
        <p:nvSpPr>
          <p:cNvPr id="24583" name="Text Box 12"/>
          <p:cNvSpPr txBox="1">
            <a:spLocks noChangeArrowheads="1"/>
          </p:cNvSpPr>
          <p:nvPr/>
        </p:nvSpPr>
        <p:spPr bwMode="auto">
          <a:xfrm>
            <a:off x="7197725" y="6553200"/>
            <a:ext cx="19462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/>
              <a:t>Foto: Jindra Mourková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Blatnice skvrnitá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vzhledově trochu podobná ropuchám</a:t>
            </a:r>
          </a:p>
          <a:p>
            <a:pPr eaLnBrk="1" hangingPunct="1"/>
            <a:r>
              <a:rPr lang="cs-CZ" smtClean="0"/>
              <a:t>svislá zornička</a:t>
            </a:r>
          </a:p>
          <a:p>
            <a:pPr eaLnBrk="1" hangingPunct="1"/>
            <a:r>
              <a:rPr lang="cs-CZ" smtClean="0"/>
              <a:t>„boule“ na hlavě</a:t>
            </a:r>
          </a:p>
          <a:p>
            <a:pPr eaLnBrk="1" hangingPunct="1"/>
            <a:r>
              <a:rPr lang="cs-CZ" smtClean="0"/>
              <a:t>velké hrabací mozoly na zadních nohou</a:t>
            </a:r>
          </a:p>
          <a:p>
            <a:pPr eaLnBrk="1" hangingPunct="1"/>
            <a:r>
              <a:rPr lang="cs-CZ" smtClean="0"/>
              <a:t>žije na písčitých půdách, (často se zahrabává)</a:t>
            </a:r>
          </a:p>
          <a:p>
            <a:pPr eaLnBrk="1" hangingPunct="1"/>
            <a:r>
              <a:rPr lang="cs-CZ" smtClean="0"/>
              <a:t>obří pulci (až 17 cm)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22337"/>
          </a:xfrm>
        </p:spPr>
        <p:txBody>
          <a:bodyPr/>
          <a:lstStyle/>
          <a:p>
            <a:pPr eaLnBrk="1" hangingPunct="1"/>
            <a:r>
              <a:rPr lang="cs-CZ" smtClean="0">
                <a:solidFill>
                  <a:schemeClr val="tx1"/>
                </a:solidFill>
              </a:rPr>
              <a:t>Použitá literatura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412875"/>
            <a:ext cx="8229600" cy="5040313"/>
          </a:xfrm>
        </p:spPr>
        <p:txBody>
          <a:bodyPr/>
          <a:lstStyle/>
          <a:p>
            <a:pPr eaLnBrk="1" hangingPunct="1"/>
            <a:r>
              <a:rPr lang="cs-CZ" b="1" smtClean="0"/>
              <a:t>Jelínek J., Zicháček V. 2007</a:t>
            </a:r>
            <a:r>
              <a:rPr lang="cs-CZ" smtClean="0"/>
              <a:t>: Biologie pro gymnázia, Nakladatelství Olomouc.</a:t>
            </a:r>
          </a:p>
          <a:p>
            <a:pPr eaLnBrk="1" hangingPunct="1"/>
            <a:r>
              <a:rPr lang="cs-CZ" b="1" smtClean="0"/>
              <a:t>Zwach I. 1990</a:t>
            </a:r>
            <a:r>
              <a:rPr lang="cs-CZ" smtClean="0"/>
              <a:t>: Naši obojživelníci a plazi ve fotografii, SZN, Praha.</a:t>
            </a:r>
          </a:p>
          <a:p>
            <a:pPr eaLnBrk="1" hangingPunct="1"/>
            <a:r>
              <a:rPr lang="cs-CZ" b="1" smtClean="0"/>
              <a:t>Zwach I. 2013</a:t>
            </a:r>
            <a:r>
              <a:rPr lang="cs-CZ" smtClean="0"/>
              <a:t>: Obojživelníci a plazi České republiky, Grada, Praha.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3600" dirty="0" smtClean="0"/>
              <a:t>Všechny fotografie byly použity se svolením autorů.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</TotalTime>
  <Words>540</Words>
  <Application>Microsoft Office PowerPoint</Application>
  <PresentationFormat>Předvádění na obrazovce (4:3)</PresentationFormat>
  <Paragraphs>130</Paragraphs>
  <Slides>26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31" baseType="lpstr">
      <vt:lpstr>Arial</vt:lpstr>
      <vt:lpstr>Calibri</vt:lpstr>
      <vt:lpstr>Times New Roman</vt:lpstr>
      <vt:lpstr>Times New Roman,Bold</vt:lpstr>
      <vt:lpstr>Výchozí návrh</vt:lpstr>
      <vt:lpstr>Snímek 1</vt:lpstr>
      <vt:lpstr>Obojživelníci Amphibia</vt:lpstr>
      <vt:lpstr>Ocasatí</vt:lpstr>
      <vt:lpstr>Mlok skvrnitý</vt:lpstr>
      <vt:lpstr>Mlok skvrnitý</vt:lpstr>
      <vt:lpstr>Mlok skvrnitý</vt:lpstr>
      <vt:lpstr>Čolek obecný</vt:lpstr>
      <vt:lpstr>Čolek horský</vt:lpstr>
      <vt:lpstr>Čolek horský</vt:lpstr>
      <vt:lpstr>Čolci</vt:lpstr>
      <vt:lpstr>Žáby</vt:lpstr>
      <vt:lpstr>Metamorfóza žab</vt:lpstr>
      <vt:lpstr>Metamorfóza žab</vt:lpstr>
      <vt:lpstr>skokan</vt:lpstr>
      <vt:lpstr>Skokani</vt:lpstr>
      <vt:lpstr>Kuňka žlutobřichá</vt:lpstr>
      <vt:lpstr>Kuňka žlutobřichá</vt:lpstr>
      <vt:lpstr>Kuňky</vt:lpstr>
      <vt:lpstr>Rosnička zelená</vt:lpstr>
      <vt:lpstr>Rosnička zelená</vt:lpstr>
      <vt:lpstr>Ropucha zelená</vt:lpstr>
      <vt:lpstr>Ropuchy</vt:lpstr>
      <vt:lpstr>Blatnice skvrnitá</vt:lpstr>
      <vt:lpstr>Blatnice skvrnitá</vt:lpstr>
      <vt:lpstr>Použitá literatura</vt:lpstr>
      <vt:lpstr>Snímek 26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Jindra</dc:creator>
  <cp:lastModifiedBy>Dum</cp:lastModifiedBy>
  <cp:revision>33</cp:revision>
  <dcterms:created xsi:type="dcterms:W3CDTF">2013-12-09T19:58:54Z</dcterms:created>
  <dcterms:modified xsi:type="dcterms:W3CDTF">2014-04-28T07:03:51Z</dcterms:modified>
</cp:coreProperties>
</file>