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56" r:id="rId3"/>
    <p:sldId id="278" r:id="rId4"/>
    <p:sldId id="283" r:id="rId5"/>
    <p:sldId id="284" r:id="rId6"/>
    <p:sldId id="285" r:id="rId7"/>
    <p:sldId id="279" r:id="rId8"/>
    <p:sldId id="286" r:id="rId9"/>
    <p:sldId id="287" r:id="rId10"/>
    <p:sldId id="280" r:id="rId11"/>
    <p:sldId id="288" r:id="rId12"/>
    <p:sldId id="290" r:id="rId13"/>
    <p:sldId id="291" r:id="rId14"/>
    <p:sldId id="292" r:id="rId15"/>
    <p:sldId id="293" r:id="rId16"/>
    <p:sldId id="289" r:id="rId17"/>
    <p:sldId id="294" r:id="rId18"/>
    <p:sldId id="295" r:id="rId19"/>
    <p:sldId id="296" r:id="rId20"/>
    <p:sldId id="297" r:id="rId21"/>
    <p:sldId id="271" r:id="rId22"/>
    <p:sldId id="270" r:id="rId2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713F0E-5CF0-4686-9C84-0E2D31AF29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4CE55-2A31-4926-A7BD-F537DA0C14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B9904C-D4FD-4B0B-BB46-C897A44AB3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2E158D-16A3-48B4-93F7-722F0426AC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A417FA-8A0A-445F-B1AA-87E2B31CE2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94AEB0-66B7-452F-B7F1-3612FEA512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D16A19-F9F3-41A9-8C7D-B9B60BD5C1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FF2700-AA01-4DD5-86D0-5821066D26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27A5DD-3E50-4D13-9C72-5F9F3AF49B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E1259F-BA00-46D7-BA13-E889E9232D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7B4FC0-0E31-4F3B-8769-B8C5E4C33A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08CAE3-B437-4CA1-A00A-94C433A3CA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744961-B014-4D90-A4B0-20385AE86A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DF4F9BF-8E22-4E67-8003-91F92F70DE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User:TimVickers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/index.php?title=User:Kupos&amp;action=edit&amp;redlink=1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User:Estormiz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616" name="Group 56"/>
          <p:cNvGraphicFramePr>
            <a:graphicFrameLocks noGrp="1"/>
          </p:cNvGraphicFramePr>
          <p:nvPr>
            <p:ph type="subTitle" idx="1"/>
          </p:nvPr>
        </p:nvGraphicFramePr>
        <p:xfrm>
          <a:off x="1331913" y="1700213"/>
          <a:ext cx="6400800" cy="4334701"/>
        </p:xfrm>
        <a:graphic>
          <a:graphicData uri="http://schemas.openxmlformats.org/drawingml/2006/table">
            <a:tbl>
              <a:tblPr/>
              <a:tblGrid>
                <a:gridCol w="1685925"/>
                <a:gridCol w="4714875"/>
              </a:tblGrid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,Bold"/>
                        </a:rPr>
                        <a:t>CZ.1.07/1.5.00/34.0950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Times New Roman" pitchFamily="18" charset="0"/>
                        </a:rPr>
                        <a:t>Kódování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,Bold"/>
                          <a:cs typeface="Times New Roman,Bold"/>
                        </a:rPr>
                        <a:t>VY</a:t>
                      </a: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,Bold"/>
                        </a:rPr>
                        <a:t>_32_INOVACE_bio_zoo</a:t>
                      </a: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,Bold"/>
                          <a:cs typeface="Times New Roman,Bold"/>
                        </a:rPr>
                        <a:t>20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Times New Roman" pitchFamily="18" charset="0"/>
                        </a:rPr>
                        <a:t>Označení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,Bold"/>
                        </a:rPr>
                        <a:t>zoo20_plazi_</a:t>
                      </a:r>
                      <a:r>
                        <a:rPr kumimoji="0" lang="cs-CZ" sz="13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,Bold"/>
                        </a:rPr>
                        <a:t>Reptilia.ppt</a:t>
                      </a:r>
                      <a:endParaRPr kumimoji="0" lang="cs-CZ" sz="13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,Bold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,Bold"/>
                        </a:rPr>
                        <a:t>Gymnázium Kladno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6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,Bold"/>
                        </a:rPr>
                        <a:t>Jindra </a:t>
                      </a:r>
                      <a:r>
                        <a:rPr kumimoji="0" lang="cs-CZ" sz="13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,Bold"/>
                        </a:rPr>
                        <a:t>Mourková</a:t>
                      </a:r>
                      <a:endParaRPr kumimoji="0" lang="cs-CZ" sz="13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,Bold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0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Anotace</a:t>
                      </a:r>
                      <a:endParaRPr kumimoji="0" lang="cs-CZ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 seznamuje žáky se základními znaky a systémem plazů.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Předmět</a:t>
                      </a:r>
                      <a:endParaRPr kumimoji="0" lang="cs-CZ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biologie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Tematická oblast</a:t>
                      </a:r>
                      <a:endParaRPr kumimoji="0" lang="cs-CZ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zoologie</a:t>
                      </a: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Téma</a:t>
                      </a:r>
                      <a:endParaRPr kumimoji="0" lang="cs-CZ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plazi </a:t>
                      </a:r>
                      <a:r>
                        <a:rPr kumimoji="0" lang="cs-CZ" sz="13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Reptilia</a:t>
                      </a:r>
                      <a:endParaRPr kumimoji="0" lang="cs-CZ" sz="13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Očekávané výstupy</a:t>
                      </a:r>
                      <a:endParaRPr kumimoji="0" lang="cs-CZ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Žáci charakterizují základní skupiny plazů, poznají vybrané zástupce a charakterizují jejich způsob života. 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Klíčová slova</a:t>
                      </a:r>
                      <a:endParaRPr kumimoji="0" lang="cs-CZ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plazi, </a:t>
                      </a:r>
                      <a:r>
                        <a:rPr kumimoji="0" lang="cs-CZ" sz="13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Reptilia</a:t>
                      </a:r>
                      <a:endParaRPr kumimoji="0" lang="cs-CZ" sz="13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Druh učebního materiálu</a:t>
                      </a:r>
                      <a:endParaRPr kumimoji="0" lang="cs-CZ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prezentace (výkladová)</a:t>
                      </a:r>
                      <a:endParaRPr kumimoji="0" lang="cs-CZ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2.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ročník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čtyřletého gymnázia a odpovídající ročník víceletého gymnázia, 1. ročník víceletého gymnázia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,Bold"/>
                        </a:rPr>
                        <a:t>osmileté gymnázium, čtyřleté gymnázium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Times New Roman" pitchFamily="18" charset="0"/>
                        </a:rPr>
                        <a:t>Ověřeno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,Bold"/>
                        </a:rPr>
                        <a:t>(15.4.2014, třída 2.B)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,Bold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7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Zdroje uvedeny na konci dokumentu.</a:t>
                      </a:r>
                      <a:endParaRPr kumimoji="0" lang="cs-CZ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0314" marR="60314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102" name="Obrázek 3"/>
          <p:cNvPicPr>
            <a:picLocks noChangeAspect="1" noChangeArrowheads="1"/>
          </p:cNvPicPr>
          <p:nvPr>
            <p:ph type="ctrTitle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73200" y="333375"/>
            <a:ext cx="5761038" cy="125888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1" descr="coronel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0200" y="3721100"/>
            <a:ext cx="5003800" cy="313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211638" y="2133600"/>
            <a:ext cx="5292725" cy="1471613"/>
          </a:xfrm>
        </p:spPr>
        <p:txBody>
          <a:bodyPr/>
          <a:lstStyle/>
          <a:p>
            <a:pPr eaLnBrk="1" hangingPunct="1"/>
            <a:r>
              <a:rPr lang="cs-CZ" b="1" smtClean="0"/>
              <a:t>Plazi </a:t>
            </a:r>
            <a:r>
              <a:rPr lang="cs-CZ" b="1" i="1" smtClean="0"/>
              <a:t>Reptilia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3077" name="Picture 8" descr="gek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284663" cy="314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10" descr="zelv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032125"/>
            <a:ext cx="4284663" cy="382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12" descr="jesterk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4663" y="0"/>
            <a:ext cx="4859337" cy="225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0" name="TextovéPole 9"/>
          <p:cNvSpPr txBox="1">
            <a:spLocks noChangeArrowheads="1"/>
          </p:cNvSpPr>
          <p:nvPr/>
        </p:nvSpPr>
        <p:spPr bwMode="auto">
          <a:xfrm>
            <a:off x="7431088" y="6581775"/>
            <a:ext cx="17129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/>
              <a:t>Foto: Jindra Mourková</a:t>
            </a:r>
          </a:p>
        </p:txBody>
      </p:sp>
      <p:sp>
        <p:nvSpPr>
          <p:cNvPr id="3081" name="TextovéPole 10"/>
          <p:cNvSpPr txBox="1">
            <a:spLocks noChangeArrowheads="1"/>
          </p:cNvSpPr>
          <p:nvPr/>
        </p:nvSpPr>
        <p:spPr bwMode="auto">
          <a:xfrm>
            <a:off x="0" y="2708275"/>
            <a:ext cx="171291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/>
              <a:t>Foto: Jindra Mourková</a:t>
            </a:r>
          </a:p>
        </p:txBody>
      </p:sp>
      <p:sp>
        <p:nvSpPr>
          <p:cNvPr id="3082" name="TextovéPole 11"/>
          <p:cNvSpPr txBox="1">
            <a:spLocks noChangeArrowheads="1"/>
          </p:cNvSpPr>
          <p:nvPr/>
        </p:nvSpPr>
        <p:spPr bwMode="auto">
          <a:xfrm>
            <a:off x="2843213" y="6581775"/>
            <a:ext cx="13811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/>
              <a:t>Foto: Jan Mourek</a:t>
            </a:r>
          </a:p>
        </p:txBody>
      </p:sp>
      <p:sp>
        <p:nvSpPr>
          <p:cNvPr id="3083" name="TextovéPole 12"/>
          <p:cNvSpPr txBox="1">
            <a:spLocks noChangeArrowheads="1"/>
          </p:cNvSpPr>
          <p:nvPr/>
        </p:nvSpPr>
        <p:spPr bwMode="auto">
          <a:xfrm>
            <a:off x="7762875" y="1989138"/>
            <a:ext cx="13811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>
                <a:solidFill>
                  <a:schemeClr val="bg1"/>
                </a:solidFill>
              </a:rPr>
              <a:t>Foto: Jan Mourek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Znaky plazů - rozmnožování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AMNIOTA – zárodek chráněn třemi zárodečnými obaly </a:t>
            </a:r>
          </a:p>
          <a:p>
            <a:pPr lvl="1" eaLnBrk="1" hangingPunct="1"/>
            <a:r>
              <a:rPr lang="cs-CZ" smtClean="0"/>
              <a:t> amnion </a:t>
            </a:r>
          </a:p>
          <a:p>
            <a:pPr lvl="1" eaLnBrk="1" hangingPunct="1"/>
            <a:r>
              <a:rPr lang="cs-CZ" smtClean="0"/>
              <a:t>chorion </a:t>
            </a:r>
          </a:p>
          <a:p>
            <a:pPr lvl="1" eaLnBrk="1" hangingPunct="1"/>
            <a:r>
              <a:rPr lang="cs-CZ" smtClean="0"/>
              <a:t>alantois</a:t>
            </a:r>
          </a:p>
          <a:p>
            <a:pPr eaLnBrk="1" hangingPunct="1"/>
            <a:r>
              <a:rPr lang="cs-CZ" smtClean="0"/>
              <a:t>rozmnožování není vázáno na vodní prostředí</a:t>
            </a:r>
          </a:p>
          <a:p>
            <a:pPr eaLnBrk="1" hangingPunct="1"/>
            <a:r>
              <a:rPr lang="cs-CZ" smtClean="0"/>
              <a:t>vývoj přímý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Znaky plazů – stavba těla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412875"/>
            <a:ext cx="8686800" cy="4713288"/>
          </a:xfrm>
        </p:spPr>
        <p:txBody>
          <a:bodyPr/>
          <a:lstStyle/>
          <a:p>
            <a:pPr eaLnBrk="1" hangingPunct="1"/>
            <a:r>
              <a:rPr lang="cs-CZ" smtClean="0"/>
              <a:t>suchá rohovitá pokožka – není kožní dýchání</a:t>
            </a:r>
          </a:p>
          <a:p>
            <a:pPr eaLnBrk="1" hangingPunct="1"/>
            <a:r>
              <a:rPr lang="cs-CZ" smtClean="0"/>
              <a:t>plíce</a:t>
            </a:r>
          </a:p>
          <a:p>
            <a:pPr eaLnBrk="1" hangingPunct="1"/>
            <a:r>
              <a:rPr lang="cs-CZ" smtClean="0"/>
              <a:t>plně osifikovaná kostra</a:t>
            </a:r>
          </a:p>
          <a:p>
            <a:pPr eaLnBrk="1" hangingPunct="1"/>
            <a:r>
              <a:rPr lang="cs-CZ" smtClean="0"/>
              <a:t>srdce: 2 síně, 1 komora – neúplná přepážka</a:t>
            </a:r>
          </a:p>
          <a:p>
            <a:pPr eaLnBrk="1" hangingPunct="1"/>
            <a:r>
              <a:rPr lang="cs-CZ" smtClean="0"/>
              <a:t>vyluč.s.: pravé ledviny</a:t>
            </a:r>
          </a:p>
          <a:p>
            <a:pPr eaLnBrk="1" hangingPunct="1"/>
            <a:r>
              <a:rPr lang="cs-CZ" smtClean="0"/>
              <a:t>gonochoristé, oplození vnitřní, samci párový kopulační orgán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Znaky plazů – stavba těla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4713288"/>
          </a:xfrm>
        </p:spPr>
        <p:txBody>
          <a:bodyPr/>
          <a:lstStyle/>
          <a:p>
            <a:pPr eaLnBrk="1" hangingPunct="1"/>
            <a:r>
              <a:rPr lang="cs-CZ" smtClean="0"/>
              <a:t>tráv.s.: zuby, slinné (jedové) žlázy, roztažitelný žaludek, kloaka</a:t>
            </a:r>
          </a:p>
          <a:p>
            <a:pPr eaLnBrk="1" hangingPunct="1"/>
            <a:r>
              <a:rPr lang="cs-CZ" smtClean="0"/>
              <a:t>nerv.s. – velký koncový mozek, 12 párů mozkových nervů</a:t>
            </a:r>
          </a:p>
          <a:p>
            <a:pPr eaLnBrk="1" hangingPunct="1"/>
            <a:r>
              <a:rPr lang="cs-CZ" smtClean="0"/>
              <a:t>smysly: dobrý zrak a čich</a:t>
            </a:r>
          </a:p>
          <a:p>
            <a:pPr lvl="1" eaLnBrk="1" hangingPunct="1"/>
            <a:r>
              <a:rPr lang="cs-CZ" smtClean="0"/>
              <a:t>Jacobsonův orgán</a:t>
            </a:r>
          </a:p>
          <a:p>
            <a:pPr eaLnBrk="1" hangingPunct="1">
              <a:buFontTx/>
              <a:buNone/>
            </a:pPr>
            <a:endParaRPr lang="cs-CZ" smtClean="0"/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Želvy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715250" cy="4525963"/>
          </a:xfrm>
        </p:spPr>
        <p:txBody>
          <a:bodyPr/>
          <a:lstStyle/>
          <a:p>
            <a:pPr eaLnBrk="1" hangingPunct="1"/>
            <a:r>
              <a:rPr lang="cs-CZ" smtClean="0"/>
              <a:t>tělo uzavřeno v krunýři (lopatky, žebra, pánev) – karapax, plastron</a:t>
            </a:r>
          </a:p>
          <a:p>
            <a:pPr eaLnBrk="1" hangingPunct="1"/>
            <a:r>
              <a:rPr lang="cs-CZ" smtClean="0"/>
              <a:t>zrohovatělé čelisti bez zubů</a:t>
            </a:r>
          </a:p>
          <a:p>
            <a:pPr eaLnBrk="1" hangingPunct="1"/>
            <a:r>
              <a:rPr lang="cs-CZ" smtClean="0"/>
              <a:t>pětiprsté končetiny</a:t>
            </a:r>
          </a:p>
        </p:txBody>
      </p:sp>
      <p:pic>
        <p:nvPicPr>
          <p:cNvPr id="7172" name="Picture 4" descr="CIMG1265"/>
          <p:cNvPicPr>
            <a:picLocks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0" y="3811588"/>
            <a:ext cx="4572000" cy="3046412"/>
          </a:xfrm>
          <a:noFill/>
        </p:spPr>
      </p:pic>
      <p:pic>
        <p:nvPicPr>
          <p:cNvPr id="7173" name="Picture 6" descr="zelva"/>
          <p:cNvPicPr>
            <a:picLocks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4221163"/>
            <a:ext cx="2952750" cy="2636837"/>
          </a:xfrm>
          <a:noFill/>
        </p:spPr>
      </p:pic>
      <p:sp>
        <p:nvSpPr>
          <p:cNvPr id="7174" name="TextovéPole 7"/>
          <p:cNvSpPr txBox="1">
            <a:spLocks noChangeArrowheads="1"/>
          </p:cNvSpPr>
          <p:nvPr/>
        </p:nvSpPr>
        <p:spPr bwMode="auto">
          <a:xfrm>
            <a:off x="1547813" y="6581775"/>
            <a:ext cx="13811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/>
              <a:t>Foto: Jan Mourek</a:t>
            </a:r>
          </a:p>
        </p:txBody>
      </p:sp>
      <p:sp>
        <p:nvSpPr>
          <p:cNvPr id="7175" name="TextovéPole 8"/>
          <p:cNvSpPr txBox="1">
            <a:spLocks noChangeArrowheads="1"/>
          </p:cNvSpPr>
          <p:nvPr/>
        </p:nvSpPr>
        <p:spPr bwMode="auto">
          <a:xfrm>
            <a:off x="6804025" y="6581775"/>
            <a:ext cx="17129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/>
              <a:t>Foto: Jindra Mourková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4619625" cy="1143000"/>
          </a:xfrm>
        </p:spPr>
        <p:txBody>
          <a:bodyPr/>
          <a:lstStyle/>
          <a:p>
            <a:pPr eaLnBrk="1" hangingPunct="1"/>
            <a:r>
              <a:rPr lang="cs-CZ" smtClean="0"/>
              <a:t>Krokodýli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827088" y="3068638"/>
            <a:ext cx="7499350" cy="3489325"/>
          </a:xfrm>
        </p:spPr>
        <p:txBody>
          <a:bodyPr/>
          <a:lstStyle/>
          <a:p>
            <a:pPr eaLnBrk="1" hangingPunct="1"/>
            <a:r>
              <a:rPr lang="cs-CZ" smtClean="0"/>
              <a:t>rohovité štítky podložené kostěnými destičkami</a:t>
            </a:r>
          </a:p>
          <a:p>
            <a:pPr eaLnBrk="1" hangingPunct="1"/>
            <a:r>
              <a:rPr lang="cs-CZ" smtClean="0"/>
              <a:t>rozlišený chrup, zuby v alveolech</a:t>
            </a:r>
          </a:p>
          <a:p>
            <a:pPr eaLnBrk="1" hangingPunct="1"/>
            <a:r>
              <a:rPr lang="cs-CZ" smtClean="0"/>
              <a:t>bránice</a:t>
            </a:r>
          </a:p>
          <a:p>
            <a:pPr eaLnBrk="1" hangingPunct="1"/>
            <a:r>
              <a:rPr lang="cs-CZ" smtClean="0"/>
              <a:t>srdce úplně rozděleno přepážkou</a:t>
            </a:r>
          </a:p>
          <a:p>
            <a:pPr eaLnBrk="1" hangingPunct="1"/>
            <a:r>
              <a:rPr lang="cs-CZ" smtClean="0"/>
              <a:t>krokodýl, aligátor, gaviál</a:t>
            </a:r>
          </a:p>
        </p:txBody>
      </p:sp>
      <p:pic>
        <p:nvPicPr>
          <p:cNvPr id="8196" name="Picture 4" descr="CIMG2362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787900" y="0"/>
            <a:ext cx="4356100" cy="2903538"/>
          </a:xfrm>
          <a:noFill/>
        </p:spPr>
      </p:pic>
      <p:sp>
        <p:nvSpPr>
          <p:cNvPr id="8197" name="TextovéPole 6"/>
          <p:cNvSpPr txBox="1">
            <a:spLocks noChangeArrowheads="1"/>
          </p:cNvSpPr>
          <p:nvPr/>
        </p:nvSpPr>
        <p:spPr bwMode="auto">
          <a:xfrm>
            <a:off x="7431088" y="2565400"/>
            <a:ext cx="17129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>
                <a:solidFill>
                  <a:schemeClr val="bg1"/>
                </a:solidFill>
              </a:rPr>
              <a:t>Foto: Jindra Mourková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Hatérie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420938"/>
            <a:ext cx="8229600" cy="3705225"/>
          </a:xfrm>
        </p:spPr>
        <p:txBody>
          <a:bodyPr/>
          <a:lstStyle/>
          <a:p>
            <a:pPr eaLnBrk="1" hangingPunct="1"/>
            <a:r>
              <a:rPr lang="cs-CZ" smtClean="0"/>
              <a:t>2 druhy – Nový Zéland a přilehlé ostrovy</a:t>
            </a:r>
          </a:p>
          <a:p>
            <a:pPr eaLnBrk="1" hangingPunct="1"/>
            <a:r>
              <a:rPr lang="cs-CZ" smtClean="0"/>
              <a:t>ještěrovitý tvar těla – délka až 70 cm</a:t>
            </a:r>
          </a:p>
          <a:p>
            <a:pPr eaLnBrk="1" hangingPunct="1"/>
            <a:r>
              <a:rPr lang="cs-CZ" smtClean="0"/>
              <a:t>velmi pomalý metabolismus (</a:t>
            </a:r>
            <a:r>
              <a:rPr lang="cs-CZ" sz="2400" smtClean="0"/>
              <a:t>aktivní při 12°C</a:t>
            </a:r>
            <a:r>
              <a:rPr lang="cs-CZ" smtClean="0"/>
              <a:t>)</a:t>
            </a:r>
          </a:p>
          <a:p>
            <a:pPr eaLnBrk="1" hangingPunct="1"/>
            <a:r>
              <a:rPr lang="cs-CZ" smtClean="0"/>
              <a:t>velmi dlouhý vývoj, pomalé rozmnožování (dožití 100 let)</a:t>
            </a:r>
          </a:p>
          <a:p>
            <a:pPr eaLnBrk="1" hangingPunct="1"/>
            <a:r>
              <a:rPr lang="cs-CZ" smtClean="0"/>
              <a:t>silně ohroženy introdukovanými savci</a:t>
            </a:r>
          </a:p>
        </p:txBody>
      </p:sp>
      <p:pic>
        <p:nvPicPr>
          <p:cNvPr id="9220" name="Obrázek 5" descr="522px-Sphenodon_punctatu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593975" cy="238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ovéPole 6"/>
          <p:cNvSpPr txBox="1">
            <a:spLocks noChangeArrowheads="1"/>
          </p:cNvSpPr>
          <p:nvPr/>
        </p:nvSpPr>
        <p:spPr bwMode="auto">
          <a:xfrm>
            <a:off x="684213" y="6308725"/>
            <a:ext cx="70675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 b="1">
                <a:hlinkClick r:id="rId3" tooltip="User:TimVickers"/>
              </a:rPr>
              <a:t>Tim Vickers</a:t>
            </a:r>
            <a:r>
              <a:rPr lang="cs-CZ" sz="1200"/>
              <a:t>,. Wikipedie [online]. [cit. 15.4.2014]. Dostupný pod licencí Creative Commons na WWW:</a:t>
            </a:r>
          </a:p>
          <a:p>
            <a:r>
              <a:rPr lang="cs-CZ" sz="1200"/>
              <a:t>http://commons.wikimedia.org/wiki/File:Sphenodon_punctatus.jpg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Hatérie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pPr eaLnBrk="1" hangingPunct="1"/>
            <a:r>
              <a:rPr lang="cs-CZ" smtClean="0"/>
              <a:t>má také krční a břišní žebra</a:t>
            </a:r>
          </a:p>
          <a:p>
            <a:pPr eaLnBrk="1" hangingPunct="1"/>
            <a:r>
              <a:rPr lang="cs-CZ" smtClean="0"/>
              <a:t>temenní oko (primitivní čočka, sklivec, sítnice) </a:t>
            </a:r>
          </a:p>
          <a:p>
            <a:pPr eaLnBrk="1" hangingPunct="1"/>
            <a:r>
              <a:rPr lang="cs-CZ" smtClean="0"/>
              <a:t>nemá ušní bubínek</a:t>
            </a:r>
          </a:p>
          <a:p>
            <a:pPr eaLnBrk="1" hangingPunct="1"/>
            <a:endParaRPr lang="cs-CZ" smtClean="0"/>
          </a:p>
        </p:txBody>
      </p:sp>
      <p:pic>
        <p:nvPicPr>
          <p:cNvPr id="10244" name="Obrázek 5" descr="Tuatara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3" y="3584575"/>
            <a:ext cx="4643437" cy="327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TextovéPole 6"/>
          <p:cNvSpPr txBox="1">
            <a:spLocks noChangeArrowheads="1"/>
          </p:cNvSpPr>
          <p:nvPr/>
        </p:nvSpPr>
        <p:spPr bwMode="auto">
          <a:xfrm>
            <a:off x="684213" y="6021388"/>
            <a:ext cx="36718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Anonymus,. Wikipedie [online]. [cit. 15.4.2014]. Dostupný pod licencí Creative Commons na WWW:</a:t>
            </a:r>
          </a:p>
          <a:p>
            <a:r>
              <a:rPr lang="cs-CZ" sz="1200"/>
              <a:t>http://commons.wikimedia.org/wiki/File:Tuatara.jpg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Šupinatí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557338"/>
            <a:ext cx="8229600" cy="4967287"/>
          </a:xfrm>
        </p:spPr>
        <p:txBody>
          <a:bodyPr/>
          <a:lstStyle/>
          <a:p>
            <a:pPr eaLnBrk="1" hangingPunct="1"/>
            <a:r>
              <a:rPr lang="cs-CZ" smtClean="0"/>
              <a:t>tělo pokryto zrohovatělými šupinami</a:t>
            </a:r>
          </a:p>
          <a:p>
            <a:pPr eaLnBrk="1" hangingPunct="1"/>
            <a:r>
              <a:rPr lang="cs-CZ" smtClean="0"/>
              <a:t>svrchní část pokožky se opakovaně svléká </a:t>
            </a:r>
          </a:p>
          <a:p>
            <a:pPr eaLnBrk="1" hangingPunct="1">
              <a:buFontTx/>
              <a:buNone/>
            </a:pPr>
            <a:r>
              <a:rPr lang="cs-CZ" smtClean="0"/>
              <a:t>(i s rohovkou)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b="1" smtClean="0"/>
              <a:t>ještěři</a:t>
            </a:r>
            <a:r>
              <a:rPr lang="cs-CZ" smtClean="0"/>
              <a:t>  - pohyblivá víčka, kůži svlékají po částech</a:t>
            </a:r>
          </a:p>
          <a:p>
            <a:pPr eaLnBrk="1" hangingPunct="1">
              <a:buFontTx/>
              <a:buNone/>
            </a:pPr>
            <a:endParaRPr lang="cs-CZ" smtClean="0"/>
          </a:p>
          <a:p>
            <a:pPr eaLnBrk="1" hangingPunct="1"/>
            <a:r>
              <a:rPr lang="cs-CZ" b="1" smtClean="0"/>
              <a:t>hadi </a:t>
            </a:r>
            <a:r>
              <a:rPr lang="cs-CZ" smtClean="0"/>
              <a:t>– srostlá víčka, kůži svlékají vcelku</a:t>
            </a:r>
          </a:p>
          <a:p>
            <a:pPr eaLnBrk="1" hangingPunct="1">
              <a:buFontTx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4475163" cy="1143000"/>
          </a:xfrm>
        </p:spPr>
        <p:txBody>
          <a:bodyPr/>
          <a:lstStyle/>
          <a:p>
            <a:pPr eaLnBrk="1" hangingPunct="1"/>
            <a:r>
              <a:rPr lang="cs-CZ" smtClean="0"/>
              <a:t>Ještěři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989138"/>
            <a:ext cx="7499350" cy="4137025"/>
          </a:xfrm>
        </p:spPr>
        <p:txBody>
          <a:bodyPr/>
          <a:lstStyle/>
          <a:p>
            <a:pPr eaLnBrk="1" hangingPunct="1"/>
            <a:r>
              <a:rPr lang="cs-CZ" sz="2800" b="1" smtClean="0">
                <a:solidFill>
                  <a:srgbClr val="990000"/>
                </a:solidFill>
              </a:rPr>
              <a:t>leguánovití</a:t>
            </a:r>
            <a:r>
              <a:rPr lang="cs-CZ" sz="2800" smtClean="0"/>
              <a:t> – tropy a subtropy Ameriky, býložraví</a:t>
            </a:r>
          </a:p>
          <a:p>
            <a:pPr eaLnBrk="1" hangingPunct="1"/>
            <a:endParaRPr lang="cs-CZ" sz="2800" smtClean="0"/>
          </a:p>
          <a:p>
            <a:pPr eaLnBrk="1" hangingPunct="1"/>
            <a:r>
              <a:rPr lang="cs-CZ" sz="2800" b="1" smtClean="0">
                <a:solidFill>
                  <a:srgbClr val="990000"/>
                </a:solidFill>
              </a:rPr>
              <a:t>agamovití</a:t>
            </a:r>
            <a:r>
              <a:rPr lang="cs-CZ" sz="2800" smtClean="0"/>
              <a:t> tropy a subtropy Starého světa</a:t>
            </a:r>
          </a:p>
        </p:txBody>
      </p:sp>
      <p:pic>
        <p:nvPicPr>
          <p:cNvPr id="12292" name="Picture 4" descr="320px-MC_GruenerLeguan"/>
          <p:cNvPicPr>
            <a:picLocks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218238" y="0"/>
            <a:ext cx="2925762" cy="1947863"/>
          </a:xfrm>
          <a:noFill/>
        </p:spPr>
      </p:pic>
      <p:pic>
        <p:nvPicPr>
          <p:cNvPr id="12293" name="Picture 6" descr="320px-Chlamydosaurus_kingii"/>
          <p:cNvPicPr>
            <a:picLocks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64163" y="4292600"/>
            <a:ext cx="3349625" cy="2187575"/>
          </a:xfrm>
          <a:noFill/>
        </p:spPr>
      </p:pic>
      <p:sp>
        <p:nvSpPr>
          <p:cNvPr id="12294" name="TextovéPole 7"/>
          <p:cNvSpPr txBox="1">
            <a:spLocks noChangeArrowheads="1"/>
          </p:cNvSpPr>
          <p:nvPr/>
        </p:nvSpPr>
        <p:spPr bwMode="auto">
          <a:xfrm>
            <a:off x="179388" y="5876925"/>
            <a:ext cx="475297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b="1"/>
              <a:t>Agama límcová</a:t>
            </a:r>
          </a:p>
          <a:p>
            <a:r>
              <a:rPr lang="cs-CZ" sz="1200"/>
              <a:t>Miklos Schiberna,. Wikipedie [online]. [cit. 15.4.2014]. Dostupný pod licencí Creative Commons na WWW:</a:t>
            </a:r>
          </a:p>
          <a:p>
            <a:r>
              <a:rPr lang="cs-CZ" sz="1200"/>
              <a:t>http://commons.wikimedia.org/wiki/File:Chlamydosaurus_kingii.jpg</a:t>
            </a:r>
            <a:endParaRPr lang="cs-CZ"/>
          </a:p>
        </p:txBody>
      </p:sp>
      <p:sp>
        <p:nvSpPr>
          <p:cNvPr id="12295" name="TextovéPole 8"/>
          <p:cNvSpPr txBox="1">
            <a:spLocks noChangeArrowheads="1"/>
          </p:cNvSpPr>
          <p:nvPr/>
        </p:nvSpPr>
        <p:spPr bwMode="auto">
          <a:xfrm>
            <a:off x="323850" y="4508500"/>
            <a:ext cx="44640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b="1"/>
              <a:t>Leguán zelený</a:t>
            </a:r>
          </a:p>
          <a:p>
            <a:r>
              <a:rPr lang="cs-CZ" sz="1200"/>
              <a:t>Christian Mehlführer,. Wikipedie [online]. [cit. 15.4.2014]. Dostupný pod licencí Creative Commons na WWW:</a:t>
            </a:r>
          </a:p>
          <a:p>
            <a:r>
              <a:rPr lang="cs-CZ" sz="1200"/>
              <a:t>http://commons.wikimedia.org/wiki/File:MC_GruenerLeguan.jpg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851275" y="274638"/>
            <a:ext cx="4835525" cy="1143000"/>
          </a:xfrm>
        </p:spPr>
        <p:txBody>
          <a:bodyPr/>
          <a:lstStyle/>
          <a:p>
            <a:pPr eaLnBrk="1" hangingPunct="1"/>
            <a:r>
              <a:rPr lang="cs-CZ" smtClean="0"/>
              <a:t>Ještěři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16013" y="2997200"/>
            <a:ext cx="6778625" cy="3041650"/>
          </a:xfrm>
        </p:spPr>
        <p:txBody>
          <a:bodyPr/>
          <a:lstStyle/>
          <a:p>
            <a:pPr eaLnBrk="1" hangingPunct="1"/>
            <a:r>
              <a:rPr lang="cs-CZ" sz="2800" b="1" smtClean="0">
                <a:solidFill>
                  <a:srgbClr val="990000"/>
                </a:solidFill>
              </a:rPr>
              <a:t>chameleónovití</a:t>
            </a:r>
            <a:r>
              <a:rPr lang="cs-CZ" sz="2800" smtClean="0"/>
              <a:t>  - Afrika, Madagaskar, J Evropa, J.Asie – hmyzožraví</a:t>
            </a:r>
          </a:p>
          <a:p>
            <a:pPr lvl="1" eaLnBrk="1" hangingPunct="1"/>
            <a:r>
              <a:rPr lang="cs-CZ" sz="2400" smtClean="0"/>
              <a:t>srostlá oční víčka, pohyb každým okem zvlášť</a:t>
            </a:r>
          </a:p>
          <a:p>
            <a:pPr lvl="1" eaLnBrk="1" hangingPunct="1"/>
            <a:r>
              <a:rPr lang="cs-CZ" sz="2400" smtClean="0"/>
              <a:t>srostlé prsty</a:t>
            </a:r>
          </a:p>
          <a:p>
            <a:pPr lvl="1" eaLnBrk="1" hangingPunct="1"/>
            <a:r>
              <a:rPr lang="cs-CZ" sz="2400" smtClean="0"/>
              <a:t>dlouhý vymrštitelný lepkavý jazyk</a:t>
            </a:r>
          </a:p>
        </p:txBody>
      </p:sp>
      <p:pic>
        <p:nvPicPr>
          <p:cNvPr id="13316" name="Picture 4" descr="320px-Yemen_Chameleon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3995738" cy="2998788"/>
          </a:xfrm>
          <a:noFill/>
        </p:spPr>
      </p:pic>
      <p:sp>
        <p:nvSpPr>
          <p:cNvPr id="13317" name="TextovéPole 6"/>
          <p:cNvSpPr txBox="1">
            <a:spLocks noChangeArrowheads="1"/>
          </p:cNvSpPr>
          <p:nvPr/>
        </p:nvSpPr>
        <p:spPr bwMode="auto">
          <a:xfrm>
            <a:off x="179388" y="5876925"/>
            <a:ext cx="67691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b="1"/>
              <a:t>Chameleón jemenský</a:t>
            </a:r>
          </a:p>
          <a:p>
            <a:r>
              <a:rPr lang="cs-CZ" sz="1200">
                <a:hlinkClick r:id="rId3" tooltip="User:Kupos (page does not exist)"/>
              </a:rPr>
              <a:t>Kupos</a:t>
            </a:r>
            <a:r>
              <a:rPr lang="cs-CZ" sz="1200"/>
              <a:t>,. Wikipedie [online]. [cit. 15.4.2014]. Dostupný pod licencí Creative Commons na WWW:</a:t>
            </a:r>
          </a:p>
          <a:p>
            <a:r>
              <a:rPr lang="cs-CZ" sz="1200"/>
              <a:t>http://commons.wikimedia.org/wiki/File:Yemen_Chameleon.jpg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3609975" cy="1143000"/>
          </a:xfrm>
        </p:spPr>
        <p:txBody>
          <a:bodyPr/>
          <a:lstStyle/>
          <a:p>
            <a:pPr eaLnBrk="1" hangingPunct="1"/>
            <a:r>
              <a:rPr lang="cs-CZ" smtClean="0"/>
              <a:t>Ještěři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4292600"/>
            <a:ext cx="7210425" cy="1833563"/>
          </a:xfrm>
        </p:spPr>
        <p:txBody>
          <a:bodyPr/>
          <a:lstStyle/>
          <a:p>
            <a:pPr eaLnBrk="1" hangingPunct="1"/>
            <a:r>
              <a:rPr lang="cs-CZ" b="1" smtClean="0">
                <a:solidFill>
                  <a:srgbClr val="990000"/>
                </a:solidFill>
              </a:rPr>
              <a:t>gekonovití </a:t>
            </a:r>
            <a:r>
              <a:rPr lang="cs-CZ" smtClean="0"/>
              <a:t>– teplé oblasti celého světa. hmyzožraví, noční aktivita</a:t>
            </a:r>
          </a:p>
        </p:txBody>
      </p:sp>
      <p:pic>
        <p:nvPicPr>
          <p:cNvPr id="14340" name="Picture 4" descr="gekon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708400" y="0"/>
            <a:ext cx="5435600" cy="3738563"/>
          </a:xfrm>
          <a:noFill/>
        </p:spPr>
      </p:pic>
      <p:sp>
        <p:nvSpPr>
          <p:cNvPr id="14341" name="TextovéPole 6"/>
          <p:cNvSpPr txBox="1">
            <a:spLocks noChangeArrowheads="1"/>
          </p:cNvSpPr>
          <p:nvPr/>
        </p:nvSpPr>
        <p:spPr bwMode="auto">
          <a:xfrm>
            <a:off x="7431088" y="3429000"/>
            <a:ext cx="17129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/>
              <a:t>Foto: Jindra Mourková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6" descr="slepys"/>
          <p:cNvPicPr>
            <a:picLocks noChangeAspect="1" noChangeArrowheads="1"/>
          </p:cNvPicPr>
          <p:nvPr>
            <p:ph sz="quarter" idx="3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81725" y="3068638"/>
            <a:ext cx="2962275" cy="3789362"/>
          </a:xfrm>
          <a:noFill/>
        </p:spPr>
      </p:pic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4402138" cy="1143000"/>
          </a:xfrm>
        </p:spPr>
        <p:txBody>
          <a:bodyPr/>
          <a:lstStyle/>
          <a:p>
            <a:pPr eaLnBrk="1" hangingPunct="1"/>
            <a:r>
              <a:rPr lang="cs-CZ" smtClean="0"/>
              <a:t>Ještěři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276475"/>
            <a:ext cx="8291513" cy="4581525"/>
          </a:xfrm>
        </p:spPr>
        <p:txBody>
          <a:bodyPr/>
          <a:lstStyle/>
          <a:p>
            <a:pPr eaLnBrk="1" hangingPunct="1"/>
            <a:r>
              <a:rPr lang="cs-CZ" b="1" smtClean="0">
                <a:solidFill>
                  <a:srgbClr val="990000"/>
                </a:solidFill>
              </a:rPr>
              <a:t>ještěrkovití</a:t>
            </a:r>
            <a:r>
              <a:rPr lang="cs-CZ" smtClean="0"/>
              <a:t> – denní aktivita, hmyzožraví</a:t>
            </a:r>
            <a:r>
              <a:rPr lang="cs-CZ" sz="2800" smtClean="0"/>
              <a:t>, </a:t>
            </a:r>
            <a:r>
              <a:rPr lang="cs-CZ" sz="2400" smtClean="0"/>
              <a:t>Afrika, Asie, Evropa</a:t>
            </a:r>
          </a:p>
          <a:p>
            <a:pPr eaLnBrk="1" hangingPunct="1"/>
            <a:r>
              <a:rPr lang="cs-CZ" sz="2400" smtClean="0"/>
              <a:t>ještěrka obecná, zelená, živorodá</a:t>
            </a:r>
          </a:p>
          <a:p>
            <a:pPr eaLnBrk="1" hangingPunct="1"/>
            <a:endParaRPr lang="cs-CZ" sz="1600" smtClean="0"/>
          </a:p>
          <a:p>
            <a:pPr eaLnBrk="1" hangingPunct="1"/>
            <a:r>
              <a:rPr lang="cs-CZ" b="1" smtClean="0">
                <a:solidFill>
                  <a:srgbClr val="990000"/>
                </a:solidFill>
              </a:rPr>
              <a:t>slepýšovití </a:t>
            </a:r>
            <a:r>
              <a:rPr lang="cs-CZ" smtClean="0"/>
              <a:t>– redukce končetin,</a:t>
            </a:r>
          </a:p>
          <a:p>
            <a:pPr eaLnBrk="1" hangingPunct="1"/>
            <a:r>
              <a:rPr lang="cs-CZ" smtClean="0"/>
              <a:t> žijí na zemi nebo v zemi,</a:t>
            </a:r>
          </a:p>
          <a:p>
            <a:pPr eaLnBrk="1" hangingPunct="1"/>
            <a:r>
              <a:rPr lang="cs-CZ" smtClean="0"/>
              <a:t> hmyzožraví,</a:t>
            </a:r>
            <a:r>
              <a:rPr lang="cs-CZ" sz="2800" smtClean="0"/>
              <a:t> </a:t>
            </a:r>
          </a:p>
          <a:p>
            <a:pPr eaLnBrk="1" hangingPunct="1">
              <a:buFontTx/>
              <a:buNone/>
            </a:pPr>
            <a:r>
              <a:rPr lang="cs-CZ" sz="2000" smtClean="0"/>
              <a:t>	</a:t>
            </a:r>
            <a:r>
              <a:rPr lang="cs-CZ" sz="2400" smtClean="0"/>
              <a:t>Amerika, Evropa, Asie</a:t>
            </a:r>
          </a:p>
          <a:p>
            <a:pPr eaLnBrk="1" hangingPunct="1"/>
            <a:r>
              <a:rPr lang="cs-CZ" sz="2400" smtClean="0"/>
              <a:t>slepýš křehký</a:t>
            </a:r>
          </a:p>
          <a:p>
            <a:pPr eaLnBrk="1" hangingPunct="1"/>
            <a:endParaRPr lang="cs-CZ" sz="2400" smtClean="0"/>
          </a:p>
        </p:txBody>
      </p:sp>
      <p:pic>
        <p:nvPicPr>
          <p:cNvPr id="15365" name="Picture 4" descr="jesterka"/>
          <p:cNvPicPr>
            <a:picLocks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3438" y="0"/>
            <a:ext cx="4500562" cy="2090738"/>
          </a:xfrm>
          <a:noFill/>
        </p:spPr>
      </p:pic>
      <p:sp>
        <p:nvSpPr>
          <p:cNvPr id="15366" name="TextovéPole 7"/>
          <p:cNvSpPr txBox="1">
            <a:spLocks noChangeArrowheads="1"/>
          </p:cNvSpPr>
          <p:nvPr/>
        </p:nvSpPr>
        <p:spPr bwMode="auto">
          <a:xfrm>
            <a:off x="7431088" y="3068638"/>
            <a:ext cx="1712912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>
                <a:solidFill>
                  <a:schemeClr val="bg1"/>
                </a:solidFill>
              </a:rPr>
              <a:t>Foto: Jindra Mourková</a:t>
            </a:r>
          </a:p>
        </p:txBody>
      </p:sp>
      <p:sp>
        <p:nvSpPr>
          <p:cNvPr id="15367" name="TextovéPole 8"/>
          <p:cNvSpPr txBox="1">
            <a:spLocks noChangeArrowheads="1"/>
          </p:cNvSpPr>
          <p:nvPr/>
        </p:nvSpPr>
        <p:spPr bwMode="auto">
          <a:xfrm>
            <a:off x="7762875" y="1773238"/>
            <a:ext cx="13811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>
                <a:solidFill>
                  <a:schemeClr val="bg1"/>
                </a:solidFill>
              </a:rPr>
              <a:t>Foto: Jan Mourek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4619625" cy="1143000"/>
          </a:xfrm>
        </p:spPr>
        <p:txBody>
          <a:bodyPr/>
          <a:lstStyle/>
          <a:p>
            <a:pPr eaLnBrk="1" hangingPunct="1"/>
            <a:r>
              <a:rPr lang="cs-CZ" smtClean="0"/>
              <a:t>Ještěři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412875"/>
            <a:ext cx="6923087" cy="2986088"/>
          </a:xfrm>
        </p:spPr>
        <p:txBody>
          <a:bodyPr/>
          <a:lstStyle/>
          <a:p>
            <a:pPr eaLnBrk="1" hangingPunct="1"/>
            <a:r>
              <a:rPr lang="cs-CZ" sz="2800" b="1" smtClean="0">
                <a:solidFill>
                  <a:srgbClr val="990000"/>
                </a:solidFill>
              </a:rPr>
              <a:t>korovcovití </a:t>
            </a:r>
          </a:p>
          <a:p>
            <a:pPr eaLnBrk="1" hangingPunct="1">
              <a:buFontTx/>
              <a:buNone/>
            </a:pPr>
            <a:r>
              <a:rPr lang="cs-CZ" sz="2000" smtClean="0"/>
              <a:t>– </a:t>
            </a:r>
            <a:r>
              <a:rPr lang="cs-CZ" sz="2400" smtClean="0"/>
              <a:t>korovec jedovatý</a:t>
            </a:r>
          </a:p>
          <a:p>
            <a:pPr eaLnBrk="1" hangingPunct="1">
              <a:buFontTx/>
              <a:buNone/>
            </a:pPr>
            <a:r>
              <a:rPr lang="cs-CZ" sz="2400" smtClean="0"/>
              <a:t> – pouště S. Amerika</a:t>
            </a:r>
          </a:p>
          <a:p>
            <a:pPr eaLnBrk="1" hangingPunct="1"/>
            <a:r>
              <a:rPr lang="cs-CZ" sz="2000" smtClean="0"/>
              <a:t>jedová žlázy na spodní čelisti – zuby s rýhami</a:t>
            </a:r>
          </a:p>
          <a:p>
            <a:pPr eaLnBrk="1" hangingPunct="1"/>
            <a:endParaRPr lang="cs-CZ" sz="2000" smtClean="0"/>
          </a:p>
          <a:p>
            <a:pPr eaLnBrk="1" hangingPunct="1"/>
            <a:r>
              <a:rPr lang="cs-CZ" sz="2800" b="1" smtClean="0">
                <a:solidFill>
                  <a:srgbClr val="990000"/>
                </a:solidFill>
              </a:rPr>
              <a:t>varanovití</a:t>
            </a:r>
            <a:r>
              <a:rPr lang="cs-CZ" sz="2800" smtClean="0"/>
              <a:t> – </a:t>
            </a:r>
            <a:r>
              <a:rPr lang="cs-CZ" sz="2400" smtClean="0"/>
              <a:t>velcí predátoři (až 3m)</a:t>
            </a:r>
          </a:p>
          <a:p>
            <a:pPr eaLnBrk="1" hangingPunct="1"/>
            <a:r>
              <a:rPr lang="cs-CZ" sz="2800" smtClean="0"/>
              <a:t> </a:t>
            </a:r>
            <a:r>
              <a:rPr lang="cs-CZ" sz="2000" smtClean="0"/>
              <a:t>Afrika, Asie, Austrálie</a:t>
            </a:r>
          </a:p>
          <a:p>
            <a:pPr eaLnBrk="1" hangingPunct="1"/>
            <a:r>
              <a:rPr lang="cs-CZ" sz="2400" smtClean="0"/>
              <a:t>varan komodský, varan pustinný</a:t>
            </a:r>
          </a:p>
        </p:txBody>
      </p:sp>
      <p:pic>
        <p:nvPicPr>
          <p:cNvPr id="16388" name="Picture 4" descr="320px-Gila_monster2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64163" y="0"/>
            <a:ext cx="3779837" cy="2835275"/>
          </a:xfrm>
          <a:noFill/>
        </p:spPr>
      </p:pic>
      <p:sp>
        <p:nvSpPr>
          <p:cNvPr id="16389" name="TextovéPole 6"/>
          <p:cNvSpPr txBox="1">
            <a:spLocks noChangeArrowheads="1"/>
          </p:cNvSpPr>
          <p:nvPr/>
        </p:nvSpPr>
        <p:spPr bwMode="auto">
          <a:xfrm>
            <a:off x="107950" y="5084763"/>
            <a:ext cx="583247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b="1"/>
              <a:t>Korovec jedovatý</a:t>
            </a:r>
          </a:p>
          <a:p>
            <a:r>
              <a:rPr lang="cs-CZ" sz="1200"/>
              <a:t>Blueag9,. Wikipedie [online]. [cit. 15.4.2014]. Dostupný pod licencí Creative Commons na WWW:</a:t>
            </a:r>
          </a:p>
          <a:p>
            <a:r>
              <a:rPr lang="cs-CZ" sz="1200"/>
              <a:t>http://commons.wikimedia.org/wiki/File:Gila_monster2.JPG</a:t>
            </a:r>
            <a:endParaRPr lang="cs-CZ"/>
          </a:p>
        </p:txBody>
      </p:sp>
      <p:sp>
        <p:nvSpPr>
          <p:cNvPr id="16390" name="TextovéPole 7"/>
          <p:cNvSpPr txBox="1">
            <a:spLocks noChangeArrowheads="1"/>
          </p:cNvSpPr>
          <p:nvPr/>
        </p:nvSpPr>
        <p:spPr bwMode="auto">
          <a:xfrm>
            <a:off x="107950" y="6027738"/>
            <a:ext cx="55435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b="1"/>
              <a:t>Varan komodský</a:t>
            </a:r>
          </a:p>
          <a:p>
            <a:r>
              <a:rPr lang="cs-CZ" sz="1200"/>
              <a:t>Bodlina,. Wikipedie [online]. [cit. 15.4.2014]. Dostupný pod licencí Creative Commons na WWW:</a:t>
            </a:r>
          </a:p>
          <a:p>
            <a:r>
              <a:rPr lang="cs-CZ" sz="1200"/>
              <a:t>http://commons.wikimedia.org/wiki/File:Varanus_komodoensis.jpg</a:t>
            </a:r>
            <a:endParaRPr lang="cs-CZ"/>
          </a:p>
        </p:txBody>
      </p:sp>
      <p:pic>
        <p:nvPicPr>
          <p:cNvPr id="16391" name="Obrázek 8" descr="640px-Varanus_komodoensi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063" y="4184650"/>
            <a:ext cx="3563937" cy="267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Hadi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zachovaná jen pravá plíce</a:t>
            </a:r>
          </a:p>
          <a:p>
            <a:pPr eaLnBrk="1" hangingPunct="1">
              <a:buFontTx/>
              <a:buNone/>
            </a:pPr>
            <a:endParaRPr lang="cs-CZ" smtClean="0"/>
          </a:p>
          <a:p>
            <a:pPr eaLnBrk="1" hangingPunct="1"/>
            <a:r>
              <a:rPr lang="cs-CZ" smtClean="0"/>
              <a:t>dolní čelisti pohyblivé nezávisle na sobě</a:t>
            </a:r>
          </a:p>
          <a:p>
            <a:pPr eaLnBrk="1" hangingPunct="1"/>
            <a:r>
              <a:rPr lang="cs-CZ" smtClean="0"/>
              <a:t>různé typy zubů (plné, s rýhou, duté)</a:t>
            </a:r>
          </a:p>
          <a:p>
            <a:pPr eaLnBrk="1" hangingPunct="1">
              <a:buFontTx/>
              <a:buNone/>
            </a:pPr>
            <a:r>
              <a:rPr lang="cs-CZ" smtClean="0"/>
              <a:t>	 </a:t>
            </a:r>
            <a:r>
              <a:rPr lang="cs-CZ" sz="2400" smtClean="0"/>
              <a:t>- jedové zuby jsou zvětšené, mohou být pohyblivé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Hadi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859713" cy="2620963"/>
          </a:xfrm>
        </p:spPr>
        <p:txBody>
          <a:bodyPr/>
          <a:lstStyle/>
          <a:p>
            <a:pPr eaLnBrk="1" hangingPunct="1"/>
            <a:r>
              <a:rPr lang="cs-CZ" b="1" smtClean="0">
                <a:solidFill>
                  <a:srgbClr val="990000"/>
                </a:solidFill>
              </a:rPr>
              <a:t>hroznýšovití </a:t>
            </a:r>
            <a:r>
              <a:rPr lang="cs-CZ" smtClean="0"/>
              <a:t>– škrtiči, </a:t>
            </a:r>
          </a:p>
          <a:p>
            <a:pPr eaLnBrk="1" hangingPunct="1"/>
            <a:r>
              <a:rPr lang="cs-CZ" smtClean="0"/>
              <a:t>zachovaná zmenšená levá plíce, zbytky pánve</a:t>
            </a:r>
          </a:p>
          <a:p>
            <a:pPr eaLnBrk="1" hangingPunct="1"/>
            <a:r>
              <a:rPr lang="cs-CZ" smtClean="0"/>
              <a:t>hroznýš, anakonda, krajta</a:t>
            </a:r>
          </a:p>
        </p:txBody>
      </p:sp>
      <p:pic>
        <p:nvPicPr>
          <p:cNvPr id="18436" name="Zástupný symbol pro obsah 7" descr="522px-Boa_constrictor_coiled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867400" y="3846513"/>
            <a:ext cx="3276600" cy="3011487"/>
          </a:xfrm>
        </p:spPr>
      </p:pic>
      <p:sp>
        <p:nvSpPr>
          <p:cNvPr id="18437" name="TextovéPole 8"/>
          <p:cNvSpPr txBox="1">
            <a:spLocks noChangeArrowheads="1"/>
          </p:cNvSpPr>
          <p:nvPr/>
        </p:nvSpPr>
        <p:spPr bwMode="auto">
          <a:xfrm>
            <a:off x="107950" y="5229225"/>
            <a:ext cx="49688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b="1"/>
              <a:t>Hroznýš královský</a:t>
            </a:r>
          </a:p>
          <a:p>
            <a:r>
              <a:rPr lang="cs-CZ" sz="1200"/>
              <a:t>Anonymus,. Wikipedie [online]. [cit. 15.4.2014]. </a:t>
            </a:r>
          </a:p>
          <a:p>
            <a:r>
              <a:rPr lang="cs-CZ" sz="1200"/>
              <a:t>Dostupný pod licencí Creative Commons na WWW:</a:t>
            </a:r>
          </a:p>
          <a:p>
            <a:r>
              <a:rPr lang="cs-CZ" sz="1200"/>
              <a:t>http://commons.wikimedia.org/wiki/File:Boa_constrictor_coiled.jpg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Hadi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341438"/>
            <a:ext cx="7210425" cy="2260600"/>
          </a:xfrm>
        </p:spPr>
        <p:txBody>
          <a:bodyPr/>
          <a:lstStyle/>
          <a:p>
            <a:pPr eaLnBrk="1" hangingPunct="1"/>
            <a:r>
              <a:rPr lang="cs-CZ" b="1" smtClean="0">
                <a:solidFill>
                  <a:srgbClr val="990000"/>
                </a:solidFill>
              </a:rPr>
              <a:t>užovkovití </a:t>
            </a:r>
            <a:r>
              <a:rPr lang="cs-CZ" smtClean="0"/>
              <a:t>– škrtiči, případně mají zadní jedové zuby</a:t>
            </a:r>
          </a:p>
          <a:p>
            <a:pPr eaLnBrk="1" hangingPunct="1"/>
            <a:r>
              <a:rPr lang="cs-CZ" smtClean="0"/>
              <a:t>užovka obojková, podplamatá, hladká, stromová</a:t>
            </a:r>
          </a:p>
        </p:txBody>
      </p:sp>
      <p:pic>
        <p:nvPicPr>
          <p:cNvPr id="19460" name="Picture 6" descr="coronella"/>
          <p:cNvPicPr>
            <a:picLocks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3811588"/>
            <a:ext cx="4859338" cy="3046412"/>
          </a:xfrm>
          <a:noFill/>
        </p:spPr>
      </p:pic>
      <p:pic>
        <p:nvPicPr>
          <p:cNvPr id="19461" name="Picture 8" descr="natrix"/>
          <p:cNvPicPr>
            <a:picLocks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668963" y="3357563"/>
            <a:ext cx="3475037" cy="3500437"/>
          </a:xfrm>
          <a:noFill/>
        </p:spPr>
      </p:pic>
      <p:sp>
        <p:nvSpPr>
          <p:cNvPr id="19462" name="TextovéPole 7"/>
          <p:cNvSpPr txBox="1">
            <a:spLocks noChangeArrowheads="1"/>
          </p:cNvSpPr>
          <p:nvPr/>
        </p:nvSpPr>
        <p:spPr bwMode="auto">
          <a:xfrm>
            <a:off x="5651500" y="6581775"/>
            <a:ext cx="13811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>
                <a:solidFill>
                  <a:schemeClr val="bg1"/>
                </a:solidFill>
              </a:rPr>
              <a:t>Foto: Jan Mourek</a:t>
            </a:r>
          </a:p>
        </p:txBody>
      </p:sp>
      <p:sp>
        <p:nvSpPr>
          <p:cNvPr id="19463" name="TextovéPole 8"/>
          <p:cNvSpPr txBox="1">
            <a:spLocks noChangeArrowheads="1"/>
          </p:cNvSpPr>
          <p:nvPr/>
        </p:nvSpPr>
        <p:spPr bwMode="auto">
          <a:xfrm>
            <a:off x="3132138" y="6581775"/>
            <a:ext cx="17113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200"/>
              <a:t>Foto: Jindra Mourková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Hadi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916113"/>
            <a:ext cx="7715250" cy="1657350"/>
          </a:xfrm>
        </p:spPr>
        <p:txBody>
          <a:bodyPr/>
          <a:lstStyle/>
          <a:p>
            <a:pPr eaLnBrk="1" hangingPunct="1"/>
            <a:r>
              <a:rPr lang="cs-CZ" b="1" smtClean="0">
                <a:solidFill>
                  <a:srgbClr val="990000"/>
                </a:solidFill>
              </a:rPr>
              <a:t>korálovcovití </a:t>
            </a:r>
            <a:r>
              <a:rPr lang="cs-CZ" smtClean="0"/>
              <a:t>– prudce jedovatí hadi </a:t>
            </a:r>
          </a:p>
          <a:p>
            <a:pPr eaLnBrk="1" hangingPunct="1"/>
            <a:r>
              <a:rPr lang="cs-CZ" smtClean="0"/>
              <a:t>korálovec, kobra, mamba, vodnář</a:t>
            </a:r>
          </a:p>
        </p:txBody>
      </p:sp>
      <p:pic>
        <p:nvPicPr>
          <p:cNvPr id="20484" name="Picture 6" descr="320px-Coral_snake"/>
          <p:cNvPicPr>
            <a:picLocks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3348038" cy="1601788"/>
          </a:xfrm>
          <a:noFill/>
        </p:spPr>
      </p:pic>
      <p:sp>
        <p:nvSpPr>
          <p:cNvPr id="20485" name="TextovéPole 7"/>
          <p:cNvSpPr txBox="1">
            <a:spLocks noChangeArrowheads="1"/>
          </p:cNvSpPr>
          <p:nvPr/>
        </p:nvSpPr>
        <p:spPr bwMode="auto">
          <a:xfrm>
            <a:off x="107950" y="5229225"/>
            <a:ext cx="410368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b="1"/>
              <a:t>Kobra indická</a:t>
            </a:r>
          </a:p>
          <a:p>
            <a:r>
              <a:rPr lang="cs-CZ" sz="1200"/>
              <a:t>Renaud d'Avout d'Auerstaedt,. Wikipedie [online]. [cit. 15.4.2014]. </a:t>
            </a:r>
          </a:p>
          <a:p>
            <a:r>
              <a:rPr lang="cs-CZ" sz="1200"/>
              <a:t>Dostupný pod licencí Creative Commons na WWW:</a:t>
            </a:r>
          </a:p>
          <a:p>
            <a:r>
              <a:rPr lang="cs-CZ" sz="1200"/>
              <a:t>http://commons.wikimedia.org/wiki/File:Indian_cobra.jpg</a:t>
            </a:r>
          </a:p>
        </p:txBody>
      </p:sp>
      <p:sp>
        <p:nvSpPr>
          <p:cNvPr id="20486" name="TextovéPole 8"/>
          <p:cNvSpPr txBox="1">
            <a:spLocks noChangeArrowheads="1"/>
          </p:cNvSpPr>
          <p:nvPr/>
        </p:nvSpPr>
        <p:spPr bwMode="auto">
          <a:xfrm>
            <a:off x="107950" y="4221163"/>
            <a:ext cx="49688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b="1"/>
              <a:t>Korálovec</a:t>
            </a:r>
          </a:p>
          <a:p>
            <a:r>
              <a:rPr lang="cs-CZ" sz="1200"/>
              <a:t>Goldman, Luther C.s,. Wikipedie [online]. [cit. 15.4.2014]. </a:t>
            </a:r>
          </a:p>
          <a:p>
            <a:r>
              <a:rPr lang="cs-CZ" sz="1200"/>
              <a:t>Dostupný pod licencí Creative Commons na WWW:</a:t>
            </a:r>
          </a:p>
          <a:p>
            <a:r>
              <a:rPr lang="cs-CZ" sz="1200"/>
              <a:t>http://commons.wikimedia.org/wiki/File:Coral_snake.jpg</a:t>
            </a:r>
            <a:endParaRPr lang="cs-CZ"/>
          </a:p>
        </p:txBody>
      </p:sp>
      <p:pic>
        <p:nvPicPr>
          <p:cNvPr id="20487" name="Zástupný symbol pro obsah 10" descr="640px-Indian_cobra.jpg"/>
          <p:cNvPicPr>
            <a:picLocks noGrp="1" noChangeAspect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427538" y="3719513"/>
            <a:ext cx="4716462" cy="31384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Hadi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859713" cy="2044700"/>
          </a:xfrm>
        </p:spPr>
        <p:txBody>
          <a:bodyPr/>
          <a:lstStyle/>
          <a:p>
            <a:pPr eaLnBrk="1" hangingPunct="1"/>
            <a:r>
              <a:rPr lang="cs-CZ" b="1" smtClean="0">
                <a:solidFill>
                  <a:srgbClr val="990000"/>
                </a:solidFill>
              </a:rPr>
              <a:t>zmijovití </a:t>
            </a:r>
            <a:r>
              <a:rPr lang="cs-CZ" smtClean="0"/>
              <a:t>– silně jedovatí hadi</a:t>
            </a:r>
          </a:p>
          <a:p>
            <a:pPr eaLnBrk="1" hangingPunct="1"/>
            <a:r>
              <a:rPr lang="cs-CZ" smtClean="0"/>
              <a:t>skládají zuby </a:t>
            </a:r>
          </a:p>
          <a:p>
            <a:pPr eaLnBrk="1" hangingPunct="1"/>
            <a:r>
              <a:rPr lang="cs-CZ" smtClean="0"/>
              <a:t>zmije, chřestýš</a:t>
            </a:r>
          </a:p>
        </p:txBody>
      </p:sp>
      <p:pic>
        <p:nvPicPr>
          <p:cNvPr id="21508" name="Picture 6" descr="320px-Vipera_Berus_Haukipudas_20110602d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00563" y="2997200"/>
            <a:ext cx="4211637" cy="3025775"/>
          </a:xfrm>
          <a:noFill/>
        </p:spPr>
      </p:pic>
      <p:sp>
        <p:nvSpPr>
          <p:cNvPr id="21509" name="TextovéPole 6"/>
          <p:cNvSpPr txBox="1">
            <a:spLocks noChangeArrowheads="1"/>
          </p:cNvSpPr>
          <p:nvPr/>
        </p:nvSpPr>
        <p:spPr bwMode="auto">
          <a:xfrm>
            <a:off x="107950" y="5229225"/>
            <a:ext cx="38163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b="1"/>
              <a:t>Zmije obecná</a:t>
            </a:r>
          </a:p>
          <a:p>
            <a:r>
              <a:rPr lang="cs-CZ" sz="1200" u="sng">
                <a:hlinkClick r:id="rId3" tooltip="User:Estormiz"/>
              </a:rPr>
              <a:t>Estormiz</a:t>
            </a:r>
            <a:r>
              <a:rPr lang="cs-CZ" sz="1200"/>
              <a:t>,. Wikipedie [online]. [cit. 15.4.2014]. </a:t>
            </a:r>
          </a:p>
          <a:p>
            <a:r>
              <a:rPr lang="cs-CZ" sz="1200"/>
              <a:t>Dostupný pod licencí Creative Commons na WWW:</a:t>
            </a:r>
          </a:p>
          <a:p>
            <a:r>
              <a:rPr lang="cs-CZ" sz="1200"/>
              <a:t>http://commons.wikimedia.org/wiki/File:Vipera_Berus_Haukipudas_20110602d.JPG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pPr eaLnBrk="1" hangingPunct="1"/>
            <a:r>
              <a:rPr lang="cs-CZ" smtClean="0">
                <a:solidFill>
                  <a:schemeClr val="tx1"/>
                </a:solidFill>
              </a:rPr>
              <a:t>Použitá literatura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412875"/>
            <a:ext cx="8229600" cy="5040313"/>
          </a:xfrm>
        </p:spPr>
        <p:txBody>
          <a:bodyPr/>
          <a:lstStyle/>
          <a:p>
            <a:pPr eaLnBrk="1" hangingPunct="1"/>
            <a:r>
              <a:rPr lang="cs-CZ" b="1" smtClean="0"/>
              <a:t>Gaisler J., Zima J.2007: </a:t>
            </a:r>
            <a:r>
              <a:rPr lang="cs-CZ" smtClean="0"/>
              <a:t>Zoologie obratlovců, Academia, Praha.</a:t>
            </a:r>
          </a:p>
          <a:p>
            <a:pPr eaLnBrk="1" hangingPunct="1"/>
            <a:r>
              <a:rPr lang="cs-CZ" b="1" smtClean="0"/>
              <a:t>Jelínek J., Zicháček V. 2007</a:t>
            </a:r>
            <a:r>
              <a:rPr lang="cs-CZ" smtClean="0"/>
              <a:t>: Biologie pro gymnázia, Nakladatelství Olomouc.</a:t>
            </a:r>
          </a:p>
          <a:p>
            <a:pPr eaLnBrk="1" hangingPunct="1"/>
            <a:r>
              <a:rPr lang="cs-CZ" b="1" smtClean="0"/>
              <a:t>Zwach I. 1990</a:t>
            </a:r>
            <a:r>
              <a:rPr lang="cs-CZ" smtClean="0"/>
              <a:t>: Naši obojživelníci a plazi ve fotografii, SZN, Praha.</a:t>
            </a:r>
          </a:p>
          <a:p>
            <a:pPr eaLnBrk="1" hangingPunct="1"/>
            <a:r>
              <a:rPr lang="cs-CZ" b="1" smtClean="0"/>
              <a:t>Zwach I. 2013</a:t>
            </a:r>
            <a:r>
              <a:rPr lang="cs-CZ" smtClean="0"/>
              <a:t>: Obojživelníci a plazi České republiky, Grada, Praha.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z="3600" smtClean="0"/>
              <a:t>Všechny fotografie byly použity se svolením autorů.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404</TotalTime>
  <Words>933</Words>
  <Application>Microsoft Office PowerPoint</Application>
  <PresentationFormat>Předvádění na obrazovce (4:3)</PresentationFormat>
  <Paragraphs>181</Paragraphs>
  <Slides>22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7" baseType="lpstr">
      <vt:lpstr>Arial</vt:lpstr>
      <vt:lpstr>Calibri</vt:lpstr>
      <vt:lpstr>Times New Roman</vt:lpstr>
      <vt:lpstr>Times New Roman,Bold</vt:lpstr>
      <vt:lpstr>Výchozí návrh</vt:lpstr>
      <vt:lpstr>Snímek 1</vt:lpstr>
      <vt:lpstr>Plazi Reptilia</vt:lpstr>
      <vt:lpstr>Znaky plazů - rozmnožování</vt:lpstr>
      <vt:lpstr>Znaky plazů – stavba těla</vt:lpstr>
      <vt:lpstr>Znaky plazů – stavba těla</vt:lpstr>
      <vt:lpstr>Želvy</vt:lpstr>
      <vt:lpstr>Krokodýli</vt:lpstr>
      <vt:lpstr>Hatérie</vt:lpstr>
      <vt:lpstr>Hatérie</vt:lpstr>
      <vt:lpstr>Šupinatí</vt:lpstr>
      <vt:lpstr>Ještěři</vt:lpstr>
      <vt:lpstr>Ještěři</vt:lpstr>
      <vt:lpstr>Ještěři</vt:lpstr>
      <vt:lpstr>Ještěři</vt:lpstr>
      <vt:lpstr>Ještěři</vt:lpstr>
      <vt:lpstr>Hadi</vt:lpstr>
      <vt:lpstr>Hadi</vt:lpstr>
      <vt:lpstr>Hadi</vt:lpstr>
      <vt:lpstr>Hadi</vt:lpstr>
      <vt:lpstr>Hadi</vt:lpstr>
      <vt:lpstr>Použitá literatura</vt:lpstr>
      <vt:lpstr>Snímek 22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Jindra</dc:creator>
  <cp:lastModifiedBy>Dum</cp:lastModifiedBy>
  <cp:revision>75</cp:revision>
  <dcterms:created xsi:type="dcterms:W3CDTF">2013-12-09T19:58:54Z</dcterms:created>
  <dcterms:modified xsi:type="dcterms:W3CDTF">2014-04-28T07:01:32Z</dcterms:modified>
</cp:coreProperties>
</file>