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60" r:id="rId2"/>
    <p:sldId id="257" r:id="rId3"/>
    <p:sldId id="258" r:id="rId4"/>
    <p:sldId id="259" r:id="rId5"/>
    <p:sldId id="268" r:id="rId6"/>
    <p:sldId id="261" r:id="rId7"/>
    <p:sldId id="270" r:id="rId8"/>
    <p:sldId id="262" r:id="rId9"/>
    <p:sldId id="263" r:id="rId10"/>
    <p:sldId id="264" r:id="rId11"/>
    <p:sldId id="265" r:id="rId12"/>
    <p:sldId id="271" r:id="rId13"/>
    <p:sldId id="272" r:id="rId14"/>
    <p:sldId id="273" r:id="rId15"/>
    <p:sldId id="26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baseline="0" dirty="0" smtClean="0"/>
            <a:t>VY_32_INOVACE_14_Konverzace v Aj 6.ročník_Shopping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/>
            <a:t>: Lenka Hrnčířová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</a:t>
          </a:r>
          <a:r>
            <a:rPr lang="cs-CZ" sz="2000" dirty="0" smtClean="0"/>
            <a:t>: Shopping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F5C1E6B-17BA-46B0-9980-C180D4E8DED1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70F328E-7BE0-4C18-9A1B-AABF80359C71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B4FC48D-29A7-4956-A061-673592D800BE}" type="presOf" srcId="{4C35D32F-0EAB-4CD7-82EE-45574DC2A586}" destId="{8BEBB6EC-1DAA-4CAC-8A25-BC0FCBD5DBD5}" srcOrd="0" destOrd="0" presId="urn:microsoft.com/office/officeart/2005/8/layout/target3"/>
    <dgm:cxn modelId="{1221AE81-1DBC-42E4-8879-52CB00119456}" type="presOf" srcId="{B651F6E3-6281-48DB-9319-2AEAFDAE7572}" destId="{6BB5E863-4638-4E1D-BFDE-399D028AC4ED}" srcOrd="1" destOrd="0" presId="urn:microsoft.com/office/officeart/2005/8/layout/target3"/>
    <dgm:cxn modelId="{88E5C959-0F69-44C6-ACD9-4C0A7991487D}" type="presOf" srcId="{D8197B8C-B260-4A16-BDF4-0947B075E274}" destId="{5A5FFA88-C948-4069-8E93-59FA12366E83}" srcOrd="1" destOrd="0" presId="urn:microsoft.com/office/officeart/2005/8/layout/target3"/>
    <dgm:cxn modelId="{C79FF035-AA49-4873-BF60-450CB05381AB}" type="presOf" srcId="{D1B46980-6531-4606-95E6-44980827E919}" destId="{6140AFEC-043D-4C43-A2F9-D0F5331DF3A3}" srcOrd="0" destOrd="0" presId="urn:microsoft.com/office/officeart/2005/8/layout/target3"/>
    <dgm:cxn modelId="{95E14F39-4171-4389-B2AE-460526EE97BD}" type="presOf" srcId="{B651F6E3-6281-48DB-9319-2AEAFDAE7572}" destId="{619D679B-A015-4ECF-8348-D1034C574F40}" srcOrd="0" destOrd="0" presId="urn:microsoft.com/office/officeart/2005/8/layout/target3"/>
    <dgm:cxn modelId="{13CA0B5C-2430-484D-8107-601D66718F78}" type="presOf" srcId="{D8197B8C-B260-4A16-BDF4-0947B075E274}" destId="{25B08C86-7E15-44DC-BE7F-FFB55DD49D12}" srcOrd="0" destOrd="0" presId="urn:microsoft.com/office/officeart/2005/8/layout/target3"/>
    <dgm:cxn modelId="{F7683675-599D-4339-BA35-8481A8DCD888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74F6E53-E000-483C-8B8F-4C71E6A06557}" type="presOf" srcId="{D1D4F407-5343-4D3F-B5B9-D407B03CAEB4}" destId="{AED2198E-93D5-4001-81B4-73124B309672}" srcOrd="1" destOrd="0" presId="urn:microsoft.com/office/officeart/2005/8/layout/target3"/>
    <dgm:cxn modelId="{C79BEFCA-DD07-4FBB-B12A-4402E87C9741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EF814D0-119D-412F-9F91-179157420C5C}" type="presParOf" srcId="{333A1088-737F-45CB-B68E-254E46348037}" destId="{F5ABB229-8D3B-4694-996A-96F23CF14429}" srcOrd="0" destOrd="0" presId="urn:microsoft.com/office/officeart/2005/8/layout/target3"/>
    <dgm:cxn modelId="{8847A2DD-55B6-4D14-85CD-2E505DFD01E6}" type="presParOf" srcId="{333A1088-737F-45CB-B68E-254E46348037}" destId="{F41139FD-01EE-4571-8B17-4FB00FC51163}" srcOrd="1" destOrd="0" presId="urn:microsoft.com/office/officeart/2005/8/layout/target3"/>
    <dgm:cxn modelId="{30071626-2DF8-4451-8A1C-00E4112BC85C}" type="presParOf" srcId="{333A1088-737F-45CB-B68E-254E46348037}" destId="{D005CE8C-CC26-4C3E-AC11-E15060ECD759}" srcOrd="2" destOrd="0" presId="urn:microsoft.com/office/officeart/2005/8/layout/target3"/>
    <dgm:cxn modelId="{CB192860-BBB5-4ED2-945B-108390FD2A24}" type="presParOf" srcId="{333A1088-737F-45CB-B68E-254E46348037}" destId="{2C702D82-9B77-49B7-9568-BB8EB47C3372}" srcOrd="3" destOrd="0" presId="urn:microsoft.com/office/officeart/2005/8/layout/target3"/>
    <dgm:cxn modelId="{6A930803-B84A-4D1C-9EF1-B0B341DB2539}" type="presParOf" srcId="{333A1088-737F-45CB-B68E-254E46348037}" destId="{A52A0455-90FF-4808-ABD0-F02540D31D5A}" srcOrd="4" destOrd="0" presId="urn:microsoft.com/office/officeart/2005/8/layout/target3"/>
    <dgm:cxn modelId="{59D0A529-307B-4CA2-A693-4D5049436789}" type="presParOf" srcId="{333A1088-737F-45CB-B68E-254E46348037}" destId="{6140AFEC-043D-4C43-A2F9-D0F5331DF3A3}" srcOrd="5" destOrd="0" presId="urn:microsoft.com/office/officeart/2005/8/layout/target3"/>
    <dgm:cxn modelId="{BEC790C2-E0F4-49B6-BFCE-926B2E565260}" type="presParOf" srcId="{333A1088-737F-45CB-B68E-254E46348037}" destId="{9358AC05-5D7D-4327-9F80-1AD486AEA664}" srcOrd="6" destOrd="0" presId="urn:microsoft.com/office/officeart/2005/8/layout/target3"/>
    <dgm:cxn modelId="{FAD7B8B5-46CE-44BA-B841-B0361E1AD8AA}" type="presParOf" srcId="{333A1088-737F-45CB-B68E-254E46348037}" destId="{313FC574-E1CD-4FB4-B054-0B805CE0447D}" srcOrd="7" destOrd="0" presId="urn:microsoft.com/office/officeart/2005/8/layout/target3"/>
    <dgm:cxn modelId="{EB3F3635-6B6A-4FEC-B07C-FA52AE5A5D89}" type="presParOf" srcId="{333A1088-737F-45CB-B68E-254E46348037}" destId="{619D679B-A015-4ECF-8348-D1034C574F40}" srcOrd="8" destOrd="0" presId="urn:microsoft.com/office/officeart/2005/8/layout/target3"/>
    <dgm:cxn modelId="{2D729B56-FA67-4016-BAC1-54F996277906}" type="presParOf" srcId="{333A1088-737F-45CB-B68E-254E46348037}" destId="{322283A8-4A27-4CDA-BAE3-F381106A9174}" srcOrd="9" destOrd="0" presId="urn:microsoft.com/office/officeart/2005/8/layout/target3"/>
    <dgm:cxn modelId="{2E6CB893-D0AD-4B61-9ADC-330D8E17A4CA}" type="presParOf" srcId="{333A1088-737F-45CB-B68E-254E46348037}" destId="{FFC9F71D-1B4F-4AD9-A4A6-86ADEFC8AF5C}" srcOrd="10" destOrd="0" presId="urn:microsoft.com/office/officeart/2005/8/layout/target3"/>
    <dgm:cxn modelId="{F8435DEB-5A37-4280-AB61-CB8E039154B9}" type="presParOf" srcId="{333A1088-737F-45CB-B68E-254E46348037}" destId="{25B08C86-7E15-44DC-BE7F-FFB55DD49D12}" srcOrd="11" destOrd="0" presId="urn:microsoft.com/office/officeart/2005/8/layout/target3"/>
    <dgm:cxn modelId="{02DD2705-FECB-4642-B14D-61898E86DE32}" type="presParOf" srcId="{333A1088-737F-45CB-B68E-254E46348037}" destId="{76644BE8-9D7C-4C09-B250-3D10AF48CBB7}" srcOrd="12" destOrd="0" presId="urn:microsoft.com/office/officeart/2005/8/layout/target3"/>
    <dgm:cxn modelId="{F4F3304E-E56A-4EAD-881B-2DF571419FF2}" type="presParOf" srcId="{333A1088-737F-45CB-B68E-254E46348037}" destId="{EE85B701-7295-41C0-BA7A-34D3756A2AE6}" srcOrd="13" destOrd="0" presId="urn:microsoft.com/office/officeart/2005/8/layout/target3"/>
    <dgm:cxn modelId="{38496C09-DD0B-400C-9555-D481FD676F99}" type="presParOf" srcId="{333A1088-737F-45CB-B68E-254E46348037}" destId="{8BEBB6EC-1DAA-4CAC-8A25-BC0FCBD5DBD5}" srcOrd="14" destOrd="0" presId="urn:microsoft.com/office/officeart/2005/8/layout/target3"/>
    <dgm:cxn modelId="{B0DD10BC-F7EF-4ADE-854C-BC1A50723EE5}" type="presParOf" srcId="{333A1088-737F-45CB-B68E-254E46348037}" destId="{AED2198E-93D5-4001-81B4-73124B309672}" srcOrd="15" destOrd="0" presId="urn:microsoft.com/office/officeart/2005/8/layout/target3"/>
    <dgm:cxn modelId="{81574F86-3513-47B6-87A3-197630E20C46}" type="presParOf" srcId="{333A1088-737F-45CB-B68E-254E46348037}" destId="{2BE915AB-18AA-4053-B92C-3BFC9ED204BB}" srcOrd="16" destOrd="0" presId="urn:microsoft.com/office/officeart/2005/8/layout/target3"/>
    <dgm:cxn modelId="{595032B2-45D6-4FBB-8A01-AE5FFB58D487}" type="presParOf" srcId="{333A1088-737F-45CB-B68E-254E46348037}" destId="{6BB5E863-4638-4E1D-BFDE-399D028AC4ED}" srcOrd="17" destOrd="0" presId="urn:microsoft.com/office/officeart/2005/8/layout/target3"/>
    <dgm:cxn modelId="{540BCDB9-FF95-4F04-B441-E86ED2075FF5}" type="presParOf" srcId="{333A1088-737F-45CB-B68E-254E46348037}" destId="{5A5FFA88-C948-4069-8E93-59FA12366E83}" srcOrd="18" destOrd="0" presId="urn:microsoft.com/office/officeart/2005/8/layout/target3"/>
    <dgm:cxn modelId="{CB9FB088-4AE2-41AB-A1CA-69C555EA481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dirty="0" smtClean="0"/>
            <a:t>: Lenka Hrnčířová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/>
            <a:t>VY_32_INOVACE_14_Konverzace v Aj 6.ročník_Shopping</a:t>
          </a:r>
          <a:endParaRPr lang="cs-CZ" sz="20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dirty="0" smtClean="0"/>
            <a:t>: Shopping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3FC132-69EC-4C19-9FD8-FD588B093F10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1217E5-8B10-4098-B33C-7A741DD871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57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11AECD-B7C3-47D2-9A02-FCAADB6C6779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858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45148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5128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790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790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69178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69178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755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34265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929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929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9454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1931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65948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217E5-8B10-4098-B33C-7A741DD871FD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357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4A99-AD4E-4CA2-B1DA-72601324B257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85B3-EBD1-47E4-A7A5-69B7D05D99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4A99-AD4E-4CA2-B1DA-72601324B257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85B3-EBD1-47E4-A7A5-69B7D05D99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4A99-AD4E-4CA2-B1DA-72601324B257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85B3-EBD1-47E4-A7A5-69B7D05D99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4A99-AD4E-4CA2-B1DA-72601324B257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85B3-EBD1-47E4-A7A5-69B7D05D99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4A99-AD4E-4CA2-B1DA-72601324B257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85B3-EBD1-47E4-A7A5-69B7D05D99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4A99-AD4E-4CA2-B1DA-72601324B257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85B3-EBD1-47E4-A7A5-69B7D05D99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4A99-AD4E-4CA2-B1DA-72601324B257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85B3-EBD1-47E4-A7A5-69B7D05D99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4A99-AD4E-4CA2-B1DA-72601324B257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85B3-EBD1-47E4-A7A5-69B7D05D998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4A99-AD4E-4CA2-B1DA-72601324B257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46E85B3-EBD1-47E4-A7A5-69B7D05D998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4A99-AD4E-4CA2-B1DA-72601324B257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85B3-EBD1-47E4-A7A5-69B7D05D99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4A99-AD4E-4CA2-B1DA-72601324B257}" type="datetimeFigureOut">
              <a:rPr lang="cs-CZ" smtClean="0"/>
              <a:t>1.4.2012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85B3-EBD1-47E4-A7A5-69B7D05D998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E46E85B3-EBD1-47E4-A7A5-69B7D05D9983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3AE4A99-AD4E-4CA2-B1DA-72601324B257}" type="datetimeFigureOut">
              <a:rPr lang="cs-CZ" smtClean="0"/>
              <a:t>1.4.2012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55881874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8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48680"/>
            <a:ext cx="653634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Anotace:</a:t>
            </a:r>
          </a:p>
          <a:p>
            <a:endParaRPr lang="cs-CZ" sz="2400" dirty="0"/>
          </a:p>
          <a:p>
            <a:r>
              <a:rPr lang="cs-CZ" sz="2400" dirty="0" smtClean="0"/>
              <a:t>Konverzace v Aj, 6. ročník,  Shopping (Nakupování)</a:t>
            </a:r>
          </a:p>
          <a:p>
            <a:endParaRPr lang="cs-CZ" sz="2400" dirty="0"/>
          </a:p>
          <a:p>
            <a:endParaRPr lang="cs-CZ" sz="2400" dirty="0" smtClean="0"/>
          </a:p>
          <a:p>
            <a:pPr marL="457200" indent="-457200">
              <a:buAutoNum type="arabicParenR"/>
            </a:pPr>
            <a:r>
              <a:rPr lang="cs-CZ" sz="2400" dirty="0" smtClean="0"/>
              <a:t>Nakupování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Jména obchodů přiřadit k obrázkům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Obrázkový slovník – kasa, vozík, trh, stánek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Jak lidé mohou platit v obchodech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Otázky o </a:t>
            </a:r>
            <a:r>
              <a:rPr lang="cs-CZ" sz="2400" smtClean="0"/>
              <a:t>nakupování  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84114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157447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</a:rPr>
              <a:t>Shopping</a:t>
            </a:r>
          </a:p>
          <a:p>
            <a:endParaRPr lang="cs-CZ" sz="2800" b="1" u="sng" dirty="0"/>
          </a:p>
          <a:p>
            <a:endParaRPr lang="cs-CZ" sz="2800" dirty="0"/>
          </a:p>
          <a:p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755576" y="1384613"/>
            <a:ext cx="6984776" cy="449265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err="1">
                <a:solidFill>
                  <a:schemeClr val="tx1"/>
                </a:solidFill>
              </a:rPr>
              <a:t>It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is</a:t>
            </a:r>
            <a:r>
              <a:rPr lang="cs-CZ" sz="2800" b="1" dirty="0">
                <a:solidFill>
                  <a:schemeClr val="tx1"/>
                </a:solidFill>
              </a:rPr>
              <a:t> a very </a:t>
            </a:r>
            <a:r>
              <a:rPr lang="cs-CZ" sz="2800" b="1" dirty="0" err="1">
                <a:solidFill>
                  <a:schemeClr val="tx1"/>
                </a:solidFill>
              </a:rPr>
              <a:t>important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activity</a:t>
            </a:r>
            <a:r>
              <a:rPr lang="cs-CZ" sz="2800" b="1" dirty="0">
                <a:solidFill>
                  <a:schemeClr val="tx1"/>
                </a:solidFill>
              </a:rPr>
              <a:t> in </a:t>
            </a:r>
            <a:r>
              <a:rPr lang="cs-CZ" sz="2800" b="1" dirty="0" err="1">
                <a:solidFill>
                  <a:schemeClr val="tx1"/>
                </a:solidFill>
              </a:rPr>
              <a:t>our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life</a:t>
            </a:r>
            <a:r>
              <a:rPr lang="cs-CZ" sz="2800" b="1" dirty="0">
                <a:solidFill>
                  <a:schemeClr val="tx1"/>
                </a:solidFill>
              </a:rPr>
              <a:t>.</a:t>
            </a:r>
          </a:p>
          <a:p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We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buy</a:t>
            </a:r>
            <a:r>
              <a:rPr lang="cs-CZ" sz="2800" b="1" dirty="0">
                <a:solidFill>
                  <a:schemeClr val="tx1"/>
                </a:solidFill>
              </a:rPr>
              <a:t>: food</a:t>
            </a:r>
          </a:p>
          <a:p>
            <a:r>
              <a:rPr lang="cs-CZ" sz="2800" b="1" dirty="0">
                <a:solidFill>
                  <a:schemeClr val="tx1"/>
                </a:solidFill>
              </a:rPr>
              <a:t>              </a:t>
            </a:r>
            <a:r>
              <a:rPr lang="cs-CZ" sz="2800" b="1" dirty="0" smtClean="0">
                <a:solidFill>
                  <a:schemeClr val="tx1"/>
                </a:solidFill>
              </a:rPr>
              <a:t>  </a:t>
            </a:r>
            <a:r>
              <a:rPr lang="cs-CZ" sz="2800" b="1" dirty="0">
                <a:solidFill>
                  <a:schemeClr val="tx1"/>
                </a:solidFill>
              </a:rPr>
              <a:t>drink</a:t>
            </a:r>
          </a:p>
          <a:p>
            <a:r>
              <a:rPr lang="cs-CZ" sz="2800" b="1" dirty="0">
                <a:solidFill>
                  <a:schemeClr val="tx1"/>
                </a:solidFill>
              </a:rPr>
              <a:t>              </a:t>
            </a:r>
            <a:r>
              <a:rPr lang="cs-CZ" sz="2800" b="1" dirty="0" smtClean="0">
                <a:solidFill>
                  <a:schemeClr val="tx1"/>
                </a:solidFill>
              </a:rPr>
              <a:t>  </a:t>
            </a:r>
            <a:r>
              <a:rPr lang="cs-CZ" sz="2800" b="1" dirty="0" err="1">
                <a:solidFill>
                  <a:schemeClr val="tx1"/>
                </a:solidFill>
              </a:rPr>
              <a:t>clothes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</a:p>
          <a:p>
            <a:r>
              <a:rPr lang="cs-CZ" sz="2800" b="1" dirty="0">
                <a:solidFill>
                  <a:schemeClr val="tx1"/>
                </a:solidFill>
              </a:rPr>
              <a:t>               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toys</a:t>
            </a:r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               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things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for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hygiene</a:t>
            </a:r>
            <a:r>
              <a:rPr lang="cs-CZ" sz="2800" b="1" dirty="0">
                <a:solidFill>
                  <a:schemeClr val="tx1"/>
                </a:solidFill>
              </a:rPr>
              <a:t> and </a:t>
            </a:r>
            <a:r>
              <a:rPr lang="cs-CZ" sz="2800" b="1" dirty="0" err="1">
                <a:solidFill>
                  <a:schemeClr val="tx1"/>
                </a:solidFill>
              </a:rPr>
              <a:t>for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err="1">
                <a:solidFill>
                  <a:schemeClr val="tx1"/>
                </a:solidFill>
              </a:rPr>
              <a:t>cleaning</a:t>
            </a:r>
            <a:r>
              <a:rPr lang="cs-CZ" sz="2800" b="1" dirty="0">
                <a:solidFill>
                  <a:schemeClr val="tx1"/>
                </a:solidFill>
              </a:rPr>
              <a:t> </a:t>
            </a:r>
          </a:p>
          <a:p>
            <a:r>
              <a:rPr lang="cs-CZ" sz="2800" b="1" dirty="0">
                <a:solidFill>
                  <a:schemeClr val="tx1"/>
                </a:solidFill>
              </a:rPr>
              <a:t>               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furniture</a:t>
            </a:r>
            <a:endParaRPr lang="cs-CZ" sz="2800" b="1" dirty="0">
              <a:solidFill>
                <a:schemeClr val="tx1"/>
              </a:solidFill>
            </a:endParaRPr>
          </a:p>
          <a:p>
            <a:r>
              <a:rPr lang="cs-CZ" sz="2800" b="1" dirty="0">
                <a:solidFill>
                  <a:schemeClr val="tx1"/>
                </a:solidFill>
              </a:rPr>
              <a:t>              </a:t>
            </a:r>
            <a:r>
              <a:rPr lang="cs-CZ" sz="2800" b="1" dirty="0" smtClean="0">
                <a:solidFill>
                  <a:schemeClr val="tx1"/>
                </a:solidFill>
              </a:rPr>
              <a:t>  and </a:t>
            </a:r>
            <a:r>
              <a:rPr lang="cs-CZ" sz="2800" b="1" dirty="0">
                <a:solidFill>
                  <a:schemeClr val="tx1"/>
                </a:solidFill>
              </a:rPr>
              <a:t>so on.</a:t>
            </a:r>
          </a:p>
          <a:p>
            <a:endParaRPr lang="cs-CZ" dirty="0"/>
          </a:p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662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56567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            </a:t>
            </a:r>
            <a:r>
              <a:rPr lang="cs-CZ" sz="2800" b="1" dirty="0" err="1" smtClean="0">
                <a:solidFill>
                  <a:srgbClr val="FF0000"/>
                </a:solidFill>
              </a:rPr>
              <a:t>Match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the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names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with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the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pictures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 smtClean="0"/>
          </a:p>
          <a:p>
            <a:r>
              <a:rPr lang="cs-CZ" sz="2800" dirty="0" err="1" smtClean="0"/>
              <a:t>People</a:t>
            </a:r>
            <a:r>
              <a:rPr lang="cs-CZ" sz="2800" dirty="0" smtClean="0"/>
              <a:t> </a:t>
            </a:r>
            <a:r>
              <a:rPr lang="cs-CZ" sz="2800" dirty="0" err="1" smtClean="0"/>
              <a:t>can</a:t>
            </a:r>
            <a:r>
              <a:rPr lang="cs-CZ" sz="2800" dirty="0" smtClean="0"/>
              <a:t> </a:t>
            </a:r>
            <a:r>
              <a:rPr lang="cs-CZ" sz="2800" dirty="0" err="1" smtClean="0"/>
              <a:t>buy</a:t>
            </a:r>
            <a:r>
              <a:rPr lang="cs-CZ" sz="2800" dirty="0" smtClean="0"/>
              <a:t> </a:t>
            </a:r>
            <a:r>
              <a:rPr lang="cs-CZ" sz="2800" dirty="0" err="1" smtClean="0"/>
              <a:t>different</a:t>
            </a:r>
            <a:r>
              <a:rPr lang="cs-CZ" sz="2800" dirty="0" smtClean="0"/>
              <a:t> </a:t>
            </a:r>
            <a:r>
              <a:rPr lang="cs-CZ" sz="2800" dirty="0" err="1" smtClean="0"/>
              <a:t>things</a:t>
            </a:r>
            <a:r>
              <a:rPr lang="cs-CZ" sz="2800" dirty="0" smtClean="0"/>
              <a:t> in </a:t>
            </a:r>
            <a:r>
              <a:rPr lang="cs-CZ" sz="2800" dirty="0" err="1" smtClean="0"/>
              <a:t>different</a:t>
            </a:r>
            <a:r>
              <a:rPr lang="cs-CZ" sz="2800" dirty="0" smtClean="0"/>
              <a:t> </a:t>
            </a:r>
            <a:r>
              <a:rPr lang="cs-CZ" sz="2800" dirty="0" err="1" smtClean="0"/>
              <a:t>shops</a:t>
            </a:r>
            <a:r>
              <a:rPr lang="cs-CZ" sz="2800" dirty="0" smtClean="0"/>
              <a:t>: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b="1" dirty="0" err="1"/>
              <a:t>b</a:t>
            </a:r>
            <a:r>
              <a:rPr lang="cs-CZ" sz="2800" b="1" dirty="0" err="1" smtClean="0"/>
              <a:t>utcher´s</a:t>
            </a:r>
            <a:r>
              <a:rPr lang="cs-CZ" sz="2800" b="1" dirty="0" smtClean="0"/>
              <a:t>           </a:t>
            </a:r>
            <a:r>
              <a:rPr lang="cs-CZ" sz="2800" b="1" dirty="0" err="1" smtClean="0"/>
              <a:t>baker´s</a:t>
            </a:r>
            <a:r>
              <a:rPr lang="cs-CZ" sz="2800" b="1" dirty="0" smtClean="0"/>
              <a:t>       </a:t>
            </a:r>
            <a:r>
              <a:rPr lang="cs-CZ" sz="2800" b="1" dirty="0" err="1" smtClean="0"/>
              <a:t>sweet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shop</a:t>
            </a:r>
            <a:r>
              <a:rPr lang="cs-CZ" sz="2800" b="1" dirty="0" smtClean="0"/>
              <a:t>      </a:t>
            </a:r>
            <a:r>
              <a:rPr lang="cs-CZ" sz="2800" b="1" dirty="0" err="1" smtClean="0"/>
              <a:t>greeengrocer´s</a:t>
            </a:r>
            <a:endParaRPr lang="cs-CZ" sz="2800" b="1" dirty="0"/>
          </a:p>
        </p:txBody>
      </p:sp>
      <p:pic>
        <p:nvPicPr>
          <p:cNvPr id="1026" name="Picture 2" descr="http://ts4.mm.bing.net/images/thumbnail.aspx?q=1504221070839&amp;id=4369cbb1a366d3806cc8f916bcfad4ed&amp;url=http%3a%2f%2fwww.edb.cz%2fgrmat%2fobr%2fw7200007759000_ob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429" y="3561609"/>
            <a:ext cx="2328401" cy="1296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s1.mm.bing.net/images/thumbnail.aspx?q=1515716488892&amp;id=011e9307ccf31d2db79f8aeaa4ac9163&amp;url=http%3a%2f%2fwww.feschu.cz%2ffotogalerie%2fimages%2fpecivo%2fbejsovec_sedlcany_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3" y="3363880"/>
            <a:ext cx="2093862" cy="157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s2.mm.bing.net/images/thumbnail.aspx?q=1594573197657&amp;id=3aad8f2719977b70033fe60d759da8af&amp;url=http%3a%2f%2fwww.cukrarnauandela.cz%2ffotogalerie%2fcukrarna%2fslides%2fcukrarna_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718" y="3541031"/>
            <a:ext cx="172819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s4.mm.bing.net/images/thumbnail.aspx?q=1504855929987&amp;id=b7524ccf71b2c0bd0c0b3f24ac020ff9&amp;url=http%3a%2f%2fwww.agroweb.cz%2ffiles%2fimage%2fZpravodajstvi%2fzelenina_750x5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63880"/>
            <a:ext cx="226825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92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204" y="476672"/>
            <a:ext cx="82352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            </a:t>
            </a:r>
            <a:r>
              <a:rPr lang="cs-CZ" sz="2800" b="1" dirty="0" err="1" smtClean="0">
                <a:solidFill>
                  <a:srgbClr val="FF0000"/>
                </a:solidFill>
              </a:rPr>
              <a:t>Checking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 smtClean="0"/>
          </a:p>
          <a:p>
            <a:r>
              <a:rPr lang="cs-CZ" sz="2800" dirty="0" err="1" smtClean="0"/>
              <a:t>People</a:t>
            </a:r>
            <a:r>
              <a:rPr lang="cs-CZ" sz="2800" dirty="0" smtClean="0"/>
              <a:t> </a:t>
            </a:r>
            <a:r>
              <a:rPr lang="cs-CZ" sz="2800" dirty="0" err="1" smtClean="0"/>
              <a:t>can</a:t>
            </a:r>
            <a:r>
              <a:rPr lang="cs-CZ" sz="2800" dirty="0" smtClean="0"/>
              <a:t> </a:t>
            </a:r>
            <a:r>
              <a:rPr lang="cs-CZ" sz="2800" dirty="0" err="1" smtClean="0"/>
              <a:t>buy</a:t>
            </a:r>
            <a:r>
              <a:rPr lang="cs-CZ" sz="2800" dirty="0" smtClean="0"/>
              <a:t> </a:t>
            </a:r>
            <a:r>
              <a:rPr lang="cs-CZ" sz="2800" dirty="0" err="1" smtClean="0"/>
              <a:t>different</a:t>
            </a:r>
            <a:r>
              <a:rPr lang="cs-CZ" sz="2800" dirty="0" smtClean="0"/>
              <a:t> </a:t>
            </a:r>
            <a:r>
              <a:rPr lang="cs-CZ" sz="2800" dirty="0" err="1" smtClean="0"/>
              <a:t>things</a:t>
            </a:r>
            <a:r>
              <a:rPr lang="cs-CZ" sz="2800" dirty="0" smtClean="0"/>
              <a:t> in </a:t>
            </a:r>
            <a:r>
              <a:rPr lang="cs-CZ" sz="2800" dirty="0" err="1" smtClean="0"/>
              <a:t>different</a:t>
            </a:r>
            <a:r>
              <a:rPr lang="cs-CZ" sz="2800" dirty="0" smtClean="0"/>
              <a:t> </a:t>
            </a:r>
            <a:r>
              <a:rPr lang="cs-CZ" sz="2800" dirty="0" err="1" smtClean="0"/>
              <a:t>shops</a:t>
            </a:r>
            <a:r>
              <a:rPr lang="cs-CZ" sz="2800" dirty="0" smtClean="0"/>
              <a:t>:</a:t>
            </a:r>
          </a:p>
          <a:p>
            <a:endParaRPr lang="cs-CZ" sz="2800" dirty="0"/>
          </a:p>
          <a:p>
            <a:r>
              <a:rPr lang="cs-CZ" sz="2800" b="1" dirty="0" smtClean="0"/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baker´s</a:t>
            </a:r>
            <a:r>
              <a:rPr lang="cs-CZ" sz="2800" b="1" dirty="0" smtClean="0">
                <a:solidFill>
                  <a:srgbClr val="FF0000"/>
                </a:solidFill>
              </a:rPr>
              <a:t>  </a:t>
            </a:r>
            <a:r>
              <a:rPr lang="cs-CZ" sz="2800" b="1" dirty="0" smtClean="0">
                <a:solidFill>
                  <a:srgbClr val="FF0000"/>
                </a:solidFill>
              </a:rPr>
              <a:t>      </a:t>
            </a:r>
            <a:r>
              <a:rPr lang="cs-CZ" sz="2800" b="1" dirty="0" err="1" smtClean="0">
                <a:solidFill>
                  <a:srgbClr val="FF0000"/>
                </a:solidFill>
              </a:rPr>
              <a:t>greeengrocer´s</a:t>
            </a:r>
            <a:r>
              <a:rPr lang="cs-CZ" sz="2800" b="1" dirty="0" smtClean="0">
                <a:solidFill>
                  <a:srgbClr val="FF0000"/>
                </a:solidFill>
              </a:rPr>
              <a:t>    </a:t>
            </a:r>
            <a:r>
              <a:rPr lang="cs-CZ" sz="2800" b="1" dirty="0" err="1" smtClean="0">
                <a:solidFill>
                  <a:srgbClr val="FF0000"/>
                </a:solidFill>
              </a:rPr>
              <a:t>butcher´s</a:t>
            </a:r>
            <a:r>
              <a:rPr lang="cs-CZ" sz="2800" b="1" dirty="0" smtClean="0">
                <a:solidFill>
                  <a:srgbClr val="FF0000"/>
                </a:solidFill>
              </a:rPr>
              <a:t>       </a:t>
            </a:r>
            <a:r>
              <a:rPr lang="cs-CZ" sz="2800" b="1" dirty="0" err="1" smtClean="0">
                <a:solidFill>
                  <a:srgbClr val="FF0000"/>
                </a:solidFill>
              </a:rPr>
              <a:t>sweet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shop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ts4.mm.bing.net/images/thumbnail.aspx?q=1504221070839&amp;id=4369cbb1a366d3806cc8f916bcfad4ed&amp;url=http%3a%2f%2fwww.edb.cz%2fgrmat%2fobr%2fw7200007759000_ob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429" y="3561609"/>
            <a:ext cx="2328401" cy="1296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s1.mm.bing.net/images/thumbnail.aspx?q=1515716488892&amp;id=011e9307ccf31d2db79f8aeaa4ac9163&amp;url=http%3a%2f%2fwww.feschu.cz%2ffotogalerie%2fimages%2fpecivo%2fbejsovec_sedlcany_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3" y="3363880"/>
            <a:ext cx="2093862" cy="157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s2.mm.bing.net/images/thumbnail.aspx?q=1594573197657&amp;id=3aad8f2719977b70033fe60d759da8af&amp;url=http%3a%2f%2fwww.cukrarnauandela.cz%2ffotogalerie%2fcukrarna%2fslides%2fcukrarna_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718" y="3541031"/>
            <a:ext cx="172819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s4.mm.bing.net/images/thumbnail.aspx?q=1504855929987&amp;id=b7524ccf71b2c0bd0c0b3f24ac020ff9&amp;url=http%3a%2f%2fwww.agroweb.cz%2ffiles%2fimage%2fZpravodajstvi%2fzelenina_750x5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63880"/>
            <a:ext cx="226825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34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17" y="2126877"/>
            <a:ext cx="1957858" cy="1565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07" y="-7948264"/>
            <a:ext cx="2202854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7" y="1045920"/>
            <a:ext cx="1800200" cy="2706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http://ts2.mm.bing.net/images/thumbnail.aspx?q=1606698672921&amp;id=0a7726bf899207dbd63934c1efa68f6c&amp;url=http%3a%2f%2fwww.belchenapotheke.de%2fassets%2fimages%2fbilder%2fDrogeri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656" y="1865936"/>
            <a:ext cx="2515857" cy="188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ts4.mm.bing.net/images/thumbnail.aspx?q=1521500105291&amp;id=bb4150d66ca3c00431d9040ae81cd1e4&amp;url=http%3a%2f%2fwww.topclanky.cz%2fimages%2farticle%2f14021-480x36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257" y="1862618"/>
            <a:ext cx="2520281" cy="1890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1007" y="5157192"/>
            <a:ext cx="80906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/>
              <a:t>f</a:t>
            </a:r>
            <a:r>
              <a:rPr lang="cs-CZ" sz="2800" b="1" dirty="0" err="1" smtClean="0"/>
              <a:t>lorist</a:t>
            </a:r>
            <a:r>
              <a:rPr lang="cs-CZ" sz="2800" b="1" dirty="0" smtClean="0"/>
              <a:t>          </a:t>
            </a:r>
            <a:r>
              <a:rPr lang="cs-CZ" sz="2800" b="1" dirty="0" err="1" smtClean="0"/>
              <a:t>pharmacy</a:t>
            </a:r>
            <a:r>
              <a:rPr lang="cs-CZ" sz="2800" b="1" dirty="0" smtClean="0"/>
              <a:t>         </a:t>
            </a:r>
            <a:r>
              <a:rPr lang="cs-CZ" sz="2800" b="1" dirty="0" err="1" smtClean="0"/>
              <a:t>clothes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shop</a:t>
            </a:r>
            <a:r>
              <a:rPr lang="cs-CZ" sz="2800" b="1" dirty="0" smtClean="0"/>
              <a:t>        </a:t>
            </a:r>
            <a:r>
              <a:rPr lang="cs-CZ" sz="2800" b="1" dirty="0" err="1" smtClean="0"/>
              <a:t>chemist´s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03845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17" y="2126877"/>
            <a:ext cx="1957858" cy="1565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07" y="-7948264"/>
            <a:ext cx="2202854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7" y="1045920"/>
            <a:ext cx="1800200" cy="2706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http://ts2.mm.bing.net/images/thumbnail.aspx?q=1606698672921&amp;id=0a7726bf899207dbd63934c1efa68f6c&amp;url=http%3a%2f%2fwww.belchenapotheke.de%2fassets%2fimages%2fbilder%2fDrogeri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656" y="1865936"/>
            <a:ext cx="2515857" cy="188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ts4.mm.bing.net/images/thumbnail.aspx?q=1521500105291&amp;id=bb4150d66ca3c00431d9040ae81cd1e4&amp;url=http%3a%2f%2fwww.topclanky.cz%2fimages%2farticle%2f14021-480x36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4257" y="1862618"/>
            <a:ext cx="2520281" cy="1890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29917" y="3933056"/>
            <a:ext cx="8158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</a:t>
            </a:r>
            <a:r>
              <a:rPr lang="cs-CZ" sz="2800" b="1" dirty="0" err="1" smtClean="0">
                <a:solidFill>
                  <a:srgbClr val="FF0000"/>
                </a:solidFill>
              </a:rPr>
              <a:t>pharmacy</a:t>
            </a:r>
            <a:r>
              <a:rPr lang="cs-CZ" sz="2800" b="1" dirty="0" smtClean="0">
                <a:solidFill>
                  <a:srgbClr val="FF0000"/>
                </a:solidFill>
              </a:rPr>
              <a:t>      </a:t>
            </a:r>
            <a:r>
              <a:rPr lang="cs-CZ" sz="2800" b="1" dirty="0" err="1" smtClean="0">
                <a:solidFill>
                  <a:srgbClr val="FF0000"/>
                </a:solidFill>
              </a:rPr>
              <a:t>florist</a:t>
            </a:r>
            <a:r>
              <a:rPr lang="cs-CZ" sz="2800" b="1" dirty="0" smtClean="0">
                <a:solidFill>
                  <a:srgbClr val="FF0000"/>
                </a:solidFill>
              </a:rPr>
              <a:t>          </a:t>
            </a:r>
            <a:r>
              <a:rPr lang="cs-CZ" sz="2800" b="1" dirty="0" err="1" smtClean="0">
                <a:solidFill>
                  <a:srgbClr val="FF0000"/>
                </a:solidFill>
              </a:rPr>
              <a:t>chemist´s</a:t>
            </a:r>
            <a:r>
              <a:rPr lang="cs-CZ" sz="2800" b="1" dirty="0" smtClean="0">
                <a:solidFill>
                  <a:srgbClr val="FF0000"/>
                </a:solidFill>
              </a:rPr>
              <a:t>          </a:t>
            </a:r>
            <a:r>
              <a:rPr lang="cs-CZ" sz="2800" b="1" dirty="0" err="1" smtClean="0">
                <a:solidFill>
                  <a:srgbClr val="FF0000"/>
                </a:solidFill>
              </a:rPr>
              <a:t>clothes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shop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41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2952328" cy="1840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007940"/>
            <a:ext cx="1800200" cy="1123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4293096"/>
            <a:ext cx="5503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c</a:t>
            </a:r>
            <a:r>
              <a:rPr lang="cs-CZ" sz="2800" dirty="0" smtClean="0"/>
              <a:t>ash </a:t>
            </a:r>
            <a:r>
              <a:rPr lang="cs-CZ" sz="2800" dirty="0" err="1" smtClean="0"/>
              <a:t>desk</a:t>
            </a:r>
            <a:r>
              <a:rPr lang="cs-CZ" sz="2800" dirty="0" smtClean="0"/>
              <a:t>                                    </a:t>
            </a:r>
            <a:r>
              <a:rPr lang="cs-CZ" sz="2800" dirty="0" err="1" smtClean="0"/>
              <a:t>trolley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3096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84" y="2780928"/>
            <a:ext cx="3240360" cy="1993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062" y="3034247"/>
            <a:ext cx="2952328" cy="1831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1412776"/>
            <a:ext cx="5646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  market                                             stall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05450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761131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How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people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pay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shops</a:t>
            </a:r>
            <a:r>
              <a:rPr lang="cs-CZ" sz="2800" b="1" dirty="0" smtClean="0"/>
              <a:t>?</a:t>
            </a:r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r>
              <a:rPr lang="cs-CZ" sz="2800" b="1" dirty="0"/>
              <a:t>b</a:t>
            </a:r>
            <a:r>
              <a:rPr lang="cs-CZ" sz="2800" b="1" dirty="0" smtClean="0"/>
              <a:t>y  </a:t>
            </a:r>
            <a:r>
              <a:rPr lang="cs-CZ" sz="2800" b="1" dirty="0" err="1" smtClean="0"/>
              <a:t>money</a:t>
            </a:r>
            <a:r>
              <a:rPr lang="cs-CZ" sz="2800" b="1" dirty="0" smtClean="0"/>
              <a:t>                               by </a:t>
            </a:r>
            <a:r>
              <a:rPr lang="cs-CZ" sz="2800" b="1" dirty="0" err="1" smtClean="0"/>
              <a:t>credit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card</a:t>
            </a:r>
            <a:r>
              <a:rPr lang="cs-CZ" sz="2800" b="1" dirty="0" smtClean="0"/>
              <a:t>                </a:t>
            </a:r>
            <a:endParaRPr lang="cs-CZ" sz="2800" b="1" dirty="0"/>
          </a:p>
        </p:txBody>
      </p:sp>
      <p:pic>
        <p:nvPicPr>
          <p:cNvPr id="5122" name="Picture 2" descr="http://ts1.mm.bing.net/images/thumbnail.aspx?q=1545523828112&amp;id=f5aaeec5edeb6ed2d5613b46bc25b580&amp;url=http%3a%2f%2fi.pravda.sk%2f09%2f013%2fskcl%2fP0128a86d_ceske_korun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4" y="3068960"/>
            <a:ext cx="251460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ts4.mm.bing.net/images/thumbnail.aspx?q=1544702069675&amp;id=6512e1638be168e867c305fe1c2c122d&amp;url=http%3a%2f%2fwww.kreditnikarta123.cz%2ftmp%2fimg-0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12976"/>
            <a:ext cx="2185358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36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420888"/>
            <a:ext cx="66247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 smtClean="0"/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pPr marL="514350" indent="-514350">
              <a:buAutoNum type="arabicParenR" startAt="3"/>
            </a:pPr>
            <a:endParaRPr lang="cs-CZ" sz="2800" dirty="0" smtClean="0"/>
          </a:p>
          <a:p>
            <a:pPr marL="514350" indent="-514350">
              <a:buAutoNum type="arabicParenR" startAt="3"/>
            </a:pPr>
            <a:r>
              <a:rPr lang="cs-CZ" sz="2800" b="1" dirty="0" err="1" smtClean="0"/>
              <a:t>Where</a:t>
            </a:r>
            <a:r>
              <a:rPr lang="cs-CZ" sz="2800" b="1" dirty="0" smtClean="0"/>
              <a:t> </a:t>
            </a:r>
            <a:r>
              <a:rPr lang="cs-CZ" sz="2800" b="1" dirty="0" smtClean="0"/>
              <a:t>do </a:t>
            </a:r>
            <a:r>
              <a:rPr lang="cs-CZ" sz="2800" b="1" dirty="0" err="1" smtClean="0"/>
              <a:t>people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buy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flowers</a:t>
            </a:r>
            <a:r>
              <a:rPr lang="cs-CZ" sz="2800" b="1" dirty="0" smtClean="0"/>
              <a:t>?</a:t>
            </a:r>
          </a:p>
          <a:p>
            <a:pPr marL="514350" indent="-514350">
              <a:buAutoNum type="arabicParenR" startAt="3"/>
            </a:pPr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                              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</a:t>
            </a:r>
            <a:r>
              <a:rPr lang="cs-CZ" sz="2800" dirty="0" smtClean="0"/>
              <a:t>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476672"/>
            <a:ext cx="14096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Answer</a:t>
            </a:r>
            <a:r>
              <a:rPr lang="cs-CZ" sz="2800" b="1" dirty="0" smtClean="0">
                <a:solidFill>
                  <a:srgbClr val="FF0000"/>
                </a:solidFill>
              </a:rPr>
              <a:t>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412776"/>
            <a:ext cx="77668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1)  </a:t>
            </a:r>
            <a:r>
              <a:rPr lang="cs-CZ" sz="2800" b="1" dirty="0" err="1" smtClean="0"/>
              <a:t>Where</a:t>
            </a:r>
            <a:r>
              <a:rPr lang="cs-CZ" sz="2800" b="1" dirty="0" smtClean="0"/>
              <a:t> do </a:t>
            </a:r>
            <a:r>
              <a:rPr lang="cs-CZ" sz="2800" b="1" dirty="0" err="1" smtClean="0"/>
              <a:t>people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buy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meat</a:t>
            </a:r>
            <a:r>
              <a:rPr lang="cs-CZ" sz="2800" b="1" dirty="0" smtClean="0"/>
              <a:t>, ham and </a:t>
            </a:r>
            <a:r>
              <a:rPr lang="cs-CZ" sz="2800" b="1" dirty="0" err="1" smtClean="0"/>
              <a:t>sausages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71800" y="2420888"/>
            <a:ext cx="22669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2800" b="1" dirty="0" err="1" smtClean="0">
                <a:solidFill>
                  <a:srgbClr val="FF0000"/>
                </a:solidFill>
              </a:rPr>
              <a:t>at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butcher</a:t>
            </a:r>
            <a:r>
              <a:rPr lang="cs-CZ" sz="2800" b="1" dirty="0" smtClean="0">
                <a:solidFill>
                  <a:srgbClr val="FF0000"/>
                </a:solidFill>
              </a:rPr>
              <a:t>´ 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3573016"/>
            <a:ext cx="663040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2) </a:t>
            </a:r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large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shop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where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people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can</a:t>
            </a:r>
            <a:endParaRPr lang="cs-CZ" sz="2800" b="1" dirty="0" smtClean="0"/>
          </a:p>
          <a:p>
            <a:r>
              <a:rPr lang="cs-CZ" sz="2800" b="1" dirty="0" smtClean="0"/>
              <a:t>    </a:t>
            </a:r>
            <a:r>
              <a:rPr lang="cs-CZ" sz="2800" b="1" dirty="0" err="1" smtClean="0"/>
              <a:t>buy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different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things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31840" y="4941168"/>
            <a:ext cx="2086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supermarket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75856" y="6165304"/>
            <a:ext cx="15222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>
                <a:solidFill>
                  <a:srgbClr val="FF0000"/>
                </a:solidFill>
              </a:rPr>
              <a:t>a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r>
              <a:rPr lang="cs-CZ" sz="2800" b="1" dirty="0" smtClean="0">
                <a:solidFill>
                  <a:srgbClr val="FF0000"/>
                </a:solidFill>
              </a:rPr>
              <a:t>  </a:t>
            </a:r>
            <a:r>
              <a:rPr lang="cs-CZ" sz="2800" b="1" dirty="0" err="1" smtClean="0">
                <a:solidFill>
                  <a:srgbClr val="FF0000"/>
                </a:solidFill>
              </a:rPr>
              <a:t>florist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685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836712"/>
            <a:ext cx="6386620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514350" indent="-514350">
              <a:buAutoNum type="arabicParenR" startAt="3"/>
            </a:pPr>
            <a:endParaRPr lang="cs-CZ" dirty="0" smtClean="0"/>
          </a:p>
          <a:p>
            <a:pPr marL="514350" indent="-514350">
              <a:buAutoNum type="arabicParenR" startAt="3"/>
            </a:pPr>
            <a:endParaRPr lang="cs-CZ" dirty="0" smtClean="0"/>
          </a:p>
          <a:p>
            <a:pPr marL="514350" indent="-514350">
              <a:buAutoNum type="arabicParenR" startAt="3"/>
            </a:pPr>
            <a:endParaRPr lang="cs-CZ" dirty="0"/>
          </a:p>
          <a:p>
            <a:r>
              <a:rPr lang="cs-CZ" dirty="0" smtClean="0"/>
              <a:t>      </a:t>
            </a:r>
            <a:r>
              <a:rPr lang="cs-CZ" sz="2800" b="1" dirty="0" smtClean="0"/>
              <a:t>6) </a:t>
            </a:r>
            <a:r>
              <a:rPr lang="cs-CZ" sz="2800" b="1" dirty="0" err="1" smtClean="0"/>
              <a:t>Where</a:t>
            </a:r>
            <a:r>
              <a:rPr lang="cs-CZ" sz="2800" b="1" dirty="0" smtClean="0"/>
              <a:t> do </a:t>
            </a:r>
            <a:r>
              <a:rPr lang="cs-CZ" sz="2800" b="1" dirty="0" err="1" smtClean="0"/>
              <a:t>people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buy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tablets</a:t>
            </a:r>
            <a:r>
              <a:rPr lang="cs-CZ" sz="2800" b="1" dirty="0" smtClean="0"/>
              <a:t>, drops?</a:t>
            </a:r>
          </a:p>
          <a:p>
            <a:endParaRPr lang="cs-CZ" sz="2800" b="1" dirty="0"/>
          </a:p>
          <a:p>
            <a:endParaRPr lang="cs-CZ" dirty="0"/>
          </a:p>
          <a:p>
            <a:pPr marL="514350" indent="-514350">
              <a:buAutoNum type="arabicParenR" startAt="3"/>
            </a:pPr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548680"/>
            <a:ext cx="60632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4) </a:t>
            </a:r>
            <a:r>
              <a:rPr lang="cs-CZ" sz="2800" b="1" dirty="0" err="1" smtClean="0"/>
              <a:t>Where</a:t>
            </a:r>
            <a:r>
              <a:rPr lang="cs-CZ" sz="2800" b="1" dirty="0" smtClean="0"/>
              <a:t> do peple </a:t>
            </a:r>
            <a:r>
              <a:rPr lang="cs-CZ" sz="2800" b="1" dirty="0" err="1" smtClean="0"/>
              <a:t>buy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rolls</a:t>
            </a:r>
            <a:r>
              <a:rPr lang="cs-CZ" sz="2800" b="1" dirty="0" smtClean="0"/>
              <a:t> and </a:t>
            </a:r>
            <a:r>
              <a:rPr lang="cs-CZ" sz="2800" b="1" dirty="0" err="1" smtClean="0"/>
              <a:t>bread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27784" y="1556792"/>
            <a:ext cx="1659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>
                <a:solidFill>
                  <a:srgbClr val="FF0000"/>
                </a:solidFill>
              </a:rPr>
              <a:t>a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baker´s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2492896"/>
            <a:ext cx="726923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5) </a:t>
            </a:r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place in </a:t>
            </a:r>
            <a:r>
              <a:rPr lang="cs-CZ" sz="2800" b="1" dirty="0" err="1" smtClean="0"/>
              <a:t>shops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where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people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stay</a:t>
            </a:r>
            <a:endParaRPr lang="cs-CZ" sz="2800" b="1" dirty="0" smtClean="0"/>
          </a:p>
          <a:p>
            <a:r>
              <a:rPr lang="cs-CZ" sz="2800" b="1" dirty="0"/>
              <a:t> </a:t>
            </a:r>
            <a:r>
              <a:rPr lang="cs-CZ" sz="2800" b="1" dirty="0" smtClean="0"/>
              <a:t>  in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queue</a:t>
            </a:r>
            <a:r>
              <a:rPr lang="cs-CZ" sz="2800" b="1" dirty="0" smtClean="0"/>
              <a:t> and </a:t>
            </a:r>
            <a:r>
              <a:rPr lang="cs-CZ" sz="2800" b="1" dirty="0" err="1" smtClean="0"/>
              <a:t>must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pay</a:t>
            </a:r>
            <a:r>
              <a:rPr lang="cs-CZ" sz="2800" b="1" dirty="0" smtClean="0"/>
              <a:t> ?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771800" y="3645024"/>
            <a:ext cx="19986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>
                <a:solidFill>
                  <a:srgbClr val="FF0000"/>
                </a:solidFill>
              </a:rPr>
              <a:t>a</a:t>
            </a:r>
            <a:r>
              <a:rPr lang="cs-CZ" sz="2800" b="1" dirty="0" err="1" smtClean="0">
                <a:solidFill>
                  <a:srgbClr val="FF0000"/>
                </a:solidFill>
              </a:rPr>
              <a:t>t</a:t>
            </a:r>
            <a:r>
              <a:rPr lang="cs-CZ" sz="2800" b="1" dirty="0" smtClean="0">
                <a:solidFill>
                  <a:srgbClr val="FF0000"/>
                </a:solidFill>
              </a:rPr>
              <a:t> cash </a:t>
            </a:r>
            <a:r>
              <a:rPr lang="cs-CZ" sz="2800" b="1" dirty="0" err="1" smtClean="0">
                <a:solidFill>
                  <a:srgbClr val="FF0000"/>
                </a:solidFill>
              </a:rPr>
              <a:t>desk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71800" y="5661248"/>
            <a:ext cx="21098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i</a:t>
            </a:r>
            <a:r>
              <a:rPr lang="cs-CZ" sz="2800" b="1" dirty="0" smtClean="0">
                <a:solidFill>
                  <a:srgbClr val="FF0000"/>
                </a:solidFill>
              </a:rPr>
              <a:t>n </a:t>
            </a:r>
            <a:r>
              <a:rPr lang="cs-CZ" sz="2800" b="1" dirty="0" err="1" smtClean="0">
                <a:solidFill>
                  <a:srgbClr val="FF0000"/>
                </a:solidFill>
              </a:rPr>
              <a:t>pharmacy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00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704039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 startAt="3"/>
            </a:pPr>
            <a:endParaRPr lang="cs-CZ" dirty="0" smtClean="0"/>
          </a:p>
          <a:p>
            <a:pPr marL="514350" indent="-514350">
              <a:buAutoNum type="arabicParenR" startAt="3"/>
            </a:pPr>
            <a:endParaRPr lang="cs-CZ" dirty="0"/>
          </a:p>
          <a:p>
            <a:pPr marL="514350" indent="-514350">
              <a:buAutoNum type="arabicParenR" startAt="3"/>
            </a:pPr>
            <a:endParaRPr lang="cs-CZ" dirty="0" smtClean="0"/>
          </a:p>
          <a:p>
            <a:pPr marL="514350" indent="-514350">
              <a:buAutoNum type="arabicParenR" startAt="3"/>
            </a:pPr>
            <a:endParaRPr lang="cs-CZ" dirty="0"/>
          </a:p>
          <a:p>
            <a:pPr marL="514350" indent="-514350">
              <a:buAutoNum type="arabicParenR" startAt="3"/>
            </a:pPr>
            <a:endParaRPr lang="cs-CZ" dirty="0" smtClean="0"/>
          </a:p>
          <a:p>
            <a:pPr marL="514350" indent="-514350">
              <a:buAutoNum type="arabicParenR" startAt="3"/>
            </a:pPr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548680"/>
            <a:ext cx="691163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7) </a:t>
            </a:r>
            <a:r>
              <a:rPr lang="cs-CZ" sz="2800" b="1" dirty="0" err="1" smtClean="0"/>
              <a:t>Where</a:t>
            </a:r>
            <a:r>
              <a:rPr lang="cs-CZ" sz="2800" b="1" dirty="0" smtClean="0"/>
              <a:t> do peple </a:t>
            </a:r>
            <a:r>
              <a:rPr lang="cs-CZ" sz="2800" b="1" dirty="0" err="1" smtClean="0"/>
              <a:t>put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chosen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things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shop</a:t>
            </a:r>
            <a:r>
              <a:rPr lang="cs-CZ" sz="2800" b="1" dirty="0" smtClean="0"/>
              <a:t> </a:t>
            </a:r>
          </a:p>
          <a:p>
            <a:r>
              <a:rPr lang="cs-CZ" sz="2800" b="1" dirty="0"/>
              <a:t> </a:t>
            </a:r>
            <a:r>
              <a:rPr lang="cs-CZ" sz="2800" b="1" dirty="0" smtClean="0"/>
              <a:t>    </a:t>
            </a:r>
            <a:r>
              <a:rPr lang="cs-CZ" sz="2800" b="1" dirty="0" err="1" smtClean="0"/>
              <a:t>that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want</a:t>
            </a:r>
            <a:r>
              <a:rPr lang="cs-CZ" sz="2800" b="1" dirty="0" smtClean="0"/>
              <a:t> to </a:t>
            </a:r>
            <a:r>
              <a:rPr lang="cs-CZ" sz="2800" b="1" dirty="0" err="1" smtClean="0"/>
              <a:t>buy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1844824"/>
            <a:ext cx="20824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>
                <a:solidFill>
                  <a:srgbClr val="FF0000"/>
                </a:solidFill>
              </a:rPr>
              <a:t>i</a:t>
            </a:r>
            <a:r>
              <a:rPr lang="cs-CZ" sz="2800" b="1" dirty="0" err="1" smtClean="0">
                <a:solidFill>
                  <a:srgbClr val="FF0000"/>
                </a:solidFill>
              </a:rPr>
              <a:t>nto</a:t>
            </a:r>
            <a:r>
              <a:rPr lang="cs-CZ" sz="2800" b="1" dirty="0" smtClean="0">
                <a:solidFill>
                  <a:srgbClr val="FF0000"/>
                </a:solidFill>
              </a:rPr>
              <a:t> a </a:t>
            </a:r>
            <a:r>
              <a:rPr lang="cs-CZ" sz="2800" b="1" dirty="0" err="1" smtClean="0">
                <a:solidFill>
                  <a:srgbClr val="FF0000"/>
                </a:solidFill>
              </a:rPr>
              <a:t>trolley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2564904"/>
            <a:ext cx="8301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8) </a:t>
            </a:r>
            <a:r>
              <a:rPr lang="cs-CZ" sz="2800" b="1" dirty="0" err="1" smtClean="0"/>
              <a:t>Where</a:t>
            </a:r>
            <a:r>
              <a:rPr lang="cs-CZ" sz="2800" b="1" dirty="0" smtClean="0"/>
              <a:t> do </a:t>
            </a:r>
            <a:r>
              <a:rPr lang="cs-CZ" sz="2800" b="1" dirty="0" err="1" smtClean="0"/>
              <a:t>people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buy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tomatoes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apples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oranges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27784" y="3429000"/>
            <a:ext cx="26817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i</a:t>
            </a:r>
            <a:r>
              <a:rPr lang="cs-CZ" sz="2800" b="1" dirty="0" smtClean="0">
                <a:solidFill>
                  <a:srgbClr val="FF0000"/>
                </a:solidFill>
              </a:rPr>
              <a:t>n </a:t>
            </a:r>
            <a:r>
              <a:rPr lang="cs-CZ" sz="2800" b="1" dirty="0" err="1" smtClean="0">
                <a:solidFill>
                  <a:srgbClr val="FF0000"/>
                </a:solidFill>
              </a:rPr>
              <a:t>greengrocer´s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4149080"/>
            <a:ext cx="48512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9) </a:t>
            </a:r>
            <a:r>
              <a:rPr lang="cs-CZ" sz="2800" b="1" dirty="0" err="1" smtClean="0"/>
              <a:t>How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can</a:t>
            </a:r>
            <a:r>
              <a:rPr lang="cs-CZ" sz="2800" b="1" dirty="0" smtClean="0"/>
              <a:t> peple </a:t>
            </a:r>
            <a:r>
              <a:rPr lang="cs-CZ" sz="2800" b="1" dirty="0" err="1" smtClean="0"/>
              <a:t>pay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shops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37949" y="5013176"/>
            <a:ext cx="3802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by </a:t>
            </a:r>
            <a:r>
              <a:rPr lang="cs-CZ" sz="2800" b="1" dirty="0" err="1" smtClean="0">
                <a:solidFill>
                  <a:srgbClr val="FF0000"/>
                </a:solidFill>
              </a:rPr>
              <a:t>money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or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credit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card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63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663861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10) </a:t>
            </a:r>
            <a:r>
              <a:rPr lang="cs-CZ" sz="2800" b="1" dirty="0" err="1" smtClean="0"/>
              <a:t>Where</a:t>
            </a:r>
            <a:r>
              <a:rPr lang="cs-CZ" sz="2800" b="1" dirty="0" smtClean="0"/>
              <a:t> </a:t>
            </a:r>
            <a:r>
              <a:rPr lang="cs-CZ" sz="2800" b="1" dirty="0"/>
              <a:t>do </a:t>
            </a:r>
            <a:r>
              <a:rPr lang="cs-CZ" sz="2800" b="1" dirty="0" err="1"/>
              <a:t>people</a:t>
            </a:r>
            <a:r>
              <a:rPr lang="cs-CZ" sz="2800" b="1" dirty="0"/>
              <a:t> </a:t>
            </a:r>
            <a:r>
              <a:rPr lang="cs-CZ" sz="2800" b="1" dirty="0" err="1"/>
              <a:t>buy</a:t>
            </a:r>
            <a:r>
              <a:rPr lang="cs-CZ" sz="2800" b="1" dirty="0"/>
              <a:t> </a:t>
            </a:r>
            <a:r>
              <a:rPr lang="cs-CZ" sz="2800" b="1" dirty="0" err="1"/>
              <a:t>cakes</a:t>
            </a:r>
            <a:r>
              <a:rPr lang="cs-CZ" sz="2800" b="1" dirty="0"/>
              <a:t>, </a:t>
            </a:r>
            <a:r>
              <a:rPr lang="cs-CZ" sz="2800" b="1" dirty="0" err="1"/>
              <a:t>chocolate</a:t>
            </a:r>
            <a:r>
              <a:rPr lang="cs-CZ" sz="2800" b="1" dirty="0"/>
              <a:t>?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99792" y="1769914"/>
            <a:ext cx="22391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i</a:t>
            </a:r>
            <a:r>
              <a:rPr lang="cs-CZ" sz="2800" b="1" dirty="0" smtClean="0">
                <a:solidFill>
                  <a:srgbClr val="FF0000"/>
                </a:solidFill>
              </a:rPr>
              <a:t>n </a:t>
            </a:r>
            <a:r>
              <a:rPr lang="cs-CZ" sz="2800" b="1" dirty="0" err="1" smtClean="0">
                <a:solidFill>
                  <a:srgbClr val="FF0000"/>
                </a:solidFill>
              </a:rPr>
              <a:t>sweet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shop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109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282609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Zdroje:</a:t>
            </a:r>
          </a:p>
          <a:p>
            <a:endParaRPr lang="cs-CZ" sz="2400" dirty="0" smtClean="0"/>
          </a:p>
          <a:p>
            <a:r>
              <a:rPr lang="cs-CZ" sz="2400" dirty="0" smtClean="0"/>
              <a:t>http://microsoft.com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582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179</TotalTime>
  <Words>331</Words>
  <Application>Microsoft Office PowerPoint</Application>
  <PresentationFormat>Předvádění na obrazovce (4:3)</PresentationFormat>
  <Paragraphs>132</Paragraphs>
  <Slides>15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Sousedství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Milan</cp:lastModifiedBy>
  <cp:revision>21</cp:revision>
  <dcterms:created xsi:type="dcterms:W3CDTF">2012-01-28T13:39:52Z</dcterms:created>
  <dcterms:modified xsi:type="dcterms:W3CDTF">2012-04-01T15:23:12Z</dcterms:modified>
</cp:coreProperties>
</file>