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744E1-C36B-4B0D-9D29-1CE8122DB336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4682D-66EA-42AD-95EB-337A5448AC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75018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744E1-C36B-4B0D-9D29-1CE8122DB336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4682D-66EA-42AD-95EB-337A5448AC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93726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744E1-C36B-4B0D-9D29-1CE8122DB336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4682D-66EA-42AD-95EB-337A5448AC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02074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744E1-C36B-4B0D-9D29-1CE8122DB336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4682D-66EA-42AD-95EB-337A5448AC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15513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744E1-C36B-4B0D-9D29-1CE8122DB336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4682D-66EA-42AD-95EB-337A5448AC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60765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744E1-C36B-4B0D-9D29-1CE8122DB336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4682D-66EA-42AD-95EB-337A5448AC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901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744E1-C36B-4B0D-9D29-1CE8122DB336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4682D-66EA-42AD-95EB-337A5448AC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07845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744E1-C36B-4B0D-9D29-1CE8122DB336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4682D-66EA-42AD-95EB-337A5448AC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52876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744E1-C36B-4B0D-9D29-1CE8122DB336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4682D-66EA-42AD-95EB-337A5448AC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3199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744E1-C36B-4B0D-9D29-1CE8122DB336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4682D-66EA-42AD-95EB-337A5448AC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08238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744E1-C36B-4B0D-9D29-1CE8122DB336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4682D-66EA-42AD-95EB-337A5448AC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00707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D744E1-C36B-4B0D-9D29-1CE8122DB336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54682D-66EA-42AD-95EB-337A5448AC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94216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marL="0" indent="0">
              <a:lnSpc>
                <a:spcPct val="115000"/>
              </a:lnSpc>
              <a:spcAft>
                <a:spcPts val="1000"/>
              </a:spcAft>
              <a:buNone/>
            </a:pPr>
            <a:endParaRPr lang="cs-CZ" dirty="0" smtClean="0">
              <a:ea typeface="Calibri"/>
              <a:cs typeface="Times New Roman"/>
            </a:endParaRPr>
          </a:p>
          <a:p>
            <a:pPr marL="0"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cs-CZ" dirty="0" smtClean="0">
                <a:ea typeface="Calibri"/>
                <a:cs typeface="Times New Roman"/>
              </a:rPr>
              <a:t>Název </a:t>
            </a:r>
            <a:r>
              <a:rPr lang="cs-CZ" dirty="0">
                <a:ea typeface="Calibri"/>
                <a:cs typeface="Times New Roman"/>
              </a:rPr>
              <a:t>školy: Základní škola Pardubice - </a:t>
            </a:r>
            <a:r>
              <a:rPr lang="cs-CZ" dirty="0" err="1">
                <a:ea typeface="Calibri"/>
                <a:cs typeface="Times New Roman"/>
              </a:rPr>
              <a:t>Spořilov</a:t>
            </a:r>
            <a:r>
              <a:rPr lang="cs-CZ" dirty="0">
                <a:ea typeface="Calibri"/>
                <a:cs typeface="Times New Roman"/>
              </a:rPr>
              <a:t/>
            </a:r>
            <a:br>
              <a:rPr lang="cs-CZ" dirty="0">
                <a:ea typeface="Calibri"/>
                <a:cs typeface="Times New Roman"/>
              </a:rPr>
            </a:br>
            <a:r>
              <a:rPr lang="cs-CZ" dirty="0">
                <a:ea typeface="Calibri"/>
                <a:cs typeface="Times New Roman"/>
              </a:rPr>
              <a:t>Autor: Mgr. Nataša Bartoníčková</a:t>
            </a:r>
            <a:br>
              <a:rPr lang="cs-CZ" dirty="0">
                <a:ea typeface="Calibri"/>
                <a:cs typeface="Times New Roman"/>
              </a:rPr>
            </a:br>
            <a:r>
              <a:rPr lang="cs-CZ" dirty="0">
                <a:ea typeface="Calibri"/>
                <a:cs typeface="Times New Roman"/>
              </a:rPr>
              <a:t>Název: </a:t>
            </a:r>
            <a:r>
              <a:rPr lang="cs-CZ" dirty="0" smtClean="0">
                <a:ea typeface="Calibri"/>
                <a:cs typeface="Times New Roman"/>
              </a:rPr>
              <a:t>VY_12_INOVACE_ČESKÝ JAZYK A LITERATURA_2_14.NÁRODNÍ OBROZENÍ</a:t>
            </a:r>
            <a:r>
              <a:rPr lang="cs-CZ" dirty="0">
                <a:ea typeface="Calibri"/>
                <a:cs typeface="Times New Roman"/>
              </a:rPr>
              <a:t/>
            </a:r>
            <a:br>
              <a:rPr lang="cs-CZ" dirty="0">
                <a:ea typeface="Calibri"/>
                <a:cs typeface="Times New Roman"/>
              </a:rPr>
            </a:br>
            <a:r>
              <a:rPr lang="cs-CZ" dirty="0">
                <a:ea typeface="Calibri"/>
                <a:cs typeface="Times New Roman"/>
              </a:rPr>
              <a:t>Téma: </a:t>
            </a:r>
            <a:r>
              <a:rPr lang="cs-CZ" dirty="0" smtClean="0">
                <a:ea typeface="Calibri"/>
                <a:cs typeface="Times New Roman"/>
              </a:rPr>
              <a:t>NÁRODNÍ OBROZENÍ</a:t>
            </a:r>
            <a:r>
              <a:rPr lang="cs-CZ" dirty="0">
                <a:ea typeface="Calibri"/>
                <a:cs typeface="Times New Roman"/>
              </a:rPr>
              <a:t/>
            </a:r>
            <a:br>
              <a:rPr lang="cs-CZ" dirty="0">
                <a:ea typeface="Calibri"/>
                <a:cs typeface="Times New Roman"/>
              </a:rPr>
            </a:br>
            <a:r>
              <a:rPr lang="cs-CZ" dirty="0">
                <a:ea typeface="Calibri"/>
                <a:cs typeface="Times New Roman"/>
              </a:rPr>
              <a:t>Číslo projektu: CZ. </a:t>
            </a:r>
            <a:r>
              <a:rPr lang="cs-CZ" dirty="0" smtClean="0">
                <a:ea typeface="Calibri"/>
                <a:cs typeface="Times New Roman"/>
              </a:rPr>
              <a:t>1.07/1.4.00/21.2349</a:t>
            </a:r>
          </a:p>
          <a:p>
            <a:pPr marL="0" indent="0">
              <a:lnSpc>
                <a:spcPct val="115000"/>
              </a:lnSpc>
              <a:spcAft>
                <a:spcPts val="1000"/>
              </a:spcAft>
              <a:buNone/>
            </a:pPr>
            <a:endParaRPr lang="cs-CZ" dirty="0" smtClean="0">
              <a:solidFill>
                <a:srgbClr val="0070C0"/>
              </a:solidFill>
              <a:ea typeface="Calibri"/>
              <a:cs typeface="Times New Roman"/>
            </a:endParaRPr>
          </a:p>
          <a:p>
            <a:pPr marL="0"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cs-CZ" dirty="0" smtClean="0">
                <a:solidFill>
                  <a:srgbClr val="0070C0"/>
                </a:solidFill>
                <a:ea typeface="Calibri"/>
                <a:cs typeface="Times New Roman"/>
              </a:rPr>
              <a:t>Anotace</a:t>
            </a:r>
            <a:br>
              <a:rPr lang="cs-CZ" dirty="0" smtClean="0">
                <a:solidFill>
                  <a:srgbClr val="0070C0"/>
                </a:solidFill>
                <a:ea typeface="Calibri"/>
                <a:cs typeface="Times New Roman"/>
              </a:rPr>
            </a:br>
            <a:r>
              <a:rPr lang="cs-CZ" dirty="0" smtClean="0">
                <a:ea typeface="Calibri"/>
                <a:cs typeface="Times New Roman"/>
              </a:rPr>
              <a:t>Žáci se seznamují s historickými podmínkami 17. a18. století, které doprovázely zmiňované hnutí. Poznávají významné osobnosti doby a jejich vliv na naši kulturu a společnost. Součástí materiálu jsou otázky k opakování.</a:t>
            </a:r>
            <a:br>
              <a:rPr lang="cs-CZ" dirty="0" smtClean="0">
                <a:ea typeface="Calibri"/>
                <a:cs typeface="Times New Roman"/>
              </a:rPr>
            </a:br>
            <a:endParaRPr lang="cs-CZ" dirty="0">
              <a:ea typeface="Calibri"/>
              <a:cs typeface="Times New Roman"/>
            </a:endParaRPr>
          </a:p>
          <a:p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/>
          <a:stretch>
            <a:fillRect/>
          </a:stretch>
        </p:blipFill>
        <p:spPr>
          <a:xfrm>
            <a:off x="1619672" y="260648"/>
            <a:ext cx="5760720" cy="1412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77383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NÁRODNÍ OBROZENÍ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17. – 18.STOLETÍ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OBRODA ČESKÉHO JAZYKA A ČESKÉ KULTURY</a:t>
            </a:r>
            <a:endParaRPr lang="cs-CZ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9012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5"/>
                </a:solidFill>
              </a:rPr>
              <a:t>Historické podmínky</a:t>
            </a:r>
            <a:endParaRPr lang="cs-CZ" dirty="0">
              <a:solidFill>
                <a:schemeClr val="accent5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8229600" cy="4525963"/>
          </a:xfrm>
        </p:spPr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 Rozvoj věd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 Snaha povznést český jazyk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 Reformy Josefa II.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 Státní dozor nad </a:t>
            </a:r>
            <a:r>
              <a:rPr lang="cs-CZ" err="1" smtClean="0">
                <a:solidFill>
                  <a:schemeClr val="accent6">
                    <a:lumMod val="75000"/>
                  </a:schemeClr>
                </a:solidFill>
              </a:rPr>
              <a:t>školami</a:t>
            </a:r>
            <a:r>
              <a:rPr lang="cs-CZ" smtClean="0">
                <a:solidFill>
                  <a:schemeClr val="accent6">
                    <a:lumMod val="75000"/>
                  </a:schemeClr>
                </a:solidFill>
              </a:rPr>
              <a:t>, ne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církevní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 Odchod vzdělanců do ciziny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 Rozvoj průmyslu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 Toleranční patent – rok 1781</a:t>
            </a:r>
          </a:p>
          <a:p>
            <a:pPr>
              <a:buFont typeface="Wingdings" pitchFamily="2" charset="2"/>
              <a:buChar char="q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265359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LITERATURA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POEZIE</a:t>
            </a:r>
          </a:p>
          <a:p>
            <a:r>
              <a:rPr lang="cs-CZ" dirty="0" smtClean="0"/>
              <a:t>F. L. Čelakovský – sběratel lidových písní</a:t>
            </a:r>
          </a:p>
          <a:p>
            <a:r>
              <a:rPr lang="cs-CZ" dirty="0" smtClean="0"/>
              <a:t>K. J. Erben – sběratel pohádek, pověstí a písní</a:t>
            </a:r>
          </a:p>
          <a:p>
            <a:r>
              <a:rPr lang="cs-CZ" dirty="0" smtClean="0"/>
              <a:t>K. H. Borovský – satira</a:t>
            </a:r>
          </a:p>
          <a:p>
            <a:r>
              <a:rPr lang="cs-CZ" dirty="0" smtClean="0"/>
              <a:t>K. H. Mácha – romantismus</a:t>
            </a:r>
          </a:p>
          <a:p>
            <a:r>
              <a:rPr lang="cs-CZ" dirty="0" smtClean="0"/>
              <a:t>Jan Kollár – bratrství slovanských národů</a:t>
            </a:r>
          </a:p>
          <a:p>
            <a:pPr marL="0" indent="0">
              <a:buNone/>
            </a:pPr>
            <a:endParaRPr lang="cs-CZ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32239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PRÓZA</a:t>
            </a:r>
          </a:p>
          <a:p>
            <a:r>
              <a:rPr lang="cs-CZ" dirty="0" smtClean="0"/>
              <a:t>Božena Němcová – sběratelka pohádek a pověstí</a:t>
            </a:r>
          </a:p>
          <a:p>
            <a:r>
              <a:rPr lang="cs-CZ" dirty="0" smtClean="0"/>
              <a:t>J. K. Tyl – próza, divadlo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30623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DIVADLO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Stavovské, později Bouda –  Praha, Václavské náměstí – hraje se zde česky</a:t>
            </a:r>
          </a:p>
          <a:p>
            <a:r>
              <a:rPr lang="cs-CZ" dirty="0" smtClean="0"/>
              <a:t>Kočovná divadla – převážně na venkově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</a:t>
            </a:r>
            <a:r>
              <a:rPr lang="cs-CZ" dirty="0" smtClean="0">
                <a:solidFill>
                  <a:srgbClr val="00B050"/>
                </a:solidFill>
              </a:rPr>
              <a:t>osobnosti</a:t>
            </a:r>
          </a:p>
          <a:p>
            <a:r>
              <a:rPr lang="cs-CZ" dirty="0" smtClean="0"/>
              <a:t>Václav </a:t>
            </a:r>
            <a:r>
              <a:rPr lang="cs-CZ" dirty="0"/>
              <a:t>M</a:t>
            </a:r>
            <a:r>
              <a:rPr lang="cs-CZ" dirty="0" smtClean="0"/>
              <a:t>atěj Kramerius</a:t>
            </a:r>
          </a:p>
          <a:p>
            <a:r>
              <a:rPr lang="cs-CZ" dirty="0" smtClean="0"/>
              <a:t>Josef Kajetán Tyl</a:t>
            </a:r>
          </a:p>
          <a:p>
            <a:r>
              <a:rPr lang="cs-CZ" dirty="0" smtClean="0"/>
              <a:t>Václav Kliment Klicpera</a:t>
            </a:r>
          </a:p>
          <a:p>
            <a:r>
              <a:rPr lang="cs-CZ" dirty="0" smtClean="0"/>
              <a:t>Václav Thám, Matěj Kopecký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477854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63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7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9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VĚDA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00B0F0"/>
                </a:solidFill>
              </a:rPr>
              <a:t>JAZYKOVĚDA</a:t>
            </a:r>
          </a:p>
          <a:p>
            <a:r>
              <a:rPr lang="cs-CZ" dirty="0" smtClean="0"/>
              <a:t>J. Dobrovský – Zevrubná mluvnice jazyka českého, Německo – český slovník</a:t>
            </a:r>
          </a:p>
          <a:p>
            <a:r>
              <a:rPr lang="cs-CZ" dirty="0" smtClean="0"/>
              <a:t>J. Jungmann – překlady, básně, slovníky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B0F0"/>
                </a:solidFill>
              </a:rPr>
              <a:t>HISTORIE</a:t>
            </a:r>
          </a:p>
          <a:p>
            <a:r>
              <a:rPr lang="cs-CZ" dirty="0" smtClean="0"/>
              <a:t>F. Palacký – Dějiny národu českého v Čechách a na Moravě</a:t>
            </a:r>
          </a:p>
          <a:p>
            <a:r>
              <a:rPr lang="cs-CZ" dirty="0" smtClean="0"/>
              <a:t>P. J. Šafařík – Slovanské starožitnosti</a:t>
            </a:r>
          </a:p>
          <a:p>
            <a:endParaRPr lang="cs-CZ" dirty="0" smtClean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87591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NOVINY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Václav </a:t>
            </a:r>
            <a:r>
              <a:rPr lang="cs-CZ" dirty="0"/>
              <a:t>M</a:t>
            </a:r>
            <a:r>
              <a:rPr lang="cs-CZ" dirty="0" smtClean="0"/>
              <a:t>atěj Kramérius – 1.české noviny, lidové kalendáře, šíří díla starší české literatury</a:t>
            </a:r>
          </a:p>
          <a:p>
            <a:r>
              <a:rPr lang="cs-CZ" dirty="0" smtClean="0"/>
              <a:t>Karel Havlíček Borovský </a:t>
            </a:r>
          </a:p>
          <a:p>
            <a:r>
              <a:rPr lang="cs-CZ" dirty="0" smtClean="0"/>
              <a:t>Josef Kajetán Tyl – politická a novinářská činnost</a:t>
            </a:r>
          </a:p>
          <a:p>
            <a:pPr marL="0" indent="0">
              <a:buNone/>
            </a:pPr>
            <a:r>
              <a:rPr lang="cs-CZ" dirty="0" smtClean="0"/>
              <a:t>      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60249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1.66667E-6 3.12139E-6 L 1.66667E-6 -0.07214 " pathEditMode="relative" rAng="0" ptsTypes="AA">
                                      <p:cBhvr>
                                        <p:cTn id="48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3607"/>
                                    </p:animMotion>
                                    <p:animRot by="1500000">
                                      <p:cBhvr>
                                        <p:cTn id="49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0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1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52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OTÁZKY K OPAKOVÁNÍ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Co znamenalo národní obrození a o kterém století mluvíme?</a:t>
            </a:r>
          </a:p>
          <a:p>
            <a:r>
              <a:rPr lang="cs-CZ" dirty="0" smtClean="0"/>
              <a:t>Které oblasti společenského života ovlivnilo?</a:t>
            </a:r>
          </a:p>
          <a:p>
            <a:r>
              <a:rPr lang="cs-CZ" dirty="0" smtClean="0"/>
              <a:t>Čemu se věnovali hlavní představitelé poezie a prózy?</a:t>
            </a:r>
          </a:p>
          <a:p>
            <a:r>
              <a:rPr lang="cs-CZ" dirty="0" smtClean="0"/>
              <a:t>Jakou úlohu sehrálo divadlo?</a:t>
            </a:r>
          </a:p>
          <a:p>
            <a:r>
              <a:rPr lang="cs-CZ" dirty="0" smtClean="0"/>
              <a:t>Jaký vliv měla historie a novinářská činnost?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333568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34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2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3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4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5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6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7" presetID="34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8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9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0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1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2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3" presetID="34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4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5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6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7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9" presetID="34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0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1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2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3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4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8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9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0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1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2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107</TotalTime>
  <Words>269</Words>
  <Application>Microsoft Office PowerPoint</Application>
  <PresentationFormat>Předvádění na obrazovce (4:3)</PresentationFormat>
  <Paragraphs>52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NÁRODNÍ OBROZENÍ</vt:lpstr>
      <vt:lpstr>Historické podmínky</vt:lpstr>
      <vt:lpstr>LITERATURA</vt:lpstr>
      <vt:lpstr>Prezentace aplikace PowerPoint</vt:lpstr>
      <vt:lpstr>DIVADLO</vt:lpstr>
      <vt:lpstr>VĚDA</vt:lpstr>
      <vt:lpstr>NOVINY</vt:lpstr>
      <vt:lpstr>OTÁZKY K OPAKOVÁNÍ</vt:lpstr>
    </vt:vector>
  </TitlesOfParts>
  <Company>domov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NÁRODNÍ OBROZENÍ</dc:title>
  <dc:creator>Bartonickovi</dc:creator>
  <cp:lastModifiedBy>Bartoníčková Nataša</cp:lastModifiedBy>
  <cp:revision>22</cp:revision>
  <dcterms:created xsi:type="dcterms:W3CDTF">2011-10-25T21:48:55Z</dcterms:created>
  <dcterms:modified xsi:type="dcterms:W3CDTF">2012-03-19T17:05:12Z</dcterms:modified>
</cp:coreProperties>
</file>