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32" autoAdjust="0"/>
    <p:restoredTop sz="94660"/>
  </p:normalViewPr>
  <p:slideViewPr>
    <p:cSldViewPr>
      <p:cViewPr>
        <p:scale>
          <a:sx n="66" d="100"/>
          <a:sy n="66" d="100"/>
        </p:scale>
        <p:origin x="-492" y="6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EF66D-09BB-4FB1-B3B9-528A3C188AF3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34909-3176-4353-966B-2AA1E9CE2F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FF5AD1-7D3E-4AB2-A4AF-11223C5ABB81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A62FE3-077F-4E7C-8E4F-6ADEB4A5D9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0A4E89-4B5B-4F3A-B418-4EE3E4A64C9B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79887-419F-4444-8A6A-3AD57EFB19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B1A02-74A3-486A-AA83-B043C511A201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70A63-31A1-4169-8522-1D6E979863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ADA81C-B640-491D-8B74-8A592F878B15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02CA29-3C05-413A-8811-7A4B5F6A99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9617FD-B42C-4EAE-B741-8B429363C28C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23C01B-ED30-45FC-AC64-8CD1D470DE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7A1147-04A0-40D8-98A7-EF0C0DF1740C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B0C2CE-7FCB-48E9-929F-3A395EF340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09250-DFA2-4B7C-8AFD-4E5753B13784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AAFD93-14E2-49E9-8206-DB42539398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F11FD-FAC5-408A-8F24-B769505EBC51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5B01E-C287-452E-B889-89D12E02B0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E6EF9C-E316-45CE-9E20-4840AEB65872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BDA3AF-7ACA-49A9-A269-70D6130A3B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F95F9B-B733-4B4A-AFD7-C8567E1D6720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4D9E34-CD03-4F86-A779-097C89FF9C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1515CC4-03A5-4A24-9CB4-EDE8C2170066}" type="datetimeFigureOut">
              <a:rPr lang="cs-CZ"/>
              <a:pPr>
                <a:defRPr/>
              </a:pPr>
              <a:t>27.4.2014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0E86869-5A11-4C07-A386-10458653B5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47500" lnSpcReduction="20000"/>
          </a:bodyPr>
          <a:lstStyle/>
          <a:p>
            <a:pPr marL="0" indent="0" fontAlgn="auto">
              <a:lnSpc>
                <a:spcPct val="115000"/>
              </a:lnSpc>
              <a:spcAft>
                <a:spcPts val="1000"/>
              </a:spcAft>
              <a:buFont typeface="Arial" pitchFamily="34" charset="0"/>
              <a:buNone/>
              <a:defRPr/>
            </a:pPr>
            <a:endParaRPr lang="cs-CZ" dirty="0" smtClean="0">
              <a:ea typeface="Calibri"/>
              <a:cs typeface="Times New Roman"/>
            </a:endParaRPr>
          </a:p>
          <a:p>
            <a:pPr marL="0" indent="0" fontAlgn="auto">
              <a:lnSpc>
                <a:spcPct val="115000"/>
              </a:lnSpc>
              <a:spcAft>
                <a:spcPts val="1000"/>
              </a:spcAft>
              <a:buFont typeface="Arial" pitchFamily="34" charset="0"/>
              <a:buNone/>
              <a:defRPr/>
            </a:pPr>
            <a:r>
              <a:rPr lang="cs-CZ" dirty="0" smtClean="0">
                <a:ea typeface="Calibri"/>
                <a:cs typeface="Times New Roman"/>
              </a:rPr>
              <a:t>Název </a:t>
            </a:r>
            <a:r>
              <a:rPr lang="cs-CZ" dirty="0">
                <a:ea typeface="Calibri"/>
                <a:cs typeface="Times New Roman"/>
              </a:rPr>
              <a:t>školy: Základní škola Pardubice - </a:t>
            </a:r>
            <a:r>
              <a:rPr lang="cs-CZ" dirty="0" err="1">
                <a:ea typeface="Calibri"/>
                <a:cs typeface="Times New Roman"/>
              </a:rPr>
              <a:t>Spořilov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Autor: Mgr. Nataša Bartoníčková</a:t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Název: </a:t>
            </a:r>
            <a:r>
              <a:rPr lang="cs-CZ" dirty="0" smtClean="0">
                <a:ea typeface="Calibri"/>
                <a:cs typeface="Times New Roman"/>
              </a:rPr>
              <a:t>VY_12_INOVACE_ČESKÝ JAZYK A LITERATURA_2_16.NAUKA O SLOVNÍ ZÁSOBĚ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Téma: </a:t>
            </a:r>
            <a:r>
              <a:rPr lang="cs-CZ" dirty="0" smtClean="0">
                <a:ea typeface="Calibri"/>
                <a:cs typeface="Times New Roman"/>
              </a:rPr>
              <a:t>SLOVNÍ ZÁSOBA A JEJÍ TVOŘENÍ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>Číslo projektu: CZ. 1.07/1.4.00/21.2349</a:t>
            </a:r>
          </a:p>
          <a:p>
            <a:pPr marL="0" indent="0" fontAlgn="auto">
              <a:lnSpc>
                <a:spcPct val="115000"/>
              </a:lnSpc>
              <a:spcAft>
                <a:spcPts val="100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0070C0"/>
              </a:solidFill>
              <a:ea typeface="Calibri"/>
              <a:cs typeface="Times New Roman"/>
            </a:endParaRPr>
          </a:p>
          <a:p>
            <a:pPr marL="0" indent="0" fontAlgn="auto">
              <a:lnSpc>
                <a:spcPct val="115000"/>
              </a:lnSpc>
              <a:spcAft>
                <a:spcPts val="100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  <a:t>Anotace</a:t>
            </a:r>
            <a:b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</a:br>
            <a:r>
              <a:rPr lang="cs-CZ" dirty="0" smtClean="0">
                <a:ea typeface="Calibri"/>
                <a:cs typeface="Times New Roman"/>
              </a:rPr>
              <a:t>Materiál obsahuje poučení o slovní zásobě a tvoření slov. Žáci se seznámí s různými  způsoby obohacování slovní zásoby a s přejímáním slov z cizích jazyků. Součástí materiálu jsou otázky k opakování.</a:t>
            </a:r>
            <a: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  <a:t/>
            </a:r>
            <a:b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</a:br>
            <a: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  <a:t/>
            </a:r>
            <a:b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</a:br>
            <a: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  <a:t/>
            </a:r>
            <a:b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</a:br>
            <a: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  <a:t>Použité zdroje</a:t>
            </a:r>
            <a:br>
              <a:rPr lang="cs-CZ" dirty="0" smtClean="0">
                <a:solidFill>
                  <a:srgbClr val="0070C0"/>
                </a:solidFill>
                <a:ea typeface="Calibri"/>
                <a:cs typeface="Times New Roman"/>
              </a:rPr>
            </a:br>
            <a:r>
              <a:rPr lang="cs-CZ" dirty="0" smtClean="0">
                <a:ea typeface="Calibri"/>
                <a:cs typeface="Times New Roman"/>
              </a:rPr>
              <a:t>Obrázky – kliparty galerie MS Office 2010.</a:t>
            </a:r>
            <a:endParaRPr lang="cs-CZ" dirty="0">
              <a:ea typeface="Calibri"/>
              <a:cs typeface="Times New Roman"/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3315" name="Obrázek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188913"/>
            <a:ext cx="5761038" cy="141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NAUKA O SLOVNÍ ZÁSOBĚ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SLOVNÍ ZÁSOBA A TVOŘENÍ SLOV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OBOHACOVÁNÍ  SLOVNÍ ZÁSOBY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Slovní zásoba jsou všechna slova daného jazyka.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Neustále se obohacuje a rozšiřuje: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Slova již existující dostávají nový význam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Vznikají sousloví pro označování nových věcí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Přejímání slov z cizích jazyků</a:t>
            </a:r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Slovotvorné způsoby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0070C0"/>
                </a:solidFill>
              </a:rPr>
              <a:t>SLOVA JIŽ EXISTUJÍCÍ DOSTÁVAJÍ NOVÝ VÝZNAM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7659688" cy="4525963"/>
          </a:xfrm>
        </p:spPr>
        <p:txBody>
          <a:bodyPr/>
          <a:lstStyle/>
          <a:p>
            <a:r>
              <a:rPr lang="cs-CZ" smtClean="0"/>
              <a:t>Slovo ještěrka – živočich – označuje akumulátorový vozík.</a:t>
            </a:r>
          </a:p>
          <a:p>
            <a:r>
              <a:rPr lang="cs-CZ" smtClean="0"/>
              <a:t>Slovo myš – živočich – označuje myš, kterou ovládáme počítač.</a:t>
            </a:r>
          </a:p>
          <a:p>
            <a:endParaRPr lang="cs-CZ" smtClean="0"/>
          </a:p>
        </p:txBody>
      </p:sp>
      <p:pic>
        <p:nvPicPr>
          <p:cNvPr id="1027" name="Picture 3" descr="C:\Documents and Settings\Natasa\Local Settings\Temporary Internet Files\Content.IE5\ICDG1M00\MC9003295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46650" y="3716338"/>
            <a:ext cx="3190875" cy="2855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Documents and Settings\Natasa\Local Settings\Temporary Internet Files\Content.IE5\ZNOCGU1G\MC90025018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35150" y="3902075"/>
            <a:ext cx="2305050" cy="261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rgbClr val="0070C0"/>
                </a:solidFill>
              </a:rPr>
              <a:t>SOUSLOVÍ PRO OZNAČOVÁNÍ NOVÝCH VĚCÍ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Pro označování nových věcí se mohou slova spojovat v sousloví – dechová hudba, suchý zip, pravý úhel, samočinný počítač…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0" name="Picture 2" descr="C:\Documents and Settings\Natasa\Local Settings\Temporary Internet Files\Content.IE5\8P12MU3X\MC90043780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3417888"/>
            <a:ext cx="3168650" cy="3162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PŘEJÍMÁNÍ SLOV Z CIZÍCH JAZYKŮ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 latiny – žák, škola, tabule…</a:t>
            </a:r>
          </a:p>
          <a:p>
            <a:r>
              <a:rPr lang="cs-CZ" smtClean="0"/>
              <a:t>Z němčiny – křída, šroub…</a:t>
            </a:r>
          </a:p>
          <a:p>
            <a:r>
              <a:rPr lang="cs-CZ" smtClean="0"/>
              <a:t>Z francouzštiny – prezident, parlament…</a:t>
            </a:r>
          </a:p>
          <a:p>
            <a:r>
              <a:rPr lang="cs-CZ" smtClean="0"/>
              <a:t>Z italštiny – mandolína, tenor…</a:t>
            </a:r>
          </a:p>
          <a:p>
            <a:r>
              <a:rPr lang="cs-CZ" smtClean="0"/>
              <a:t>Z angličtiny – sport, fotbal, tenis, gól…</a:t>
            </a:r>
          </a:p>
          <a:p>
            <a:r>
              <a:rPr lang="cs-CZ" smtClean="0"/>
              <a:t>Z ruštiny – vzduch, vesmír, tuleň…</a:t>
            </a:r>
          </a:p>
        </p:txBody>
      </p:sp>
      <p:pic>
        <p:nvPicPr>
          <p:cNvPr id="3074" name="Picture 2" descr="C:\Documents and Settings\Natasa\Local Settings\Temporary Internet Files\Content.IE5\8P12MU3X\MC90005400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54813" y="3068638"/>
            <a:ext cx="2389187" cy="3376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PŘEJÍMÁNÍ Z EXOTICKÝCH JAZYKŮ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Z indiánských jazyků – kakao, totem, čokoláda</a:t>
            </a:r>
          </a:p>
          <a:p>
            <a:r>
              <a:rPr lang="cs-CZ" smtClean="0"/>
              <a:t>Z eskymáčtiny – iglú, kajak…</a:t>
            </a:r>
          </a:p>
          <a:p>
            <a:r>
              <a:rPr lang="cs-CZ" smtClean="0"/>
              <a:t>Z perštiny – bazar, divan…</a:t>
            </a:r>
          </a:p>
          <a:p>
            <a:r>
              <a:rPr lang="cs-CZ" smtClean="0"/>
              <a:t>Z arabštiny – admirál, káva, korek…</a:t>
            </a:r>
          </a:p>
        </p:txBody>
      </p:sp>
      <p:pic>
        <p:nvPicPr>
          <p:cNvPr id="4098" name="Picture 2" descr="C:\Documents and Settings\Natasa\Local Settings\Temporary Internet Files\Content.IE5\AXOUOA7F\MC900435947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01738" y="4346575"/>
            <a:ext cx="1841500" cy="196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9" name="Picture 3" descr="C:\Documents and Settings\Natasa\Local Settings\Temporary Internet Files\Content.IE5\ICDG1M00\MC90023363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46475" y="4065588"/>
            <a:ext cx="1604963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Picture 4" descr="C:\Documents and Settings\Natasa\Local Settings\Temporary Internet Files\Content.IE5\ZNOCGU1G\MC90022906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10275" y="4510088"/>
            <a:ext cx="1641475" cy="1804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SLOVOTVORNÉ ZPŮSOBY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Obohacování slovní zásoby slovotvornými prostředky – pomocí předpon a přípon: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Předponami – </a:t>
            </a:r>
            <a:r>
              <a:rPr lang="cs-CZ" u="sng" dirty="0" smtClean="0"/>
              <a:t>pra</a:t>
            </a:r>
            <a:r>
              <a:rPr lang="cs-CZ" dirty="0" smtClean="0"/>
              <a:t>les, </a:t>
            </a:r>
            <a:r>
              <a:rPr lang="cs-CZ" u="sng" dirty="0" smtClean="0"/>
              <a:t>pře</a:t>
            </a:r>
            <a:r>
              <a:rPr lang="cs-CZ" dirty="0" smtClean="0"/>
              <a:t>veliký…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Příponami – stříbr</a:t>
            </a:r>
            <a:r>
              <a:rPr lang="cs-CZ" u="sng" dirty="0" smtClean="0"/>
              <a:t>n</a:t>
            </a:r>
            <a:r>
              <a:rPr lang="cs-CZ" dirty="0" smtClean="0"/>
              <a:t>ý, bujn</a:t>
            </a:r>
            <a:r>
              <a:rPr lang="cs-CZ" u="sng" dirty="0" smtClean="0"/>
              <a:t>ost</a:t>
            </a:r>
            <a:r>
              <a:rPr lang="cs-CZ" dirty="0" smtClean="0"/>
              <a:t>…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026" name="Picture 2" descr="C:\Documents and Settings\Natasa\Local Settings\Temporary Internet Files\Content.IE5\ICDG1M00\MC9002874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4221163"/>
            <a:ext cx="2268538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 descr="C:\Documents and Settings\Natasa\Local Settings\Temporary Internet Files\Content.IE5\ICDG1M00\MC90033869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03788" y="3967163"/>
            <a:ext cx="3265487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0070C0"/>
                </a:solidFill>
              </a:rPr>
              <a:t>OTÁZKY K OPAKOVÁNÍ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Co je to slovní zásoba?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Vyjmenuj způsoby jejího obohacování.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Které významy má dnes slovo myš  a proč?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Co jsou sousloví?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Jmenuj jazyky, z kterých přejímáme nová slova.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cs-CZ" smtClean="0"/>
              <a:t>Co jsou to slovotvorné prostředky?</a:t>
            </a:r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  <a:p>
            <a:pPr marL="514350" indent="-514350">
              <a:buFont typeface="Calibri" pitchFamily="34" charset="0"/>
              <a:buAutoNum type="arabicPeriod"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262</Words>
  <Application>Microsoft Office PowerPoint</Application>
  <PresentationFormat>On-screen Show (4:3)</PresentationFormat>
  <Paragraphs>45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4" baseType="lpstr">
      <vt:lpstr>Calibri</vt:lpstr>
      <vt:lpstr>Arial</vt:lpstr>
      <vt:lpstr>Times New Roman</vt:lpstr>
      <vt:lpstr>Wingdings</vt:lpstr>
      <vt:lpstr>Motiv systému Office</vt:lpstr>
      <vt:lpstr>Snímek 1</vt:lpstr>
      <vt:lpstr>NAUKA O SLOVNÍ ZÁSOBĚ</vt:lpstr>
      <vt:lpstr>OBOHACOVÁNÍ  SLOVNÍ ZÁSOBY</vt:lpstr>
      <vt:lpstr>SLOVA JIŽ EXISTUJÍCÍ DOSTÁVAJÍ NOVÝ VÝZNAM</vt:lpstr>
      <vt:lpstr>SOUSLOVÍ PRO OZNAČOVÁNÍ NOVÝCH VĚCÍ</vt:lpstr>
      <vt:lpstr>PŘEJÍMÁNÍ SLOV Z CIZÍCH JAZYKŮ</vt:lpstr>
      <vt:lpstr>PŘEJÍMÁNÍ Z EXOTICKÝCH JAZYKŮ</vt:lpstr>
      <vt:lpstr>SLOVOTVORNÉ ZPŮSOBY</vt:lpstr>
      <vt:lpstr>OTÁZKY K OPAKOVÁNÍ</vt:lpstr>
    </vt:vector>
  </TitlesOfParts>
  <Company>domov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NAUKA O SLOVNÍ ZÁSOBĚ</dc:title>
  <dc:creator>Bartonickovi</dc:creator>
  <cp:lastModifiedBy>DUM</cp:lastModifiedBy>
  <cp:revision>21</cp:revision>
  <dcterms:created xsi:type="dcterms:W3CDTF">2011-10-27T17:12:11Z</dcterms:created>
  <dcterms:modified xsi:type="dcterms:W3CDTF">2014-04-27T20:53:01Z</dcterms:modified>
</cp:coreProperties>
</file>