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8D089E86-2613-43F8-BE30-EADD36D3AEBB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61C3E0B-DFE7-4D12-B099-345316966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B366B7-9D89-4878-A70D-B1F67E245DAF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DAE79-831B-4DCE-A043-5D2925DFE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nice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6BB7A-FF48-424C-93A7-A1A18D23D434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869944-1D04-44D5-814A-55557F055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599-AA3F-4F26-9083-DCAE0E89CAF5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BE032-110D-43BF-80AE-BE4FB16E1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282F5-AA35-4871-B33A-36C2A572F7A4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EE4D2778-6DD8-416C-8683-17F5514C5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7CF1B-7501-4816-BBB9-F943F8F6998B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215CF-E7E5-4D43-BB1E-371949827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B9290-025F-4548-B3CC-C1649DB82870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8DED5-3813-4E02-A551-7E285EBD4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133EC5FE-6A8F-4623-81C7-FC39545F2592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8A12587C-EEF0-438D-AE7A-FB38B0DB4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80AA9447-6A4C-4682-A589-6C7447EAD4A9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262BA19F-14B1-4881-8737-6648A1A19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90972-7B92-4871-BB8C-5A32E89DBC17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2AF6A-0C4F-4077-8798-F159AA817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EC1D2-9AEA-4950-BC6E-A9DD4BC76DE4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EDC79-A2BD-47FF-A330-5D30AF602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DDB562-8959-4468-BDCD-EA309F5B1A84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40ABBF-DA43-4635-890F-148F3D6FC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3" r:id="rId6"/>
    <p:sldLayoutId id="2147483742" r:id="rId7"/>
    <p:sldLayoutId id="2147483749" r:id="rId8"/>
    <p:sldLayoutId id="2147483750" r:id="rId9"/>
    <p:sldLayoutId id="2147483741" r:id="rId10"/>
    <p:sldLayoutId id="2147483740" r:id="rId11"/>
  </p:sldLayoutIdLst>
  <p:txStyles>
    <p:titleStyle>
      <a:lvl1pPr marL="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404813"/>
            <a:ext cx="8229600" cy="1398587"/>
          </a:xfrm>
        </p:spPr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286000"/>
            <a:ext cx="8229600" cy="4572000"/>
          </a:xfrm>
        </p:spPr>
        <p:txBody>
          <a:bodyPr>
            <a:normAutofit fontScale="62500" lnSpcReduction="20000"/>
          </a:bodyPr>
          <a:lstStyle/>
          <a:p>
            <a:pPr marL="448056" indent="-384048" fontAlgn="auto">
              <a:lnSpc>
                <a:spcPct val="115000"/>
              </a:lnSpc>
              <a:spcAft>
                <a:spcPts val="1000"/>
              </a:spcAft>
              <a:buFont typeface="Wingdings 2"/>
              <a:buChar char=""/>
              <a:defRPr/>
            </a:pPr>
            <a:endParaRPr lang="cs-CZ" sz="3200" dirty="0">
              <a:latin typeface="Calibri"/>
              <a:ea typeface="Calibri"/>
              <a:cs typeface="Times New Roman"/>
            </a:endParaRPr>
          </a:p>
          <a:p>
            <a:pPr marL="64008" indent="0" fontAlgn="auto">
              <a:lnSpc>
                <a:spcPct val="115000"/>
              </a:lnSpc>
              <a:spcAft>
                <a:spcPts val="1000"/>
              </a:spcAft>
              <a:buFont typeface="Wingdings 2"/>
              <a:buNone/>
              <a:defRPr/>
            </a:pPr>
            <a:r>
              <a:rPr lang="cs-CZ" sz="3200" dirty="0" smtClean="0">
                <a:latin typeface="Calibri"/>
                <a:ea typeface="Calibri"/>
                <a:cs typeface="Times New Roman"/>
              </a:rPr>
              <a:t>Název </a:t>
            </a:r>
            <a:r>
              <a:rPr lang="cs-CZ" sz="3200" dirty="0">
                <a:latin typeface="Calibri"/>
                <a:ea typeface="Calibri"/>
                <a:cs typeface="Times New Roman"/>
              </a:rPr>
              <a:t>školy: Základní škola Pardubice - </a:t>
            </a:r>
            <a:r>
              <a:rPr lang="cs-CZ" sz="3200" dirty="0" err="1">
                <a:latin typeface="Calibri"/>
                <a:ea typeface="Calibri"/>
                <a:cs typeface="Times New Roman"/>
              </a:rPr>
              <a:t>Spořilov</a:t>
            </a:r>
            <a:r>
              <a:rPr lang="cs-CZ" sz="3200" dirty="0">
                <a:latin typeface="Calibri"/>
                <a:ea typeface="Calibri"/>
                <a:cs typeface="Times New Roman"/>
              </a:rPr>
              <a:t/>
            </a:r>
            <a:br>
              <a:rPr lang="cs-CZ" sz="3200" dirty="0">
                <a:latin typeface="Calibri"/>
                <a:ea typeface="Calibri"/>
                <a:cs typeface="Times New Roman"/>
              </a:rPr>
            </a:br>
            <a:r>
              <a:rPr lang="cs-CZ" sz="3200" dirty="0">
                <a:latin typeface="Calibri"/>
                <a:ea typeface="Calibri"/>
                <a:cs typeface="Times New Roman"/>
              </a:rPr>
              <a:t>Autor: Mgr. Nataša Bartoníčková</a:t>
            </a:r>
            <a:br>
              <a:rPr lang="cs-CZ" sz="3200" dirty="0">
                <a:latin typeface="Calibri"/>
                <a:ea typeface="Calibri"/>
                <a:cs typeface="Times New Roman"/>
              </a:rPr>
            </a:br>
            <a:r>
              <a:rPr lang="cs-CZ" sz="3200" dirty="0">
                <a:latin typeface="Calibri"/>
                <a:ea typeface="Calibri"/>
                <a:cs typeface="Times New Roman"/>
              </a:rPr>
              <a:t>Název: </a:t>
            </a:r>
            <a:r>
              <a:rPr lang="cs-CZ" sz="3200" dirty="0" smtClean="0">
                <a:latin typeface="Calibri"/>
                <a:ea typeface="Calibri"/>
                <a:cs typeface="Times New Roman"/>
              </a:rPr>
              <a:t>VY_12_INOVACE_ČESKÝ JAZYK A LITERATURA_2_19.PODMĚT</a:t>
            </a:r>
            <a:r>
              <a:rPr lang="cs-CZ" sz="3200" dirty="0">
                <a:latin typeface="Calibri"/>
                <a:ea typeface="Calibri"/>
                <a:cs typeface="Times New Roman"/>
              </a:rPr>
              <a:t/>
            </a:r>
            <a:br>
              <a:rPr lang="cs-CZ" sz="3200" dirty="0">
                <a:latin typeface="Calibri"/>
                <a:ea typeface="Calibri"/>
                <a:cs typeface="Times New Roman"/>
              </a:rPr>
            </a:br>
            <a:r>
              <a:rPr lang="cs-CZ" sz="3200" dirty="0">
                <a:latin typeface="Calibri"/>
                <a:ea typeface="Calibri"/>
                <a:cs typeface="Times New Roman"/>
              </a:rPr>
              <a:t>Téma: </a:t>
            </a:r>
            <a:r>
              <a:rPr lang="cs-CZ" sz="3200" dirty="0" smtClean="0">
                <a:latin typeface="Calibri"/>
                <a:ea typeface="Calibri"/>
                <a:cs typeface="Times New Roman"/>
              </a:rPr>
              <a:t>PODMĚT</a:t>
            </a:r>
            <a:r>
              <a:rPr lang="cs-CZ" sz="3200" dirty="0">
                <a:latin typeface="Calibri"/>
                <a:ea typeface="Calibri"/>
                <a:cs typeface="Times New Roman"/>
              </a:rPr>
              <a:t/>
            </a:r>
            <a:br>
              <a:rPr lang="cs-CZ" sz="3200" dirty="0">
                <a:latin typeface="Calibri"/>
                <a:ea typeface="Calibri"/>
                <a:cs typeface="Times New Roman"/>
              </a:rPr>
            </a:br>
            <a:r>
              <a:rPr lang="cs-CZ" sz="3200" dirty="0">
                <a:latin typeface="Calibri"/>
                <a:ea typeface="Calibri"/>
                <a:cs typeface="Times New Roman"/>
              </a:rPr>
              <a:t>Číslo projektu: CZ. 1.07/1.4.00/21.2349</a:t>
            </a:r>
          </a:p>
          <a:p>
            <a:pPr marL="64008" indent="0" fontAlgn="auto">
              <a:lnSpc>
                <a:spcPct val="115000"/>
              </a:lnSpc>
              <a:spcAft>
                <a:spcPts val="1000"/>
              </a:spcAft>
              <a:buFont typeface="Wingdings 2"/>
              <a:buNone/>
              <a:defRPr/>
            </a:pPr>
            <a:endParaRPr lang="cs-CZ" sz="3200" dirty="0" smtClean="0">
              <a:latin typeface="Calibri"/>
              <a:ea typeface="Calibri"/>
              <a:cs typeface="Times New Roman"/>
            </a:endParaRPr>
          </a:p>
          <a:p>
            <a:pPr marL="64008" indent="0" fontAlgn="auto">
              <a:lnSpc>
                <a:spcPct val="115000"/>
              </a:lnSpc>
              <a:spcAft>
                <a:spcPts val="1000"/>
              </a:spcAft>
              <a:buFont typeface="Wingdings 2"/>
              <a:buNone/>
              <a:defRPr/>
            </a:pPr>
            <a:r>
              <a:rPr lang="cs-CZ" sz="3200" dirty="0">
                <a:latin typeface="Calibri"/>
                <a:ea typeface="Calibri"/>
                <a:cs typeface="Times New Roman"/>
              </a:rPr>
              <a:t> </a:t>
            </a:r>
            <a:r>
              <a:rPr lang="cs-CZ" sz="3200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sz="3200" dirty="0" smtClean="0">
                <a:latin typeface="Calibri"/>
                <a:ea typeface="Calibri"/>
                <a:cs typeface="Times New Roman"/>
              </a:rPr>
            </a:br>
            <a:r>
              <a:rPr lang="cs-CZ" sz="3200" dirty="0" smtClean="0">
                <a:solidFill>
                  <a:srgbClr val="0070C0"/>
                </a:solidFill>
                <a:latin typeface="Calibri"/>
                <a:ea typeface="Calibri"/>
                <a:cs typeface="Times New Roman"/>
              </a:rPr>
              <a:t>Anotace</a:t>
            </a:r>
            <a:br>
              <a:rPr lang="cs-CZ" sz="3200" dirty="0" smtClean="0">
                <a:solidFill>
                  <a:srgbClr val="0070C0"/>
                </a:solidFill>
                <a:latin typeface="Calibri"/>
                <a:ea typeface="Calibri"/>
                <a:cs typeface="Times New Roman"/>
              </a:rPr>
            </a:br>
            <a:r>
              <a:rPr lang="cs-CZ" sz="3200" dirty="0">
                <a:latin typeface="Calibri"/>
                <a:ea typeface="Calibri"/>
                <a:cs typeface="Times New Roman"/>
              </a:rPr>
              <a:t>M</a:t>
            </a:r>
            <a:r>
              <a:rPr lang="cs-CZ" sz="3200" dirty="0" smtClean="0">
                <a:latin typeface="Calibri"/>
                <a:ea typeface="Calibri"/>
                <a:cs typeface="Times New Roman"/>
              </a:rPr>
              <a:t>ateriál obsahuje poučení o jednom ze základních větných členů – podmětu.</a:t>
            </a:r>
            <a:br>
              <a:rPr lang="cs-CZ" sz="3200" dirty="0" smtClean="0">
                <a:latin typeface="Calibri"/>
                <a:ea typeface="Calibri"/>
                <a:cs typeface="Times New Roman"/>
              </a:rPr>
            </a:br>
            <a:r>
              <a:rPr lang="cs-CZ" sz="3200" dirty="0" smtClean="0">
                <a:latin typeface="Calibri"/>
                <a:ea typeface="Calibri"/>
                <a:cs typeface="Times New Roman"/>
              </a:rPr>
              <a:t>Součástí jsou věty určené k procvičování. </a:t>
            </a:r>
            <a:r>
              <a:rPr lang="cs-CZ" sz="3200" dirty="0" smtClean="0">
                <a:solidFill>
                  <a:srgbClr val="0070C0"/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3200" dirty="0" smtClean="0">
                <a:solidFill>
                  <a:srgbClr val="0070C0"/>
                </a:solidFill>
                <a:latin typeface="Calibri"/>
                <a:ea typeface="Calibri"/>
                <a:cs typeface="Times New Roman"/>
              </a:rPr>
            </a:br>
            <a:endParaRPr lang="cs-CZ" sz="3200" dirty="0">
              <a:latin typeface="Calibri"/>
              <a:ea typeface="Calibri"/>
              <a:cs typeface="Times New Roman"/>
            </a:endParaRP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04813"/>
            <a:ext cx="5759450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ZÁKLADNÍ SKLADEBNÍ DVOJICE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PODMĚT A PŘÍSUDEK 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PODMĚT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92500"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Tvoří s přísudkem základní skladební dvojici.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Vyjadřuje původce nebo nositele děje - přísudek o něm něco vypovídá.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Ptáme se otázkou kdo, co? a přísudkem.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Základem je nejčastěji podstatné jméno nebo zájmeno, ale může být i jiným slovním druhem.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Může být holý, rozvitý nebo několikanásobný, vyjádřený, nevyjádřený, všeobecný.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>PODMĚT MŮŽE BÝT VYJÁDŘEN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92500"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Podstatným jménem: </a:t>
            </a:r>
            <a:r>
              <a:rPr lang="cs-CZ" dirty="0" smtClean="0"/>
              <a:t>U dveří stála </a:t>
            </a:r>
            <a:r>
              <a:rPr lang="cs-CZ" u="sng" dirty="0" smtClean="0"/>
              <a:t>sestra.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Zájmenem : </a:t>
            </a:r>
            <a:r>
              <a:rPr lang="cs-CZ" u="sng" dirty="0" smtClean="0"/>
              <a:t>Naši </a:t>
            </a:r>
            <a:r>
              <a:rPr lang="cs-CZ" dirty="0" smtClean="0"/>
              <a:t>už konečně přijeli.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Číslovkou: </a:t>
            </a:r>
            <a:r>
              <a:rPr lang="cs-CZ" dirty="0"/>
              <a:t>K</a:t>
            </a:r>
            <a:r>
              <a:rPr lang="cs-CZ" dirty="0" smtClean="0"/>
              <a:t>aždý </a:t>
            </a:r>
            <a:r>
              <a:rPr lang="cs-CZ" u="sng" dirty="0" smtClean="0"/>
              <a:t>desátý </a:t>
            </a:r>
            <a:r>
              <a:rPr lang="cs-CZ" dirty="0" smtClean="0"/>
              <a:t>dostane odměnu.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Infinitivem: </a:t>
            </a:r>
            <a:r>
              <a:rPr lang="cs-CZ" u="sng" dirty="0">
                <a:solidFill>
                  <a:srgbClr val="002060"/>
                </a:solidFill>
              </a:rPr>
              <a:t>K</a:t>
            </a:r>
            <a:r>
              <a:rPr lang="cs-CZ" u="sng" dirty="0" smtClean="0">
                <a:solidFill>
                  <a:srgbClr val="002060"/>
                </a:solidFill>
              </a:rPr>
              <a:t>řičet </a:t>
            </a:r>
            <a:r>
              <a:rPr lang="cs-CZ" dirty="0" smtClean="0">
                <a:solidFill>
                  <a:srgbClr val="002060"/>
                </a:solidFill>
              </a:rPr>
              <a:t>v lese se nemá.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Příslovcem: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>
                <a:solidFill>
                  <a:srgbClr val="002060"/>
                </a:solidFill>
              </a:rPr>
              <a:t>eho neustálé </a:t>
            </a:r>
            <a:r>
              <a:rPr lang="cs-CZ" u="sng" dirty="0" smtClean="0">
                <a:solidFill>
                  <a:srgbClr val="002060"/>
                </a:solidFill>
              </a:rPr>
              <a:t>proč </a:t>
            </a:r>
            <a:r>
              <a:rPr lang="cs-CZ" dirty="0" smtClean="0">
                <a:solidFill>
                  <a:srgbClr val="002060"/>
                </a:solidFill>
              </a:rPr>
              <a:t>nám už vadilo.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Citoslovcem: </a:t>
            </a:r>
            <a:r>
              <a:rPr lang="cs-CZ" dirty="0"/>
              <a:t>H</a:t>
            </a:r>
            <a:r>
              <a:rPr lang="cs-CZ" dirty="0" smtClean="0"/>
              <a:t>lasité </a:t>
            </a:r>
            <a:r>
              <a:rPr lang="cs-CZ" u="sng" dirty="0" smtClean="0"/>
              <a:t>hurá </a:t>
            </a:r>
            <a:r>
              <a:rPr lang="cs-CZ" dirty="0" smtClean="0"/>
              <a:t>se rozléhalo sálem.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rgbClr val="00B0F0"/>
                </a:solidFill>
              </a:rPr>
              <a:t>Zpodstatnělým přídavným jménem</a:t>
            </a:r>
            <a:r>
              <a:rPr lang="cs-CZ" smtClean="0">
                <a:solidFill>
                  <a:srgbClr val="00B0F0"/>
                </a:solidFill>
              </a:rPr>
              <a:t>: </a:t>
            </a:r>
            <a:r>
              <a:rPr lang="cs-CZ" u="sng" smtClean="0"/>
              <a:t>Sytý </a:t>
            </a:r>
            <a:r>
              <a:rPr lang="cs-CZ" smtClean="0"/>
              <a:t>hladovému </a:t>
            </a:r>
            <a:r>
              <a:rPr lang="cs-CZ" dirty="0" smtClean="0"/>
              <a:t>nevěří.</a:t>
            </a:r>
          </a:p>
          <a:p>
            <a:pPr marL="448056" indent="-38404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>PODMĚT MŮŽE BÝT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00B0F0"/>
                </a:solidFill>
              </a:rPr>
              <a:t>Holý: </a:t>
            </a:r>
            <a:r>
              <a:rPr lang="cs-CZ" smtClean="0"/>
              <a:t>U přijímacích zkoušek budou </a:t>
            </a:r>
            <a:r>
              <a:rPr lang="cs-CZ" u="sng" smtClean="0"/>
              <a:t>spolužáci.</a:t>
            </a: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00B0F0"/>
                </a:solidFill>
              </a:rPr>
              <a:t>Rozvitý: </a:t>
            </a:r>
            <a:r>
              <a:rPr lang="cs-CZ" smtClean="0"/>
              <a:t>U přijímacích zkoušek budou </a:t>
            </a:r>
            <a:r>
              <a:rPr lang="cs-CZ" u="sng" smtClean="0"/>
              <a:t>známí spolužáci.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00B0F0"/>
                </a:solidFill>
              </a:rPr>
              <a:t>Několikanásobný: </a:t>
            </a:r>
            <a:r>
              <a:rPr lang="cs-CZ" smtClean="0"/>
              <a:t>U přijímacích zkoušek budou </a:t>
            </a:r>
            <a:r>
              <a:rPr lang="cs-CZ" u="sng" smtClean="0"/>
              <a:t>spolužáci i spolužačky.</a:t>
            </a: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00B0F0"/>
                </a:solidFill>
              </a:rPr>
              <a:t>Všeobecný: </a:t>
            </a:r>
            <a:r>
              <a:rPr lang="cs-CZ" smtClean="0"/>
              <a:t>Hlásili to v rozhlase (</a:t>
            </a:r>
            <a:r>
              <a:rPr lang="cs-CZ" u="sng" smtClean="0"/>
              <a:t>oni </a:t>
            </a:r>
            <a:r>
              <a:rPr lang="cs-CZ" smtClean="0"/>
              <a:t>–děj se vztahuje na blíže neurčené lidi.</a:t>
            </a:r>
            <a:endParaRPr lang="cs-CZ" u="sng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00B0F0"/>
                </a:solidFill>
              </a:rPr>
              <a:t>Nevyjádřený: </a:t>
            </a:r>
            <a:r>
              <a:rPr lang="cs-CZ" smtClean="0"/>
              <a:t>Byla jsem spokojena( </a:t>
            </a:r>
            <a:r>
              <a:rPr lang="cs-CZ" u="sng" smtClean="0"/>
              <a:t>já </a:t>
            </a:r>
            <a:r>
              <a:rPr lang="cs-CZ" smtClean="0"/>
              <a:t>).</a:t>
            </a:r>
            <a:endParaRPr lang="cs-CZ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ÚKOLY K PROCVIČOVÁNÍ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/>
          </a:bodyPr>
          <a:lstStyle/>
          <a:p>
            <a:r>
              <a:rPr lang="cs-CZ" sz="2000" smtClean="0"/>
              <a:t>VYHLEDEJ  PODMĚTY  VYJÁDŘENÉ, NEVYJÁDŘENÉ, ROZVITÉ A NĚKOLIKANÁSOBNÉ . URČI,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KTERÝM JSOU SLOVNÍM DRUHEM:</a:t>
            </a:r>
          </a:p>
          <a:p>
            <a:endParaRPr lang="cs-CZ" sz="2000" smtClean="0"/>
          </a:p>
          <a:p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Hosté se posadili na svá místa. V divadle hrají novou  divadelní hru. Správnou odpověď se už nikdo nedozví. Žáci i učitelé z naší školy odjeli do školy v přírodě. Páté družstvo získalo cenu za nejlepší výkon. Mladší uvolnili místo starším. I dospělí lidé někdy chybují. Dospělý si brzy uvědomil, jakou chybu udělal. Viděl jsem nový film. Někdo to rád horké. Eva, Pavel a Jarmila se dohodli, že pojedou na společný víkend. Odhazovat v lese odpadky se nemá. Bylo slyšet hlasité žbluňk. Peníze nám rozměnila pokladní.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115</TotalTime>
  <Words>261</Words>
  <Application>Microsoft Office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6</vt:i4>
      </vt:variant>
    </vt:vector>
  </HeadingPairs>
  <TitlesOfParts>
    <vt:vector size="21" baseType="lpstr">
      <vt:lpstr>Century Gothic</vt:lpstr>
      <vt:lpstr>Arial</vt:lpstr>
      <vt:lpstr>Wingdings 2</vt:lpstr>
      <vt:lpstr>Verdana</vt:lpstr>
      <vt:lpstr>Calibri</vt:lpstr>
      <vt:lpstr>Times New Roman</vt:lpstr>
      <vt:lpstr>Wingdings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SKLADEBNÍ DVOJICE</dc:title>
  <dc:creator>Bartonickovi</dc:creator>
  <cp:lastModifiedBy>DUM</cp:lastModifiedBy>
  <cp:revision>17</cp:revision>
  <dcterms:created xsi:type="dcterms:W3CDTF">2011-11-06T11:44:16Z</dcterms:created>
  <dcterms:modified xsi:type="dcterms:W3CDTF">2014-04-27T20:44:37Z</dcterms:modified>
</cp:coreProperties>
</file>