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0" r:id="rId5"/>
    <p:sldId id="275" r:id="rId6"/>
    <p:sldId id="295" r:id="rId7"/>
    <p:sldId id="296" r:id="rId8"/>
    <p:sldId id="300" r:id="rId9"/>
    <p:sldId id="298" r:id="rId10"/>
    <p:sldId id="268" r:id="rId11"/>
    <p:sldId id="299" r:id="rId12"/>
    <p:sldId id="302" r:id="rId13"/>
    <p:sldId id="267" r:id="rId14"/>
    <p:sldId id="265" r:id="rId15"/>
    <p:sldId id="303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title>
      <c:layout>
        <c:manualLayout>
          <c:xMode val="edge"/>
          <c:yMode val="edge"/>
          <c:x val="0.29402305468673612"/>
          <c:y val="5.0391226371672995E-2"/>
        </c:manualLayout>
      </c:layout>
      <c:spPr>
        <a:solidFill>
          <a:srgbClr val="FFFF00"/>
        </a:solidFill>
      </c:spPr>
      <c:txPr>
        <a:bodyPr/>
        <a:lstStyle/>
        <a:p>
          <a:pPr>
            <a:defRPr sz="2400" b="1">
              <a:solidFill>
                <a:srgbClr val="FF0000"/>
              </a:solidFill>
            </a:defRPr>
          </a:pPr>
          <a:endParaRPr lang="cs-CZ"/>
        </a:p>
      </c:txPr>
    </c:title>
    <c:view3D>
      <c:rotX val="30"/>
      <c:perspective val="30"/>
    </c:view3D>
    <c:plotArea>
      <c:layout>
        <c:manualLayout>
          <c:layoutTarget val="inner"/>
          <c:xMode val="edge"/>
          <c:yMode val="edge"/>
          <c:x val="8.2307024603409024E-2"/>
          <c:y val="0.26977513962293426"/>
          <c:w val="0.45833309594280602"/>
          <c:h val="0.61824435732890359"/>
        </c:manualLayout>
      </c:layout>
      <c:pie3D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Znečištění oceánů</c:v>
                </c:pt>
              </c:strCache>
            </c:strRef>
          </c:tx>
          <c:cat>
            <c:strRef>
              <c:f>List1!$A$2:$A$5</c:f>
              <c:strCache>
                <c:ptCount val="4"/>
                <c:pt idx="0">
                  <c:v>znečištění z řek - 65%</c:v>
                </c:pt>
                <c:pt idx="1">
                  <c:v>znečištění ze vzduchu (např.výfukové plyny aut) - 25%</c:v>
                </c:pt>
                <c:pt idx="2">
                  <c:v>z přímého vypouštění odpadu (např.kanalizační splašky)-7%</c:v>
                </c:pt>
                <c:pt idx="3">
                  <c:v>vyhazování a vylévání odpadů z lodí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65</c:v>
                </c:pt>
                <c:pt idx="1">
                  <c:v>25</c:v>
                </c:pt>
                <c:pt idx="2">
                  <c:v>7</c:v>
                </c:pt>
                <c:pt idx="3">
                  <c:v>1.2</c:v>
                </c:pt>
              </c:numCache>
            </c:numRef>
          </c:val>
        </c:ser>
        <c:dLbls/>
      </c:pie3DChart>
    </c:plotArea>
    <c:legend>
      <c:legendPos val="r"/>
      <c:layout>
        <c:manualLayout>
          <c:xMode val="edge"/>
          <c:yMode val="edge"/>
          <c:x val="0.59119052264292238"/>
          <c:y val="0.14635058185774774"/>
          <c:w val="0.38663931325792633"/>
          <c:h val="0.79510565845417547"/>
        </c:manualLayout>
      </c:layout>
      <c:txPr>
        <a:bodyPr/>
        <a:lstStyle/>
        <a:p>
          <a:pPr>
            <a:defRPr sz="1800"/>
          </a:pPr>
          <a:endParaRPr lang="cs-CZ"/>
        </a:p>
      </c:txPr>
    </c:legend>
    <c:plotVisOnly val="1"/>
    <c:dispBlanksAs val="zero"/>
  </c:chart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37483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4756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0022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1454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498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5404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7159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8032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7912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5771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8161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FDA69-00C8-4E8B-9802-4E1041036E20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A03312-A908-4A9C-86D4-7D2FA76397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8554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hyperlink" Target="http://www.the-great-barrier-reef-experience.com/" TargetMode="Externa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igelit.net/index.php?mn_page=18" TargetMode="Externa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ommons.wikimedia.org/wiki/File:Customs_Excise_Department_Vessel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reenpeace.org/czech/cz/Kampan/klima_a_energetika/Arktida/honba-za-ropou/ropne-havarie/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igelit.net/index.php?mn_page=18" TargetMode="External"/><Relationship Id="rId2" Type="http://schemas.openxmlformats.org/officeDocument/2006/relationships/hyperlink" Target="http://commons.wikimedia.org/wiki/File:Customs_Excise_Department_Vessel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reenpeace.org/czech/cz/Kampan/klima_a_energetika/Arktida/honba-za-ropou/ropne-havari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43609670"/>
              </p:ext>
            </p:extLst>
          </p:nvPr>
        </p:nvGraphicFramePr>
        <p:xfrm>
          <a:off x="467544" y="1700813"/>
          <a:ext cx="8280920" cy="4560834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VY_32_INOVACE_210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Ekosystémy – Moře a oceány 2 –  Význam, hrozby a nebezpečí.</a:t>
                      </a:r>
                      <a:endParaRPr lang="cs-CZ" sz="1800" kern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Times New Roman"/>
                        <a:cs typeface="Arial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Duben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8.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Globální výchova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8.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Jedná se o druhou část tématu o Ekosystému Moře -  </a:t>
                      </a: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význam, hrozby a nebezpečí. 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Hlavním c</a:t>
                      </a:r>
                      <a:r>
                        <a:rPr lang="cs-CZ" sz="1600" dirty="0" smtClean="0"/>
                        <a:t>ílem této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smtClean="0"/>
                        <a:t>prezentací je pochopení významu moře a oceánů, jejich</a:t>
                      </a:r>
                      <a:r>
                        <a:rPr lang="cs-CZ" sz="1600" baseline="0" dirty="0" smtClean="0"/>
                        <a:t> potřeby pro život a uvědomění si jejich ohrožení  lidskou činností a bezohledností. </a:t>
                      </a:r>
                      <a:endParaRPr lang="cs-CZ" sz="1600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56998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62562" y="1412776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Co moře a oceán lidem dávají?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305"/>
          <a:stretch/>
        </p:blipFill>
        <p:spPr bwMode="auto">
          <a:xfrm>
            <a:off x="119175" y="4565542"/>
            <a:ext cx="8989329" cy="21758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81784" y="2851836"/>
            <a:ext cx="8610695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 Význam moře a oceánu je obrovský a pro některé státy i životně důležitý.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281785" y="188640"/>
            <a:ext cx="8610695" cy="10156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Česko </a:t>
            </a:r>
            <a:r>
              <a:rPr lang="cs-CZ" sz="2000" b="1" dirty="0" smtClean="0">
                <a:solidFill>
                  <a:srgbClr val="FF0000"/>
                </a:solidFill>
              </a:rPr>
              <a:t>nemá moře</a:t>
            </a:r>
            <a:r>
              <a:rPr lang="cs-CZ" sz="2000" dirty="0" smtClean="0"/>
              <a:t>, a i když jej mnozí už viděli, je to pro nás něco exotického, vzdáleného a není snadné si představit, proč je </a:t>
            </a:r>
            <a:r>
              <a:rPr lang="cs-CZ" sz="2000" b="1" dirty="0" smtClean="0"/>
              <a:t>záchrana oceánů důležitá třeba právě i pro nás.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2267744" y="2060848"/>
            <a:ext cx="533673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Proč vlastně stojí za to oceány chránit? </a:t>
            </a:r>
          </a:p>
        </p:txBody>
      </p:sp>
    </p:spTree>
    <p:extLst>
      <p:ext uri="{BB962C8B-B14F-4D97-AF65-F5344CB8AC3E}">
        <p14:creationId xmlns:p14="http://schemas.microsoft.com/office/powerpoint/2010/main" xmlns="" val="3143193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2246" y="173830"/>
            <a:ext cx="4074898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moře a oceány dávají lidem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8392" y="868070"/>
            <a:ext cx="835292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jsou zdrojem – potravy, medicíny a surovin</a:t>
            </a:r>
          </a:p>
        </p:txBody>
      </p:sp>
      <p:sp>
        <p:nvSpPr>
          <p:cNvPr id="2" name="Obdélník 1"/>
          <p:cNvSpPr/>
          <p:nvPr/>
        </p:nvSpPr>
        <p:spPr>
          <a:xfrm>
            <a:off x="432306" y="2660231"/>
            <a:ext cx="269336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podporují </a:t>
            </a:r>
            <a:r>
              <a:rPr lang="cs-CZ" sz="2000" dirty="0"/>
              <a:t>i turismus 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8392" y="2040665"/>
            <a:ext cx="220207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slouží k dopravě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8392" y="1415486"/>
            <a:ext cx="813690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j</a:t>
            </a:r>
            <a:r>
              <a:rPr lang="cs-CZ" sz="2000" dirty="0" smtClean="0"/>
              <a:t>sou zdrojem kyslíku </a:t>
            </a:r>
            <a:r>
              <a:rPr lang="cs-CZ" sz="2000" dirty="0"/>
              <a:t>– zásadním způsobem přispívají k jeho </a:t>
            </a:r>
            <a:r>
              <a:rPr lang="cs-CZ" sz="2000" dirty="0" smtClean="0"/>
              <a:t>koloběhu 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362246" y="3513393"/>
            <a:ext cx="3273650" cy="13234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 smtClean="0"/>
              <a:t>Příjemné </a:t>
            </a:r>
            <a:r>
              <a:rPr lang="cs-CZ" sz="2000" dirty="0"/>
              <a:t>představy o letní dovolené si </a:t>
            </a:r>
            <a:r>
              <a:rPr lang="cs-CZ" sz="2000" dirty="0" smtClean="0"/>
              <a:t>spojujeme s </a:t>
            </a:r>
            <a:r>
              <a:rPr lang="cs-CZ" sz="2000" dirty="0"/>
              <a:t>koupáním v moři a sluněním na </a:t>
            </a:r>
            <a:r>
              <a:rPr lang="cs-CZ" sz="2000" dirty="0" smtClean="0"/>
              <a:t>pláži. 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211960" y="1916832"/>
            <a:ext cx="46127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/>
              <a:t>Hlavním </a:t>
            </a:r>
            <a:r>
              <a:rPr lang="cs-CZ" sz="1600" i="1" dirty="0"/>
              <a:t>zdrojem kyslíku v biosféře a atmosféře je fotosyntéza - </a:t>
            </a:r>
            <a:r>
              <a:rPr lang="cs-CZ" sz="1600" i="1" dirty="0" err="1" smtClean="0"/>
              <a:t>fotosyntetizující</a:t>
            </a:r>
            <a:r>
              <a:rPr lang="cs-CZ" sz="1600" i="1" dirty="0" smtClean="0"/>
              <a:t> organismy -  zelené rostliny.</a:t>
            </a:r>
            <a:endParaRPr lang="cs-CZ" sz="1600" i="1" dirty="0"/>
          </a:p>
        </p:txBody>
      </p:sp>
      <p:sp>
        <p:nvSpPr>
          <p:cNvPr id="10" name="Obdélník 9"/>
          <p:cNvSpPr/>
          <p:nvPr/>
        </p:nvSpPr>
        <p:spPr>
          <a:xfrm>
            <a:off x="362246" y="5241394"/>
            <a:ext cx="3129634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pl-PL" sz="2400" b="1" dirty="0" smtClean="0"/>
              <a:t>Je však moře </a:t>
            </a:r>
            <a:r>
              <a:rPr lang="pl-PL" sz="2400" b="1" dirty="0"/>
              <a:t>to správné místo na koupání? </a:t>
            </a:r>
            <a:endParaRPr lang="cs-CZ" sz="2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9197" y="2860287"/>
            <a:ext cx="5270787" cy="3953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9028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 animBg="1"/>
      <p:bldP spid="3" grpId="0" animBg="1"/>
      <p:bldP spid="6" grpId="0" animBg="1"/>
      <p:bldP spid="9" grpId="0" animBg="1"/>
      <p:bldP spid="7" grpId="0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5496" y="5742440"/>
            <a:ext cx="540060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/>
              <a:t>Poznámka</a:t>
            </a:r>
          </a:p>
          <a:p>
            <a:r>
              <a:rPr lang="cs-CZ" sz="1600" i="1" dirty="0" smtClean="0"/>
              <a:t>Největší </a:t>
            </a:r>
            <a:r>
              <a:rPr lang="cs-CZ" sz="1600" i="1" dirty="0"/>
              <a:t>z oceánů – Pacifik neboli Tichý oceán – má celkovou rozlohu víc jak 150 milionů km² a nachází se v něm asi čtvrt milionu ostrovů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07504" y="2264845"/>
            <a:ext cx="719210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člověk  svou činnosti poškodil většinu oceánů 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107504" y="2759112"/>
            <a:ext cx="725562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lidskou </a:t>
            </a:r>
            <a:r>
              <a:rPr lang="cs-CZ" sz="2000" dirty="0"/>
              <a:t>aktivitou </a:t>
            </a:r>
            <a:r>
              <a:rPr lang="cs-CZ" sz="2000" b="1" dirty="0"/>
              <a:t>nedotčené zůstávají pouhá čtyři procenta </a:t>
            </a:r>
            <a:r>
              <a:rPr lang="cs-CZ" sz="2000" b="1" dirty="0" smtClean="0"/>
              <a:t>moří</a:t>
            </a:r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107504" y="3253379"/>
            <a:ext cx="725562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pl-PL" sz="2000" dirty="0" smtClean="0"/>
              <a:t>naopak </a:t>
            </a:r>
            <a:r>
              <a:rPr lang="pl-PL" sz="2000" b="1" dirty="0"/>
              <a:t>40 procent je poznamenáno velmi </a:t>
            </a:r>
            <a:r>
              <a:rPr lang="pl-PL" sz="2000" b="1" dirty="0" smtClean="0"/>
              <a:t>výrazně</a:t>
            </a:r>
            <a:r>
              <a:rPr lang="pl-PL" sz="2000" dirty="0" smtClean="0"/>
              <a:t> </a:t>
            </a:r>
            <a:endParaRPr lang="pl-PL" sz="2000" dirty="0"/>
          </a:p>
        </p:txBody>
      </p:sp>
      <p:sp>
        <p:nvSpPr>
          <p:cNvPr id="16" name="Obdélník 15"/>
          <p:cNvSpPr/>
          <p:nvPr/>
        </p:nvSpPr>
        <p:spPr>
          <a:xfrm>
            <a:off x="107504" y="116632"/>
            <a:ext cx="4960269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Co dáváme oceánu a mořím MY, lidé?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7504" y="4241913"/>
            <a:ext cx="532859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je </a:t>
            </a:r>
            <a:r>
              <a:rPr lang="cs-CZ" sz="2000" dirty="0"/>
              <a:t>jedním z významných dopadů lidské činnosti na Zemi.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07503" y="3747646"/>
            <a:ext cx="8954233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znečištění moří a oceánů </a:t>
            </a:r>
            <a:r>
              <a:rPr lang="cs-CZ" sz="2000" dirty="0"/>
              <a:t>je jeden z největších problémů současného světa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07503" y="722313"/>
            <a:ext cx="8954233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lidé </a:t>
            </a:r>
            <a:r>
              <a:rPr lang="cs-CZ" sz="2000" dirty="0"/>
              <a:t>byli vždy fascinováni velikostí oceánu, proto si ho bohužel zvykli používat jako </a:t>
            </a:r>
            <a:r>
              <a:rPr lang="cs-CZ" sz="2000" dirty="0" smtClean="0"/>
              <a:t>skládku</a:t>
            </a:r>
            <a:endParaRPr lang="cs-CZ" sz="2000" dirty="0"/>
          </a:p>
        </p:txBody>
      </p:sp>
      <p:sp>
        <p:nvSpPr>
          <p:cNvPr id="20" name="Obdélník 19"/>
          <p:cNvSpPr/>
          <p:nvPr/>
        </p:nvSpPr>
        <p:spPr>
          <a:xfrm>
            <a:off x="107504" y="1493579"/>
            <a:ext cx="8954232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už </a:t>
            </a:r>
            <a:r>
              <a:rPr lang="cs-CZ" sz="2000" dirty="0"/>
              <a:t>si ovšem neuvědomují, jak negativně ovlivňují nejen jeho prostředí, ale i všechny organismy v něm </a:t>
            </a:r>
            <a:r>
              <a:rPr lang="cs-CZ" sz="2000" dirty="0" smtClean="0"/>
              <a:t>žijící 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107504" y="5013176"/>
            <a:ext cx="518457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znečištění </a:t>
            </a:r>
            <a:r>
              <a:rPr lang="cs-CZ" sz="2000" dirty="0"/>
              <a:t>je v jednotlivých částech oceánů a moří </a:t>
            </a:r>
            <a:r>
              <a:rPr lang="cs-CZ" sz="2000" dirty="0" smtClean="0"/>
              <a:t>rozdílné</a:t>
            </a:r>
            <a:endParaRPr lang="cs-CZ" sz="20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1815" y="4239222"/>
            <a:ext cx="3430338" cy="2574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8573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509748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Hrozby a nebezpečí pro moře a oceány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2268" y="1268760"/>
            <a:ext cx="872913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největší hrozba, </a:t>
            </a:r>
            <a:r>
              <a:rPr lang="cs-CZ" sz="2000" dirty="0"/>
              <a:t>v současnosti je to především hlubokomořský </a:t>
            </a:r>
            <a:r>
              <a:rPr lang="cs-CZ" sz="2000" dirty="0" smtClean="0"/>
              <a:t>rybolov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79512" y="692696"/>
            <a:ext cx="121597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/>
              <a:t>Rybolov</a:t>
            </a:r>
            <a:endParaRPr lang="cs-CZ" sz="2400" b="1" dirty="0"/>
          </a:p>
        </p:txBody>
      </p:sp>
      <p:sp>
        <p:nvSpPr>
          <p:cNvPr id="9" name="Obdélník 8"/>
          <p:cNvSpPr/>
          <p:nvPr/>
        </p:nvSpPr>
        <p:spPr>
          <a:xfrm>
            <a:off x="112268" y="2527426"/>
            <a:ext cx="872913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ryby jsou hlavním zdrojem bílkovin pro </a:t>
            </a:r>
            <a:r>
              <a:rPr lang="cs-CZ" sz="2000" dirty="0"/>
              <a:t>miliardu </a:t>
            </a:r>
            <a:r>
              <a:rPr lang="cs-CZ" sz="2000" dirty="0" smtClean="0"/>
              <a:t>lidí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12268" y="1744205"/>
            <a:ext cx="872913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metody </a:t>
            </a:r>
            <a:r>
              <a:rPr lang="cs-CZ" sz="2000" dirty="0"/>
              <a:t>a zařízení k lovu při dně </a:t>
            </a:r>
            <a:r>
              <a:rPr lang="cs-CZ" sz="2000" dirty="0" smtClean="0"/>
              <a:t> nezvratně </a:t>
            </a:r>
            <a:r>
              <a:rPr lang="cs-CZ" sz="2000" dirty="0"/>
              <a:t>poškozují nesmírně křehké mořské </a:t>
            </a:r>
            <a:r>
              <a:rPr lang="cs-CZ" sz="2000" dirty="0" smtClean="0"/>
              <a:t>ekosystémy</a:t>
            </a:r>
            <a:r>
              <a:rPr lang="cs-CZ" sz="2000" dirty="0"/>
              <a:t> </a:t>
            </a:r>
            <a:r>
              <a:rPr lang="cs-CZ" sz="2000" dirty="0" smtClean="0"/>
              <a:t>- </a:t>
            </a:r>
            <a:r>
              <a:rPr lang="cs-CZ" sz="2000" b="1" dirty="0" smtClean="0"/>
              <a:t>vlečné </a:t>
            </a:r>
            <a:r>
              <a:rPr lang="cs-CZ" sz="2000" b="1" dirty="0"/>
              <a:t>sítě, drapáky, sítě na chytání ryb za </a:t>
            </a:r>
            <a:r>
              <a:rPr lang="cs-CZ" sz="2000" b="1" dirty="0" smtClean="0"/>
              <a:t>žábry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12268" y="4261537"/>
            <a:ext cx="872913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většina </a:t>
            </a:r>
            <a:r>
              <a:rPr lang="cs-CZ" sz="2000" dirty="0"/>
              <a:t>druhů tuňáků </a:t>
            </a:r>
            <a:r>
              <a:rPr lang="cs-CZ" sz="2000" dirty="0" smtClean="0"/>
              <a:t>již patří do skupiny </a:t>
            </a:r>
            <a:r>
              <a:rPr lang="cs-CZ" sz="2000" dirty="0"/>
              <a:t>kriticky ohrožených </a:t>
            </a:r>
            <a:r>
              <a:rPr lang="cs-CZ" sz="2000" dirty="0" smtClean="0"/>
              <a:t>druhů 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112268" y="3002871"/>
            <a:ext cx="872913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např. konzumace </a:t>
            </a:r>
            <a:r>
              <a:rPr lang="cs-CZ" sz="2000" b="1" dirty="0"/>
              <a:t>tuňáka</a:t>
            </a:r>
            <a:r>
              <a:rPr lang="cs-CZ" sz="2000" dirty="0"/>
              <a:t> sice prospívá vašemu zdraví, ale životu v oceánech </a:t>
            </a:r>
            <a:r>
              <a:rPr lang="cs-CZ" sz="2000" dirty="0" smtClean="0"/>
              <a:t>nikoliv 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112268" y="3786092"/>
            <a:ext cx="872913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množství ulovených tuňáků se za posledních deset let zdvojnásobilo 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12268" y="4736982"/>
            <a:ext cx="872913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ve </a:t>
            </a:r>
            <a:r>
              <a:rPr lang="cs-CZ" sz="2000" dirty="0"/>
              <a:t>Středozemním moři se v důsledku velmi intenzivního lovu tuňák ocitl na pokraji </a:t>
            </a:r>
            <a:r>
              <a:rPr lang="cs-CZ" sz="2000" dirty="0" smtClean="0"/>
              <a:t>vyhubení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112268" y="5520203"/>
            <a:ext cx="8660939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podobně </a:t>
            </a:r>
            <a:r>
              <a:rPr lang="cs-CZ" sz="2000" dirty="0"/>
              <a:t>jsou na tom hlubokomořští </a:t>
            </a:r>
            <a:r>
              <a:rPr lang="cs-CZ" sz="2000" dirty="0" smtClean="0"/>
              <a:t>žraloci 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112268" y="5995645"/>
            <a:ext cx="872913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zákaz </a:t>
            </a:r>
            <a:r>
              <a:rPr lang="cs-CZ" sz="2000" dirty="0"/>
              <a:t>lovu žraloků, při němž jim jsou pouze uřezávány ploutve a pak jsou znovu házeni ve smrtelných křečích do moře, byl přijat pro většinu mezinárodních vod</a:t>
            </a:r>
          </a:p>
        </p:txBody>
      </p:sp>
    </p:spTree>
    <p:extLst>
      <p:ext uri="{BB962C8B-B14F-4D97-AF65-F5344CB8AC3E}">
        <p14:creationId xmlns:p14="http://schemas.microsoft.com/office/powerpoint/2010/main" xmlns="" val="57689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19998"/>
            <a:ext cx="3367076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Zvyšování kyselosti moře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8110" y="1488682"/>
            <a:ext cx="8683027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rostoucí množství </a:t>
            </a:r>
            <a:r>
              <a:rPr lang="cs-CZ" dirty="0"/>
              <a:t>CO2 zajišťuje </a:t>
            </a:r>
            <a:r>
              <a:rPr lang="cs-CZ" b="1" u="sng" dirty="0"/>
              <a:t>zvyšování kyselosti oceánu </a:t>
            </a:r>
            <a:r>
              <a:rPr lang="cs-CZ" dirty="0"/>
              <a:t>desetkrát rychleji, než doposud vědci </a:t>
            </a:r>
            <a:r>
              <a:rPr lang="cs-CZ" dirty="0" smtClean="0"/>
              <a:t>předpokládali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08111" y="4754924"/>
            <a:ext cx="868302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ohroženo </a:t>
            </a:r>
            <a:r>
              <a:rPr lang="cs-CZ" dirty="0" smtClean="0"/>
              <a:t>velký počet </a:t>
            </a:r>
            <a:r>
              <a:rPr lang="cs-CZ" dirty="0"/>
              <a:t>druhů mořských živočichů, jejichž význam v potravním řetězci je </a:t>
            </a:r>
            <a:r>
              <a:rPr lang="cs-CZ" dirty="0" smtClean="0"/>
              <a:t>nezastupitelný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131840" y="6237312"/>
            <a:ext cx="2622898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800" b="1" dirty="0" smtClean="0"/>
              <a:t>Oceány umírají !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208111" y="3016778"/>
            <a:ext cx="8746369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kyselost </a:t>
            </a:r>
            <a:r>
              <a:rPr lang="cs-CZ" dirty="0"/>
              <a:t>mořské vody je však nebezpečná zejména pro korály, ale i mušle a jiné mlže či </a:t>
            </a:r>
            <a:r>
              <a:rPr lang="cs-CZ" dirty="0" smtClean="0"/>
              <a:t>korýše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08111" y="2252730"/>
            <a:ext cx="8746369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kyselostí </a:t>
            </a:r>
            <a:r>
              <a:rPr lang="cs-CZ" dirty="0"/>
              <a:t>moří je ovlivněna celá řada živočichů, protože organismy, jejichž tělo je pokryto pevnou schránkou, potřebují k tvorbě schránky hlavně zásadité </a:t>
            </a:r>
            <a:r>
              <a:rPr lang="cs-CZ" dirty="0" smtClean="0"/>
              <a:t>prostředí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08110" y="3780826"/>
            <a:ext cx="8746369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změny </a:t>
            </a:r>
            <a:r>
              <a:rPr lang="cs-CZ" dirty="0"/>
              <a:t>jsou </a:t>
            </a:r>
            <a:r>
              <a:rPr lang="cs-CZ" dirty="0" smtClean="0"/>
              <a:t>patrny </a:t>
            </a:r>
            <a:r>
              <a:rPr lang="cs-CZ" dirty="0"/>
              <a:t>také u škeblí, které jsou kyselinou </a:t>
            </a:r>
            <a:r>
              <a:rPr lang="cs-CZ" dirty="0" smtClean="0"/>
              <a:t>rozleptány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08111" y="4267875"/>
            <a:ext cx="874636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j</a:t>
            </a:r>
            <a:r>
              <a:rPr lang="cs-CZ" dirty="0" smtClean="0"/>
              <a:t>e potvrzen </a:t>
            </a:r>
            <a:r>
              <a:rPr lang="cs-CZ" dirty="0"/>
              <a:t>i pokles populace mušlí, jejichž </a:t>
            </a:r>
            <a:r>
              <a:rPr lang="cs-CZ" dirty="0" smtClean="0"/>
              <a:t>schránka je tvořena uhličitanem vápenatým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08110" y="755412"/>
            <a:ext cx="8746369" cy="61555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rostoucí </a:t>
            </a:r>
            <a:r>
              <a:rPr lang="cs-CZ" dirty="0"/>
              <a:t>kyselost </a:t>
            </a:r>
            <a:r>
              <a:rPr lang="cs-CZ" dirty="0" smtClean="0"/>
              <a:t> je způsobena </a:t>
            </a:r>
            <a:r>
              <a:rPr lang="cs-CZ" dirty="0"/>
              <a:t>růstem emisí </a:t>
            </a:r>
            <a:r>
              <a:rPr lang="cs-CZ" dirty="0" smtClean="0"/>
              <a:t>CO2 </a:t>
            </a:r>
          </a:p>
          <a:p>
            <a:r>
              <a:rPr lang="cs-CZ" sz="1600" i="1" dirty="0" smtClean="0"/>
              <a:t>Oxid </a:t>
            </a:r>
            <a:r>
              <a:rPr lang="cs-CZ" sz="1600" i="1" dirty="0"/>
              <a:t>uhličitý je nedýchatelný a ve vyšších koncentracích může způsobit ztrátu vědomí a </a:t>
            </a:r>
            <a:r>
              <a:rPr lang="cs-CZ" sz="1600" i="1" dirty="0" smtClean="0"/>
              <a:t>smrt. </a:t>
            </a:r>
            <a:endParaRPr lang="cs-CZ" sz="1600" i="1" dirty="0"/>
          </a:p>
        </p:txBody>
      </p:sp>
      <p:sp>
        <p:nvSpPr>
          <p:cNvPr id="17" name="Obdélník 16"/>
          <p:cNvSpPr/>
          <p:nvPr/>
        </p:nvSpPr>
        <p:spPr>
          <a:xfrm>
            <a:off x="208111" y="5518973"/>
            <a:ext cx="868302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pokud </a:t>
            </a:r>
            <a:r>
              <a:rPr lang="cs-CZ" dirty="0"/>
              <a:t>by tyto druhy vyhynuly, ekosystém by se zhroutil a následky v moři by byly obrovské. </a:t>
            </a:r>
          </a:p>
        </p:txBody>
      </p:sp>
    </p:spTree>
    <p:extLst>
      <p:ext uri="{BB962C8B-B14F-4D97-AF65-F5344CB8AC3E}">
        <p14:creationId xmlns:p14="http://schemas.microsoft.com/office/powerpoint/2010/main" xmlns="" val="627106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0" grpId="0" animBg="1"/>
      <p:bldP spid="11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87015"/>
            <a:ext cx="3218189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Ničení korálových útesů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3495150" y="3356992"/>
            <a:ext cx="2300986" cy="26314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i="1" dirty="0" smtClean="0"/>
              <a:t>Poznámka</a:t>
            </a:r>
            <a:endParaRPr lang="cs-CZ" sz="1500" i="1" dirty="0"/>
          </a:p>
          <a:p>
            <a:r>
              <a:rPr lang="cs-CZ" sz="1500" i="1" dirty="0"/>
              <a:t>Korálový útes je velký podmořský útvar, složený z korálů. Korálové útesy se vyskytují v tropických oblastech planety a jsou domovem mnoha druhů tropických ryb a ostatních mořských tvorů, se kterými tvoří svůj vlastní malý ekosystém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692696"/>
            <a:ext cx="8820011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b="1" dirty="0"/>
              <a:t>Velký korálový </a:t>
            </a:r>
            <a:r>
              <a:rPr lang="cs-CZ" sz="1900" b="1" dirty="0" smtClean="0"/>
              <a:t>útes </a:t>
            </a:r>
            <a:r>
              <a:rPr lang="cs-CZ" sz="1900" dirty="0"/>
              <a:t> </a:t>
            </a:r>
            <a:r>
              <a:rPr lang="cs-CZ" sz="1900" dirty="0" smtClean="0"/>
              <a:t>- </a:t>
            </a:r>
            <a:r>
              <a:rPr lang="cs-CZ" sz="1900" b="1" dirty="0" smtClean="0">
                <a:solidFill>
                  <a:srgbClr val="FF0000"/>
                </a:solidFill>
              </a:rPr>
              <a:t>Great </a:t>
            </a:r>
            <a:r>
              <a:rPr lang="cs-CZ" sz="1900" b="1" dirty="0" err="1">
                <a:solidFill>
                  <a:srgbClr val="FF0000"/>
                </a:solidFill>
              </a:rPr>
              <a:t>Barrier</a:t>
            </a:r>
            <a:r>
              <a:rPr lang="cs-CZ" sz="1900" b="1" dirty="0">
                <a:solidFill>
                  <a:srgbClr val="FF0000"/>
                </a:solidFill>
              </a:rPr>
              <a:t> </a:t>
            </a:r>
            <a:r>
              <a:rPr lang="cs-CZ" sz="1900" b="1" dirty="0" err="1" smtClean="0">
                <a:solidFill>
                  <a:srgbClr val="FF0000"/>
                </a:solidFill>
              </a:rPr>
              <a:t>Reef</a:t>
            </a:r>
            <a:r>
              <a:rPr lang="cs-CZ" sz="1900" b="1" dirty="0" smtClean="0">
                <a:solidFill>
                  <a:srgbClr val="FF0000"/>
                </a:solidFill>
              </a:rPr>
              <a:t> </a:t>
            </a:r>
            <a:r>
              <a:rPr lang="cs-CZ" sz="1900" dirty="0" smtClean="0"/>
              <a:t>-  </a:t>
            </a:r>
            <a:r>
              <a:rPr lang="cs-CZ" sz="1900" dirty="0"/>
              <a:t>je největší korálový útes světa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1484784"/>
            <a:ext cx="4824536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je </a:t>
            </a:r>
            <a:r>
              <a:rPr lang="cs-CZ" sz="1900" dirty="0"/>
              <a:t>přes </a:t>
            </a:r>
            <a:r>
              <a:rPr lang="cs-CZ" sz="1900" b="1" dirty="0"/>
              <a:t>2000 km</a:t>
            </a:r>
            <a:r>
              <a:rPr lang="cs-CZ" sz="1900" dirty="0"/>
              <a:t> dlouhý, má asi 600 </a:t>
            </a:r>
            <a:r>
              <a:rPr lang="cs-CZ" sz="1900" dirty="0" smtClean="0"/>
              <a:t>ostrovů</a:t>
            </a:r>
            <a:endParaRPr lang="cs-CZ" sz="1900" dirty="0"/>
          </a:p>
        </p:txBody>
      </p:sp>
      <p:sp>
        <p:nvSpPr>
          <p:cNvPr id="6" name="Obdélník 5"/>
          <p:cNvSpPr/>
          <p:nvPr/>
        </p:nvSpPr>
        <p:spPr>
          <a:xfrm>
            <a:off x="107504" y="1088740"/>
            <a:ext cx="7200800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pl-PL" sz="1900" dirty="0" smtClean="0"/>
              <a:t>od </a:t>
            </a:r>
            <a:r>
              <a:rPr lang="pl-PL" sz="1900" dirty="0"/>
              <a:t>roku 1981 je celý útes pod ochranou </a:t>
            </a:r>
            <a:r>
              <a:rPr lang="pl-PL" sz="1900" b="1" dirty="0" smtClean="0"/>
              <a:t>UNESCO</a:t>
            </a:r>
            <a:endParaRPr lang="cs-CZ" sz="19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5036689" y="1483339"/>
            <a:ext cx="4107310" cy="4537949"/>
            <a:chOff x="4323394" y="1806022"/>
            <a:chExt cx="4820605" cy="499699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51872" t="35517" r="15555" b="20833"/>
            <a:stretch/>
          </p:blipFill>
          <p:spPr bwMode="auto">
            <a:xfrm>
              <a:off x="5143630" y="3789040"/>
              <a:ext cx="4000369" cy="30139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23394" y="1806022"/>
              <a:ext cx="4694237" cy="22923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7" name="Obdélník 6"/>
          <p:cNvSpPr/>
          <p:nvPr/>
        </p:nvSpPr>
        <p:spPr>
          <a:xfrm>
            <a:off x="5166929" y="44624"/>
            <a:ext cx="386956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www.the-great-barrier-reef-experience.com</a:t>
            </a:r>
            <a:endParaRPr lang="cs-CZ" sz="14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00232" y="1940639"/>
            <a:ext cx="4803816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V </a:t>
            </a:r>
            <a:r>
              <a:rPr lang="cs-CZ" dirty="0"/>
              <a:t>dubnu 2010 byl </a:t>
            </a:r>
            <a:r>
              <a:rPr lang="cs-CZ" dirty="0" smtClean="0"/>
              <a:t>útes </a:t>
            </a:r>
            <a:r>
              <a:rPr lang="cs-CZ" dirty="0"/>
              <a:t>vážně poškozen čínskou lodí, která převážela uhlí. </a:t>
            </a:r>
            <a:endParaRPr lang="cs-CZ" dirty="0" smtClean="0"/>
          </a:p>
          <a:p>
            <a:r>
              <a:rPr lang="cs-CZ" dirty="0" smtClean="0"/>
              <a:t>Potrvá </a:t>
            </a:r>
            <a:r>
              <a:rPr lang="cs-CZ" dirty="0"/>
              <a:t>více jak dvacet let, než se poničené částí </a:t>
            </a:r>
            <a:r>
              <a:rPr lang="cs-CZ" dirty="0" smtClean="0"/>
              <a:t>útesu </a:t>
            </a:r>
            <a:r>
              <a:rPr lang="cs-CZ" dirty="0"/>
              <a:t>zotaví a obnoví se mořský </a:t>
            </a:r>
            <a:r>
              <a:rPr lang="cs-CZ" dirty="0" smtClean="0"/>
              <a:t>život.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8112" y="6106892"/>
            <a:ext cx="8352928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Obavy z okyselení oceánů se </a:t>
            </a:r>
            <a:r>
              <a:rPr lang="cs-CZ" dirty="0" smtClean="0"/>
              <a:t>soustředí na </a:t>
            </a:r>
            <a:r>
              <a:rPr lang="cs-CZ" dirty="0"/>
              <a:t>korálové útesy, které začaly </a:t>
            </a:r>
            <a:r>
              <a:rPr lang="cs-CZ" dirty="0" smtClean="0"/>
              <a:t>vymírat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08112" y="6516052"/>
            <a:ext cx="8237117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Ke konci století zmizí většina korálových </a:t>
            </a:r>
            <a:r>
              <a:rPr lang="cs-CZ" dirty="0" smtClean="0"/>
              <a:t>útesů</a:t>
            </a:r>
            <a:endParaRPr lang="cs-CZ" dirty="0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178" y="3429000"/>
            <a:ext cx="3168352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75916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19" y="3871288"/>
            <a:ext cx="878497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d</a:t>
            </a:r>
            <a:r>
              <a:rPr lang="cs-CZ" dirty="0" smtClean="0"/>
              <a:t>o rybářských sítí se ročně zaplete tisíce delfínů, z nichž většina zahyne, ale i mořské želvy, žraloci či ptáci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19" y="5546071"/>
            <a:ext cx="878497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 asi 80 % látek znečišťující vodu pochází z průmyslu, čističek a </a:t>
            </a:r>
            <a:r>
              <a:rPr lang="cs-CZ" dirty="0" smtClean="0"/>
              <a:t>závodů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87015"/>
            <a:ext cx="2276329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Moře a odpadky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19" y="899580"/>
            <a:ext cx="878497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množství </a:t>
            </a:r>
            <a:r>
              <a:rPr lang="cs-CZ" dirty="0"/>
              <a:t>znečišťujících látek, které jsou vypouštěny do volného moře, se </a:t>
            </a:r>
            <a:r>
              <a:rPr lang="cs-CZ" dirty="0" smtClean="0"/>
              <a:t>dramaticky zvýšilo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19" y="1642507"/>
            <a:ext cx="878497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toto vede </a:t>
            </a:r>
            <a:r>
              <a:rPr lang="cs-CZ" dirty="0"/>
              <a:t>k přemnožení jedovatých řas a </a:t>
            </a:r>
            <a:r>
              <a:rPr lang="cs-CZ" dirty="0" smtClean="0"/>
              <a:t>pro lidi </a:t>
            </a:r>
            <a:r>
              <a:rPr lang="cs-CZ" dirty="0"/>
              <a:t>koupající se v těchto vodách mohou zaznamenat zdravotní </a:t>
            </a:r>
            <a:r>
              <a:rPr lang="cs-CZ" dirty="0" smtClean="0"/>
              <a:t> ohrožení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19" y="2385434"/>
            <a:ext cx="878497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Každý </a:t>
            </a:r>
            <a:r>
              <a:rPr lang="cs-CZ" dirty="0"/>
              <a:t>rok skončí v mořích několik milionů tun odpadků, které lodě k tomu určené transportují do moře</a:t>
            </a:r>
          </a:p>
        </p:txBody>
      </p:sp>
      <p:sp>
        <p:nvSpPr>
          <p:cNvPr id="9" name="Obdélník 8"/>
          <p:cNvSpPr/>
          <p:nvPr/>
        </p:nvSpPr>
        <p:spPr>
          <a:xfrm>
            <a:off x="251519" y="3128361"/>
            <a:ext cx="878497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sítě</a:t>
            </a:r>
            <a:r>
              <a:rPr lang="cs-CZ" dirty="0"/>
              <a:t>, lana a také různé plastové předměty způsobí za rok zahynutí sto tisíce mořských savců a smrt dvou milionů ptáků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51519" y="4614215"/>
            <a:ext cx="878497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d</a:t>
            </a:r>
            <a:r>
              <a:rPr lang="cs-CZ" dirty="0" smtClean="0"/>
              <a:t>o </a:t>
            </a:r>
            <a:r>
              <a:rPr lang="cs-CZ" dirty="0"/>
              <a:t>oceánů se dostane </a:t>
            </a:r>
            <a:r>
              <a:rPr lang="cs-CZ" dirty="0" smtClean="0"/>
              <a:t>mnoho chemikálií</a:t>
            </a:r>
            <a:r>
              <a:rPr lang="cs-CZ" dirty="0"/>
              <a:t>, které jsou výsledkem lidské </a:t>
            </a:r>
            <a:r>
              <a:rPr lang="cs-CZ" dirty="0" smtClean="0"/>
              <a:t>činnosti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5883" y="5080143"/>
            <a:ext cx="880061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v</a:t>
            </a:r>
            <a:r>
              <a:rPr lang="cs-CZ" dirty="0" smtClean="0"/>
              <a:t> současnosti </a:t>
            </a:r>
            <a:r>
              <a:rPr lang="cs-CZ" dirty="0"/>
              <a:t>se v chemickém průmyslu vyskytuje 63 </a:t>
            </a:r>
            <a:r>
              <a:rPr lang="cs-CZ" dirty="0" smtClean="0"/>
              <a:t>000  </a:t>
            </a:r>
            <a:r>
              <a:rPr lang="cs-CZ" dirty="0"/>
              <a:t>různých </a:t>
            </a:r>
            <a:r>
              <a:rPr lang="cs-CZ" dirty="0" smtClean="0"/>
              <a:t>druhů chemikálií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19" y="6011996"/>
            <a:ext cx="878497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dno se potápí velké, neskladné </a:t>
            </a:r>
            <a:r>
              <a:rPr lang="cs-CZ" dirty="0" smtClean="0"/>
              <a:t>předměty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0291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16632"/>
            <a:ext cx="2686441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Moře plastů v moři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9743" y="5491008"/>
            <a:ext cx="562988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s</a:t>
            </a:r>
            <a:r>
              <a:rPr lang="cs-CZ" sz="2000" dirty="0" smtClean="0"/>
              <a:t>tačí</a:t>
            </a:r>
            <a:r>
              <a:rPr lang="cs-CZ" sz="2000" dirty="0"/>
              <a:t>, když větřík sfoukne takový odpad do potoka či do řeky, za pár týdnů dopluje do </a:t>
            </a:r>
            <a:r>
              <a:rPr lang="cs-CZ" sz="2000" dirty="0" smtClean="0"/>
              <a:t>moře 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129743" y="6269250"/>
            <a:ext cx="5629880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a</a:t>
            </a:r>
            <a:r>
              <a:rPr lang="cs-CZ" sz="2000" dirty="0" smtClean="0"/>
              <a:t>ni </a:t>
            </a:r>
            <a:r>
              <a:rPr lang="cs-CZ" sz="2000" dirty="0"/>
              <a:t>pláže nezůstávají </a:t>
            </a:r>
            <a:r>
              <a:rPr lang="cs-CZ" sz="2000" dirty="0" smtClean="0"/>
              <a:t>ušetřeny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29743" y="2232958"/>
            <a:ext cx="562988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p</a:t>
            </a:r>
            <a:r>
              <a:rPr lang="cs-CZ" sz="2000" dirty="0" smtClean="0"/>
              <a:t>lasty představují  </a:t>
            </a:r>
            <a:r>
              <a:rPr lang="cs-CZ" sz="2000" dirty="0"/>
              <a:t>jeden z nejhorších lidských odpadů pro mořský </a:t>
            </a:r>
            <a:r>
              <a:rPr lang="cs-CZ" sz="2000" dirty="0" smtClean="0"/>
              <a:t>ekosystém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29743" y="1146941"/>
            <a:ext cx="8762737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ž</a:t>
            </a:r>
            <a:r>
              <a:rPr lang="cs-CZ" sz="2000" dirty="0" smtClean="0"/>
              <a:t>aludky </a:t>
            </a:r>
            <a:r>
              <a:rPr lang="cs-CZ" sz="2000" dirty="0"/>
              <a:t>mnoha mořských ptáků a jejich mláďat, kteří byli nalezeni mrtví, obsahovaly středně velké plastové předměty, například víčka od PET lahví, kousky zapalovačů a </a:t>
            </a:r>
            <a:r>
              <a:rPr lang="cs-CZ" sz="2000" dirty="0" smtClean="0"/>
              <a:t>balonků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29743" y="3011198"/>
            <a:ext cx="5629880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v</a:t>
            </a:r>
            <a:r>
              <a:rPr lang="cs-CZ" sz="2000" dirty="0" smtClean="0"/>
              <a:t>íce </a:t>
            </a:r>
            <a:r>
              <a:rPr lang="cs-CZ" sz="2000" dirty="0"/>
              <a:t>než milion ptáků a přes sto tisíc mořských živočichů ročně zemře poté, co zkonzumuje něco z plovoucího odpadu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4104040"/>
            <a:ext cx="5652119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/>
              <a:t>p</a:t>
            </a:r>
            <a:r>
              <a:rPr lang="cs-CZ" sz="2000" dirty="0" smtClean="0"/>
              <a:t>lastová </a:t>
            </a:r>
            <a:r>
              <a:rPr lang="cs-CZ" sz="2000" dirty="0"/>
              <a:t>láhev, kelímek nebo pouhý sáček vhozený mimo kontejner se může stát smrtící pastí pro jakéhokoliv živočicha na druhém konci </a:t>
            </a:r>
            <a:r>
              <a:rPr lang="cs-CZ" sz="2000" dirty="0" smtClean="0"/>
              <a:t>Země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179512" y="692696"/>
            <a:ext cx="871296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do </a:t>
            </a:r>
            <a:r>
              <a:rPr lang="cs-CZ" sz="2000" dirty="0"/>
              <a:t>oceánu </a:t>
            </a:r>
            <a:r>
              <a:rPr lang="cs-CZ" sz="2000" dirty="0" smtClean="0"/>
              <a:t>lidé nahází ročně </a:t>
            </a:r>
            <a:r>
              <a:rPr lang="cs-CZ" sz="2000" dirty="0"/>
              <a:t>tisíce tun </a:t>
            </a:r>
            <a:r>
              <a:rPr lang="cs-CZ" sz="2000" dirty="0" smtClean="0"/>
              <a:t>plastů</a:t>
            </a:r>
            <a:endParaRPr lang="cs-CZ" sz="2000" dirty="0"/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8485" y="2417410"/>
            <a:ext cx="3296380" cy="4395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532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2639" y="3751292"/>
            <a:ext cx="3009200" cy="126188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přináší je Tichý oceán z obou břehů -z amerického, kanadského i z čínského a japonského. </a:t>
            </a:r>
            <a:endParaRPr lang="cs-CZ" sz="1900" dirty="0"/>
          </a:p>
        </p:txBody>
      </p:sp>
      <p:sp>
        <p:nvSpPr>
          <p:cNvPr id="3" name="Obdélník 2"/>
          <p:cNvSpPr/>
          <p:nvPr/>
        </p:nvSpPr>
        <p:spPr>
          <a:xfrm>
            <a:off x="122639" y="1892151"/>
            <a:ext cx="4377352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ANO, sedmý kontinent je z odpadků</a:t>
            </a:r>
            <a:endParaRPr lang="cs-CZ" sz="19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7567" y="303300"/>
            <a:ext cx="4278102" cy="24056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2639" y="2967916"/>
            <a:ext cx="3009200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pl-PL" sz="1900" dirty="0" smtClean="0"/>
              <a:t>leží asi </a:t>
            </a:r>
            <a:r>
              <a:rPr lang="pl-PL" sz="1900" dirty="0"/>
              <a:t>1600 kilometrů od pobřeží K</a:t>
            </a:r>
            <a:r>
              <a:rPr lang="pl-PL" sz="1900" dirty="0" smtClean="0"/>
              <a:t>alifornie </a:t>
            </a:r>
            <a:endParaRPr lang="cs-CZ" sz="1900" dirty="0"/>
          </a:p>
        </p:txBody>
      </p:sp>
      <p:sp>
        <p:nvSpPr>
          <p:cNvPr id="6" name="Obdélník 5"/>
          <p:cNvSpPr/>
          <p:nvPr/>
        </p:nvSpPr>
        <p:spPr>
          <a:xfrm>
            <a:off x="122639" y="5195808"/>
            <a:ext cx="3009200" cy="969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místo </a:t>
            </a:r>
            <a:r>
              <a:rPr lang="cs-CZ" sz="1900" dirty="0"/>
              <a:t>se začalo označovat jako „</a:t>
            </a:r>
            <a:r>
              <a:rPr lang="cs-CZ" sz="1900" b="1" dirty="0"/>
              <a:t>Velká tichomořská odpadková skvrna</a:t>
            </a:r>
            <a:r>
              <a:rPr lang="cs-CZ" sz="1900" b="1" dirty="0" smtClean="0"/>
              <a:t>“</a:t>
            </a:r>
            <a:endParaRPr lang="cs-CZ" sz="19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2810" y="2924944"/>
            <a:ext cx="5822858" cy="3796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5496" y="6368554"/>
            <a:ext cx="323152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b="1" dirty="0">
                <a:hlinkClick r:id="rId5"/>
              </a:rPr>
              <a:t>http://</a:t>
            </a:r>
            <a:r>
              <a:rPr lang="cs-CZ" sz="1400" b="1" dirty="0" smtClean="0">
                <a:hlinkClick r:id="rId5"/>
              </a:rPr>
              <a:t>igelit.net/index.php?mn_page=18</a:t>
            </a:r>
            <a:endParaRPr lang="cs-CZ" sz="14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16632"/>
            <a:ext cx="2561086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Sedmý kontinent 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22638" y="2396207"/>
            <a:ext cx="4377353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/>
              <a:t>j</a:t>
            </a:r>
            <a:r>
              <a:rPr lang="cs-CZ" sz="1900" dirty="0" smtClean="0"/>
              <a:t>e </a:t>
            </a:r>
            <a:r>
              <a:rPr lang="cs-CZ" sz="1900" dirty="0"/>
              <a:t>rozlohou</a:t>
            </a:r>
            <a:r>
              <a:rPr lang="cs-CZ" sz="1900" dirty="0" smtClean="0"/>
              <a:t> 4x větší než </a:t>
            </a:r>
            <a:r>
              <a:rPr lang="cs-CZ" sz="1900" dirty="0"/>
              <a:t>Německo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79512" y="702247"/>
            <a:ext cx="435298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Uprostřed </a:t>
            </a:r>
            <a:r>
              <a:rPr lang="cs-CZ" dirty="0"/>
              <a:t>každého oceánu se tvoří ohromné páchnoucí ostrovy z plastového </a:t>
            </a:r>
            <a:r>
              <a:rPr lang="cs-CZ" dirty="0" smtClean="0"/>
              <a:t>odpadu.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07933" y="1412776"/>
            <a:ext cx="4292058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pl-PL" sz="2000" b="1" dirty="0" smtClean="0"/>
              <a:t>Největší </a:t>
            </a:r>
            <a:r>
              <a:rPr lang="pl-PL" sz="2000" b="1" dirty="0"/>
              <a:t>z nich je v Tichém </a:t>
            </a:r>
            <a:r>
              <a:rPr lang="pl-PL" sz="2000" b="1" dirty="0" smtClean="0"/>
              <a:t>oceánu.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48335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11" grpId="0" animBg="1"/>
      <p:bldP spid="15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390145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Lodní a námořní doprava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477801"/>
            <a:ext cx="8742815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v</a:t>
            </a:r>
            <a:r>
              <a:rPr lang="cs-CZ" sz="2000" dirty="0" smtClean="0"/>
              <a:t>elké </a:t>
            </a:r>
            <a:r>
              <a:rPr lang="cs-CZ" sz="2000" dirty="0"/>
              <a:t>lodě za sebou zanechávají </a:t>
            </a:r>
            <a:r>
              <a:rPr lang="cs-CZ" sz="2000" dirty="0" smtClean="0"/>
              <a:t> </a:t>
            </a:r>
            <a:r>
              <a:rPr lang="cs-CZ" sz="2000" dirty="0"/>
              <a:t>velké množství </a:t>
            </a:r>
            <a:r>
              <a:rPr lang="cs-CZ" sz="2000" dirty="0" smtClean="0"/>
              <a:t>emisí 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51520" y="3029833"/>
            <a:ext cx="4464924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/>
              <a:t>d</a:t>
            </a:r>
            <a:r>
              <a:rPr lang="cs-CZ" sz="2000" dirty="0" smtClean="0"/>
              <a:t>oprava v oceánech </a:t>
            </a:r>
            <a:r>
              <a:rPr lang="cs-CZ" sz="2000" dirty="0"/>
              <a:t>proudí po "</a:t>
            </a:r>
            <a:r>
              <a:rPr lang="cs-CZ" sz="2000" b="1" dirty="0"/>
              <a:t>mořských </a:t>
            </a:r>
            <a:r>
              <a:rPr lang="cs-CZ" sz="2000" b="1" dirty="0" smtClean="0"/>
              <a:t>dálnicích</a:t>
            </a:r>
            <a:r>
              <a:rPr lang="cs-CZ" sz="2000" dirty="0"/>
              <a:t>" - velmi </a:t>
            </a:r>
            <a:r>
              <a:rPr lang="cs-CZ" sz="2000" dirty="0" smtClean="0"/>
              <a:t>úzké </a:t>
            </a:r>
            <a:r>
              <a:rPr lang="cs-CZ" sz="2000" dirty="0"/>
              <a:t>a </a:t>
            </a:r>
            <a:r>
              <a:rPr lang="cs-CZ" sz="2000" dirty="0" smtClean="0"/>
              <a:t>frekventované koridory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15904" y="5505197"/>
            <a:ext cx="4336155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obrovské nebezpečí pro oceány znamená vyhazování </a:t>
            </a:r>
            <a:r>
              <a:rPr lang="cs-CZ" sz="2000" dirty="0"/>
              <a:t>a vylévání odpadků z </a:t>
            </a:r>
            <a:r>
              <a:rPr lang="cs-CZ" sz="2000" dirty="0" smtClean="0"/>
              <a:t>lodí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251520" y="855673"/>
            <a:ext cx="8777126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- </a:t>
            </a:r>
            <a:r>
              <a:rPr lang="cs-CZ" sz="2000" dirty="0"/>
              <a:t>námořní </a:t>
            </a:r>
            <a:r>
              <a:rPr lang="cs-CZ" sz="2000" dirty="0" smtClean="0"/>
              <a:t>doprava, především </a:t>
            </a:r>
            <a:r>
              <a:rPr lang="cs-CZ" sz="2000" dirty="0"/>
              <a:t>doprava nákladní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19" y="2099929"/>
            <a:ext cx="8777127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kromě klasických </a:t>
            </a:r>
            <a:r>
              <a:rPr lang="cs-CZ" sz="2000" dirty="0"/>
              <a:t>zplodin podobných </a:t>
            </a:r>
            <a:r>
              <a:rPr lang="cs-CZ" sz="2000" dirty="0" smtClean="0"/>
              <a:t>leteckým</a:t>
            </a:r>
            <a:r>
              <a:rPr lang="cs-CZ" sz="2000" dirty="0"/>
              <a:t>, lodě vypouštějí také obrovské množství oxidu dusičitého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4267514"/>
            <a:ext cx="4464924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Blip>
                <a:blip r:embed="rId2"/>
              </a:buBlip>
            </a:pPr>
            <a:r>
              <a:rPr lang="cs-CZ" sz="2000" dirty="0" smtClean="0"/>
              <a:t>denně </a:t>
            </a:r>
            <a:r>
              <a:rPr lang="cs-CZ" sz="2000" dirty="0"/>
              <a:t>tudy proplují stovky obřích lodí a </a:t>
            </a:r>
            <a:r>
              <a:rPr lang="cs-CZ" sz="2000" dirty="0" smtClean="0"/>
              <a:t>to má velký vliv  </a:t>
            </a:r>
            <a:r>
              <a:rPr lang="cs-CZ" sz="2000" dirty="0"/>
              <a:t>na </a:t>
            </a:r>
            <a:r>
              <a:rPr lang="cs-CZ" sz="2000" dirty="0" smtClean="0"/>
              <a:t>kvalitu </a:t>
            </a:r>
            <a:r>
              <a:rPr lang="cs-CZ" sz="2000" dirty="0"/>
              <a:t>i </a:t>
            </a:r>
            <a:r>
              <a:rPr lang="cs-CZ" sz="2000" dirty="0" smtClean="0"/>
              <a:t>kvantitu </a:t>
            </a:r>
            <a:r>
              <a:rPr lang="cs-CZ" sz="2000" dirty="0"/>
              <a:t>mořského života  v </a:t>
            </a:r>
            <a:r>
              <a:rPr lang="cs-CZ" sz="2000" dirty="0" smtClean="0"/>
              <a:t>okolí</a:t>
            </a:r>
            <a:endParaRPr lang="cs-CZ" sz="2000" dirty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8473" y="3212976"/>
            <a:ext cx="4190174" cy="3151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838472" y="6362164"/>
            <a:ext cx="41980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>
                <a:hlinkClick r:id="rId4"/>
              </a:rPr>
              <a:t>http://</a:t>
            </a:r>
            <a:r>
              <a:rPr lang="cs-CZ" sz="1400" b="1" dirty="0" smtClean="0">
                <a:hlinkClick r:id="rId4"/>
              </a:rPr>
              <a:t>commons.wikimedia.org/wiki/File:Customs_Excise_Department_Vessel.jpg</a:t>
            </a:r>
            <a:endParaRPr lang="cs-CZ" sz="14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0120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8" grpId="0" animBg="1"/>
      <p:bldP spid="9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9191" y="4123194"/>
            <a:ext cx="3520248" cy="15542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znečištění </a:t>
            </a:r>
            <a:r>
              <a:rPr lang="cs-CZ" sz="1900" dirty="0"/>
              <a:t>může postihnout vrstvu vody až do hloubky 200 metrů a ropa je přenášena mořskými proudy i na velké vzdálenosti</a:t>
            </a:r>
          </a:p>
        </p:txBody>
      </p:sp>
      <p:sp>
        <p:nvSpPr>
          <p:cNvPr id="4" name="Obdélník 3"/>
          <p:cNvSpPr/>
          <p:nvPr/>
        </p:nvSpPr>
        <p:spPr>
          <a:xfrm>
            <a:off x="99191" y="5699864"/>
            <a:ext cx="3520248" cy="969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/>
              <a:t>v</a:t>
            </a:r>
            <a:r>
              <a:rPr lang="cs-CZ" sz="1900" dirty="0" smtClean="0"/>
              <a:t>e </a:t>
            </a:r>
            <a:r>
              <a:rPr lang="cs-CZ" sz="1900" dirty="0"/>
              <a:t>všech oceánech klesá množství ryb a mořských živočichů.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6496" y="740397"/>
            <a:ext cx="8848840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těžba z podmořských </a:t>
            </a:r>
            <a:r>
              <a:rPr lang="cs-CZ" sz="1900" dirty="0"/>
              <a:t>ložisek ropy a zemního plynu znamená </a:t>
            </a:r>
            <a:r>
              <a:rPr lang="cs-CZ" sz="1900" dirty="0" smtClean="0"/>
              <a:t>pro </a:t>
            </a:r>
            <a:r>
              <a:rPr lang="cs-CZ" sz="1900" dirty="0"/>
              <a:t>oceány </a:t>
            </a:r>
            <a:r>
              <a:rPr lang="cs-CZ" sz="1900" dirty="0" smtClean="0"/>
              <a:t>obrovské nebezpečí </a:t>
            </a:r>
            <a:endParaRPr lang="cs-CZ" sz="19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87015"/>
            <a:ext cx="38546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Těžba ropy a zemního plynu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6496" y="1847020"/>
            <a:ext cx="8776832" cy="6771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/>
              <a:t>při haváriích tankerů či během nelegálního vypouštění jejich </a:t>
            </a:r>
            <a:r>
              <a:rPr lang="cs-CZ" sz="1900" dirty="0" smtClean="0"/>
              <a:t>nádrží se do světového oceánu dostává za rok odhadem 10 milionů tun ropy ročně </a:t>
            </a:r>
            <a:endParaRPr lang="cs-CZ" sz="1900" dirty="0"/>
          </a:p>
        </p:txBody>
      </p:sp>
      <p:sp>
        <p:nvSpPr>
          <p:cNvPr id="9" name="Obdélník 8"/>
          <p:cNvSpPr/>
          <p:nvPr/>
        </p:nvSpPr>
        <p:spPr>
          <a:xfrm>
            <a:off x="56496" y="1439902"/>
            <a:ext cx="8776832" cy="38472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ropa </a:t>
            </a:r>
            <a:r>
              <a:rPr lang="cs-CZ" sz="1900" dirty="0"/>
              <a:t>a její produkty jsou hlavní znečišťující látky v oceánech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6496" y="2546525"/>
            <a:ext cx="3608713" cy="15542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1900" dirty="0" smtClean="0"/>
              <a:t>to </a:t>
            </a:r>
            <a:r>
              <a:rPr lang="cs-CZ" sz="1900" dirty="0"/>
              <a:t>má za následek zvýšení výparu, zvýšení teploty </a:t>
            </a:r>
            <a:r>
              <a:rPr lang="cs-CZ" sz="1900" dirty="0" smtClean="0"/>
              <a:t>vody, </a:t>
            </a:r>
            <a:r>
              <a:rPr lang="cs-CZ" sz="1900" dirty="0"/>
              <a:t>úbytek zelených </a:t>
            </a:r>
            <a:r>
              <a:rPr lang="cs-CZ" sz="1900" dirty="0" smtClean="0"/>
              <a:t>rostlin, které produkují </a:t>
            </a:r>
            <a:r>
              <a:rPr lang="cs-CZ" sz="1900" dirty="0"/>
              <a:t>kyslík a </a:t>
            </a:r>
            <a:r>
              <a:rPr lang="cs-CZ" sz="1900" dirty="0" smtClean="0"/>
              <a:t>které zároveň </a:t>
            </a:r>
            <a:r>
              <a:rPr lang="cs-CZ" sz="1900" dirty="0"/>
              <a:t>pohlcujících atmosférický </a:t>
            </a:r>
            <a:r>
              <a:rPr lang="cs-CZ" sz="1900" dirty="0" smtClean="0"/>
              <a:t>CO2 </a:t>
            </a:r>
            <a:endParaRPr lang="cs-CZ" sz="1900" dirty="0"/>
          </a:p>
        </p:txBody>
      </p:sp>
      <p:sp>
        <p:nvSpPr>
          <p:cNvPr id="12" name="Obdélník 11"/>
          <p:cNvSpPr/>
          <p:nvPr/>
        </p:nvSpPr>
        <p:spPr>
          <a:xfrm>
            <a:off x="3843241" y="6381328"/>
            <a:ext cx="526526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3"/>
              </a:rPr>
              <a:t>http://www.greenpeace.org/czech/cz/Kampan/klima_a_energetika/Arktida/honba-za-ropou/ropne-havarie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43241" y="2570069"/>
            <a:ext cx="5193255" cy="3883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8714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9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28343"/>
            <a:ext cx="854655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paraziti, houby, viry a bakterie se dnes dostávají z půdy do moře jednodušeji kvůli zásahům člověka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4365104"/>
            <a:ext cx="8546554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t</a:t>
            </a:r>
            <a:r>
              <a:rPr lang="cs-CZ" dirty="0" smtClean="0"/>
              <a:t>yto nemoci pak čím dál více ohrožují i samotného člověka, který k moři přijíždí na dovolenou, pracovat, nebo moře využívá jako zdroj potravy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60648"/>
            <a:ext cx="198817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Zemědělství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1916539"/>
            <a:ext cx="864096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d</a:t>
            </a:r>
            <a:r>
              <a:rPr lang="cs-CZ" dirty="0" smtClean="0"/>
              <a:t>ůsledkem </a:t>
            </a:r>
            <a:r>
              <a:rPr lang="cs-CZ" b="1" dirty="0" smtClean="0"/>
              <a:t>betonování </a:t>
            </a:r>
            <a:r>
              <a:rPr lang="cs-CZ" b="1" dirty="0"/>
              <a:t>a vysoušení bažinatých oblastí </a:t>
            </a:r>
            <a:r>
              <a:rPr lang="cs-CZ" dirty="0" smtClean="0"/>
              <a:t>se narušují původně </a:t>
            </a:r>
            <a:r>
              <a:rPr lang="cs-CZ" dirty="0"/>
              <a:t>přirozené </a:t>
            </a:r>
            <a:r>
              <a:rPr lang="cs-CZ" dirty="0" smtClean="0"/>
              <a:t>filtry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1520" y="3692931"/>
            <a:ext cx="864096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 smtClean="0"/>
              <a:t>například </a:t>
            </a:r>
            <a:r>
              <a:rPr lang="cs-CZ" u="sng" dirty="0"/>
              <a:t>parazitický </a:t>
            </a:r>
            <a:r>
              <a:rPr lang="cs-CZ" u="sng" dirty="0" smtClean="0"/>
              <a:t>prvok</a:t>
            </a:r>
            <a:r>
              <a:rPr lang="cs-CZ" dirty="0" smtClean="0"/>
              <a:t>, který </a:t>
            </a:r>
            <a:r>
              <a:rPr lang="cs-CZ" dirty="0"/>
              <a:t>vyvolává u krav potrat, ohrožuje nyní i mořská </a:t>
            </a:r>
            <a:r>
              <a:rPr lang="cs-CZ" dirty="0" smtClean="0"/>
              <a:t>zvířata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51520" y="2804735"/>
            <a:ext cx="864096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dirty="0"/>
              <a:t>člověk začal intenzivněji věnovat </a:t>
            </a:r>
            <a:r>
              <a:rPr lang="cs-CZ" dirty="0" smtClean="0"/>
              <a:t>zemědělství, používá pesticidy, hnojiva, která se dostávají do oceánů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3937" y="6237312"/>
            <a:ext cx="365895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>
                <a:hlinkClick r:id="rId3"/>
              </a:rPr>
              <a:t>http://</a:t>
            </a:r>
            <a:r>
              <a:rPr lang="cs-CZ" sz="1600" b="1" dirty="0" smtClean="0">
                <a:hlinkClick r:id="rId3"/>
              </a:rPr>
              <a:t>cs.wikipedia.org</a:t>
            </a:r>
            <a:r>
              <a:rPr lang="cs-CZ" sz="1600" b="1" dirty="0" smtClean="0"/>
              <a:t> – Znečištění vody</a:t>
            </a:r>
          </a:p>
        </p:txBody>
      </p:sp>
    </p:spTree>
    <p:extLst>
      <p:ext uri="{BB962C8B-B14F-4D97-AF65-F5344CB8AC3E}">
        <p14:creationId xmlns:p14="http://schemas.microsoft.com/office/powerpoint/2010/main" xmlns="" val="1509161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734188"/>
            <a:ext cx="4153616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globální oteplování přenáší do moří nemoci z pevniny, tvrdí vědci</a:t>
            </a:r>
            <a:endParaRPr lang="cs-CZ" sz="20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1164"/>
            <a:ext cx="4514629" cy="26120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116632"/>
            <a:ext cx="2754728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Globální oteplování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3153162"/>
            <a:ext cx="8711341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po </a:t>
            </a:r>
            <a:r>
              <a:rPr lang="cs-CZ" sz="2000" dirty="0"/>
              <a:t>celém světě jsou </a:t>
            </a:r>
            <a:r>
              <a:rPr lang="cs-CZ" sz="2000" b="1" dirty="0"/>
              <a:t>tuleni, lachtani</a:t>
            </a:r>
            <a:r>
              <a:rPr lang="cs-CZ" sz="2000" dirty="0"/>
              <a:t> a další mořská zvířata nakažena parazity a nemocemi typickými pro kozy, krávy, kočky a </a:t>
            </a:r>
            <a:r>
              <a:rPr lang="cs-CZ" sz="2000" dirty="0" smtClean="0"/>
              <a:t>psy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07504" y="1586089"/>
            <a:ext cx="4153616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oteplování vody vede ke snižování množství kyslíku, což má nepříznivý dopad na organismy žijící v hlubinách.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07505" y="5581689"/>
            <a:ext cx="4032448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oteplování </a:t>
            </a:r>
            <a:r>
              <a:rPr lang="cs-CZ" sz="2000" dirty="0"/>
              <a:t>planety může mít katastrofální dopady na biosféru Země, tedy rostliny a </a:t>
            </a:r>
            <a:r>
              <a:rPr lang="cs-CZ" sz="2000" dirty="0" smtClean="0"/>
              <a:t>živočichy</a:t>
            </a:r>
            <a:endParaRPr lang="cs-CZ" sz="2000" dirty="0"/>
          </a:p>
        </p:txBody>
      </p:sp>
      <p:sp>
        <p:nvSpPr>
          <p:cNvPr id="10" name="Obdélník 9"/>
          <p:cNvSpPr/>
          <p:nvPr/>
        </p:nvSpPr>
        <p:spPr>
          <a:xfrm>
            <a:off x="125877" y="4141529"/>
            <a:ext cx="4135244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2"/>
              </a:buBlip>
            </a:pPr>
            <a:r>
              <a:rPr lang="cs-CZ" sz="2000" dirty="0" smtClean="0"/>
              <a:t>hladina oceánů stoupá asi 3 </a:t>
            </a:r>
            <a:r>
              <a:rPr lang="cs-CZ" sz="2000" dirty="0"/>
              <a:t>mm za rok, to znamená vzestup o </a:t>
            </a:r>
            <a:r>
              <a:rPr lang="cs-CZ" sz="2000" dirty="0" smtClean="0"/>
              <a:t>30 </a:t>
            </a:r>
            <a:r>
              <a:rPr lang="cs-CZ" sz="2000" dirty="0"/>
              <a:t>cm za </a:t>
            </a:r>
            <a:r>
              <a:rPr lang="cs-CZ" sz="2000" dirty="0" smtClean="0"/>
              <a:t>století</a:t>
            </a:r>
            <a:endParaRPr lang="cs-CZ" sz="20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6827" y="4077072"/>
            <a:ext cx="4657793" cy="2617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3652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Graf 4"/>
          <p:cNvGraphicFramePr/>
          <p:nvPr>
            <p:extLst>
              <p:ext uri="{D42A27DB-BD31-4B8C-83A1-F6EECF244321}">
                <p14:modId xmlns:p14="http://schemas.microsoft.com/office/powerpoint/2010/main" xmlns="" val="395217339"/>
              </p:ext>
            </p:extLst>
          </p:nvPr>
        </p:nvGraphicFramePr>
        <p:xfrm>
          <a:off x="186317" y="92436"/>
          <a:ext cx="8856984" cy="45365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Obdélník 6"/>
          <p:cNvSpPr/>
          <p:nvPr/>
        </p:nvSpPr>
        <p:spPr>
          <a:xfrm>
            <a:off x="179512" y="5413687"/>
            <a:ext cx="869935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/>
              <a:t> </a:t>
            </a:r>
            <a:r>
              <a:rPr lang="cs-CZ" dirty="0" smtClean="0"/>
              <a:t>je </a:t>
            </a:r>
            <a:r>
              <a:rPr lang="cs-CZ" dirty="0"/>
              <a:t>tedy pouze na nás </a:t>
            </a:r>
            <a:r>
              <a:rPr lang="cs-CZ" dirty="0" smtClean="0"/>
              <a:t>lidech</a:t>
            </a:r>
            <a:r>
              <a:rPr lang="cs-CZ" dirty="0"/>
              <a:t>, zda ještě dokážeme </a:t>
            </a:r>
            <a:r>
              <a:rPr lang="cs-CZ" dirty="0" smtClean="0"/>
              <a:t>odvrátit tuto hrozbu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1" y="4628940"/>
            <a:ext cx="8699355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 smtClean="0"/>
              <a:t>vinu </a:t>
            </a:r>
            <a:r>
              <a:rPr lang="cs-CZ" dirty="0"/>
              <a:t>za znečištění v oceánech přitom neseme všichni, nejen obyvatelé přímořských států a turisté, ale i </a:t>
            </a:r>
            <a:r>
              <a:rPr lang="cs-CZ" dirty="0" smtClean="0"/>
              <a:t>země, </a:t>
            </a:r>
            <a:r>
              <a:rPr lang="cs-CZ" dirty="0"/>
              <a:t>jejichž řeky splachují do oceánu tisíce tun odpadů </a:t>
            </a:r>
            <a:r>
              <a:rPr lang="cs-CZ" dirty="0" smtClean="0"/>
              <a:t>denně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5921435"/>
            <a:ext cx="856895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Blip>
                <a:blip r:embed="rId3"/>
              </a:buBlip>
            </a:pPr>
            <a:r>
              <a:rPr lang="cs-CZ" dirty="0"/>
              <a:t>existuje </a:t>
            </a:r>
            <a:r>
              <a:rPr lang="cs-CZ" dirty="0" smtClean="0"/>
              <a:t>již mnoho </a:t>
            </a:r>
            <a:r>
              <a:rPr lang="cs-CZ" dirty="0"/>
              <a:t>organizací, které se snaží oceány </a:t>
            </a:r>
            <a:r>
              <a:rPr lang="cs-CZ" dirty="0" smtClean="0"/>
              <a:t>chránit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9966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246551" y="2924944"/>
            <a:ext cx="717587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b="1" dirty="0" smtClean="0">
                <a:hlinkClick r:id="rId2"/>
              </a:rPr>
              <a:t>http://commons.wikimedia.org/wiki/File:Customs_Excise_Department_Vessel.jpg</a:t>
            </a:r>
            <a:endParaRPr lang="cs-CZ" sz="1600" b="1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275046"/>
            <a:ext cx="999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6551" y="883459"/>
            <a:ext cx="25813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www. office.microsoft.com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6551" y="1218577"/>
            <a:ext cx="29665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</a:t>
            </a:r>
            <a:r>
              <a:rPr lang="cs-CZ" sz="1600" dirty="0" err="1" smtClean="0"/>
              <a:t>printscreen</a:t>
            </a:r>
            <a:r>
              <a:rPr lang="cs-CZ" sz="1600" dirty="0" smtClean="0"/>
              <a:t> (</a:t>
            </a:r>
            <a:r>
              <a:rPr lang="cs-CZ" sz="1600" dirty="0" err="1" smtClean="0"/>
              <a:t>jpg</a:t>
            </a:r>
            <a:r>
              <a:rPr lang="cs-CZ" sz="1600" dirty="0" smtClean="0"/>
              <a:t>.)</a:t>
            </a:r>
            <a:endParaRPr lang="cs-CZ" sz="1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6551" y="1553695"/>
            <a:ext cx="29776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studijní materiály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6551" y="1888813"/>
            <a:ext cx="199862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grafy </a:t>
            </a:r>
            <a:endParaRPr lang="cs-CZ" sz="1600" dirty="0"/>
          </a:p>
        </p:txBody>
      </p:sp>
      <p:sp>
        <p:nvSpPr>
          <p:cNvPr id="2" name="Obdélník 1"/>
          <p:cNvSpPr/>
          <p:nvPr/>
        </p:nvSpPr>
        <p:spPr>
          <a:xfrm>
            <a:off x="246551" y="2559049"/>
            <a:ext cx="40019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igelit.net/index.php?mn_page=18</a:t>
            </a:r>
            <a:endParaRPr lang="cs-CZ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246551" y="2223931"/>
            <a:ext cx="19246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foto 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273368" y="3284984"/>
            <a:ext cx="8187063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greenpeace.org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czech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Kampan</a:t>
            </a:r>
            <a:r>
              <a:rPr lang="cs-CZ" sz="1600" dirty="0" smtClean="0">
                <a:hlinkClick r:id="rId4"/>
              </a:rPr>
              <a:t>/klima_a_energetika/Arktida/honba-za-ropou/</a:t>
            </a:r>
            <a:r>
              <a:rPr lang="cs-CZ" sz="1600" dirty="0" err="1" smtClean="0">
                <a:hlinkClick r:id="rId4"/>
              </a:rPr>
              <a:t>ropne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havarie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15727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1552</TotalTime>
  <Words>1562</Words>
  <Application>Microsoft Office PowerPoint</Application>
  <PresentationFormat>Předvádění na obrazovce (4:3)</PresentationFormat>
  <Paragraphs>144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89</cp:revision>
  <dcterms:created xsi:type="dcterms:W3CDTF">2014-04-24T17:04:37Z</dcterms:created>
  <dcterms:modified xsi:type="dcterms:W3CDTF">2014-04-28T07:38:10Z</dcterms:modified>
</cp:coreProperties>
</file>