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44" autoAdjust="0"/>
  </p:normalViewPr>
  <p:slideViewPr>
    <p:cSldViewPr>
      <p:cViewPr>
        <p:scale>
          <a:sx n="77" d="100"/>
          <a:sy n="77" d="100"/>
        </p:scale>
        <p:origin x="-117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077659-C7C6-4712-A766-846320B6461E}" type="doc">
      <dgm:prSet loTypeId="urn:microsoft.com/office/officeart/2005/8/layout/pyramid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B2813E4-371F-4FD0-ADA9-E1FB2605CC82}">
      <dgm:prSet phldrT="[Text]"/>
      <dgm:spPr/>
      <dgm:t>
        <a:bodyPr/>
        <a:lstStyle/>
        <a:p>
          <a:r>
            <a:rPr lang="cs-CZ" smtClean="0"/>
            <a:t>R/K</a:t>
          </a:r>
          <a:endParaRPr lang="cs-CZ"/>
        </a:p>
      </dgm:t>
    </dgm:pt>
    <dgm:pt modelId="{1C2BD964-2ECB-4FF4-A8E0-5161802EED6E}" type="parTrans" cxnId="{0CB9759D-AD47-4264-BF29-8C1654FB8BC9}">
      <dgm:prSet/>
      <dgm:spPr/>
      <dgm:t>
        <a:bodyPr/>
        <a:lstStyle/>
        <a:p>
          <a:endParaRPr lang="cs-CZ"/>
        </a:p>
      </dgm:t>
    </dgm:pt>
    <dgm:pt modelId="{0B99CD17-D19C-4860-B853-CDE27C42A7F9}" type="sibTrans" cxnId="{0CB9759D-AD47-4264-BF29-8C1654FB8BC9}">
      <dgm:prSet/>
      <dgm:spPr/>
      <dgm:t>
        <a:bodyPr/>
        <a:lstStyle/>
        <a:p>
          <a:endParaRPr lang="cs-CZ"/>
        </a:p>
      </dgm:t>
    </dgm:pt>
    <dgm:pt modelId="{8670326B-34D6-42C5-8022-BBC61696F916}">
      <dgm:prSet phldrT="[Text]"/>
      <dgm:spPr/>
      <dgm:t>
        <a:bodyPr/>
        <a:lstStyle/>
        <a:p>
          <a:r>
            <a:rPr lang="cs-CZ" smtClean="0"/>
            <a:t>D/CH</a:t>
          </a:r>
          <a:endParaRPr lang="cs-CZ"/>
        </a:p>
      </dgm:t>
    </dgm:pt>
    <dgm:pt modelId="{EBD8B6DF-8A50-4CB6-83F6-7BDF3831AE86}" type="parTrans" cxnId="{04905082-CE6C-4AAA-B8DC-8431D52DB158}">
      <dgm:prSet/>
      <dgm:spPr/>
      <dgm:t>
        <a:bodyPr/>
        <a:lstStyle/>
        <a:p>
          <a:endParaRPr lang="cs-CZ"/>
        </a:p>
      </dgm:t>
    </dgm:pt>
    <dgm:pt modelId="{DD292C7D-2BC2-4A4A-ACD0-A9122B5E8669}" type="sibTrans" cxnId="{04905082-CE6C-4AAA-B8DC-8431D52DB158}">
      <dgm:prSet/>
      <dgm:spPr/>
      <dgm:t>
        <a:bodyPr/>
        <a:lstStyle/>
        <a:p>
          <a:endParaRPr lang="cs-CZ"/>
        </a:p>
      </dgm:t>
    </dgm:pt>
    <dgm:pt modelId="{3DD6D102-11F9-4AA0-ADF4-55852C0FDEDD}">
      <dgm:prSet phldrT="[Text]"/>
      <dgm:spPr/>
      <dgm:t>
        <a:bodyPr/>
        <a:lstStyle/>
        <a:p>
          <a:r>
            <a:rPr lang="cs-CZ" smtClean="0"/>
            <a:t>C/L</a:t>
          </a:r>
          <a:endParaRPr lang="cs-CZ"/>
        </a:p>
      </dgm:t>
    </dgm:pt>
    <dgm:pt modelId="{C35DFA93-5EBD-4685-A945-B95AEC7D759A}" type="parTrans" cxnId="{F0C737E2-B2D0-4FC5-AC5B-BA75E2A8E79D}">
      <dgm:prSet/>
      <dgm:spPr/>
      <dgm:t>
        <a:bodyPr/>
        <a:lstStyle/>
        <a:p>
          <a:endParaRPr lang="cs-CZ"/>
        </a:p>
      </dgm:t>
    </dgm:pt>
    <dgm:pt modelId="{47B9293F-9E0D-427F-B1A0-01679645922D}" type="sibTrans" cxnId="{F0C737E2-B2D0-4FC5-AC5B-BA75E2A8E79D}">
      <dgm:prSet/>
      <dgm:spPr/>
      <dgm:t>
        <a:bodyPr/>
        <a:lstStyle/>
        <a:p>
          <a:endParaRPr lang="cs-CZ"/>
        </a:p>
      </dgm:t>
    </dgm:pt>
    <dgm:pt modelId="{568475AF-5466-413C-BCCA-3A922275F7F8}">
      <dgm:prSet phldrT="[Text]"/>
      <dgm:spPr/>
      <dgm:t>
        <a:bodyPr/>
        <a:lstStyle/>
        <a:p>
          <a:r>
            <a:rPr lang="cs-CZ" smtClean="0"/>
            <a:t>G/E</a:t>
          </a:r>
          <a:endParaRPr lang="cs-CZ"/>
        </a:p>
      </dgm:t>
    </dgm:pt>
    <dgm:pt modelId="{45090A45-3712-49E5-9730-4E42BD42A8FD}" type="parTrans" cxnId="{370B3233-EA0B-4B72-9F6A-AC58FE9B2214}">
      <dgm:prSet/>
      <dgm:spPr/>
      <dgm:t>
        <a:bodyPr/>
        <a:lstStyle/>
        <a:p>
          <a:endParaRPr lang="cs-CZ"/>
        </a:p>
      </dgm:t>
    </dgm:pt>
    <dgm:pt modelId="{6AAB3CBE-89B0-41CE-B984-057DDBE86288}" type="sibTrans" cxnId="{370B3233-EA0B-4B72-9F6A-AC58FE9B2214}">
      <dgm:prSet/>
      <dgm:spPr/>
      <dgm:t>
        <a:bodyPr/>
        <a:lstStyle/>
        <a:p>
          <a:endParaRPr lang="cs-CZ"/>
        </a:p>
      </dgm:t>
    </dgm:pt>
    <dgm:pt modelId="{CE6A981F-7D65-41F6-90F2-04BB4BAE2715}" type="pres">
      <dgm:prSet presAssocID="{7F077659-C7C6-4712-A766-846320B6461E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C2C8528-5857-466C-A7F8-A56A7F45E92A}" type="pres">
      <dgm:prSet presAssocID="{7F077659-C7C6-4712-A766-846320B6461E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679585-82B0-41AC-9527-F0502EF967ED}" type="pres">
      <dgm:prSet presAssocID="{7F077659-C7C6-4712-A766-846320B6461E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9F86FD-2C7F-41E8-806D-602FA79F696C}" type="pres">
      <dgm:prSet presAssocID="{7F077659-C7C6-4712-A766-846320B6461E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8E84C7-B531-4493-AC89-F4F1E4FD53F0}" type="pres">
      <dgm:prSet presAssocID="{7F077659-C7C6-4712-A766-846320B6461E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CB9759D-AD47-4264-BF29-8C1654FB8BC9}" srcId="{7F077659-C7C6-4712-A766-846320B6461E}" destId="{AB2813E4-371F-4FD0-ADA9-E1FB2605CC82}" srcOrd="0" destOrd="0" parTransId="{1C2BD964-2ECB-4FF4-A8E0-5161802EED6E}" sibTransId="{0B99CD17-D19C-4860-B853-CDE27C42A7F9}"/>
    <dgm:cxn modelId="{DE74ED70-88D3-481A-82C7-56E994BBDD33}" type="presOf" srcId="{8670326B-34D6-42C5-8022-BBC61696F916}" destId="{00679585-82B0-41AC-9527-F0502EF967ED}" srcOrd="0" destOrd="0" presId="urn:microsoft.com/office/officeart/2005/8/layout/pyramid4"/>
    <dgm:cxn modelId="{588B8201-122A-4838-9DEE-E82CEDC463C3}" type="presOf" srcId="{7F077659-C7C6-4712-A766-846320B6461E}" destId="{CE6A981F-7D65-41F6-90F2-04BB4BAE2715}" srcOrd="0" destOrd="0" presId="urn:microsoft.com/office/officeart/2005/8/layout/pyramid4"/>
    <dgm:cxn modelId="{1C1B7FA0-C0BC-4228-B630-DFE732F1F4F8}" type="presOf" srcId="{568475AF-5466-413C-BCCA-3A922275F7F8}" destId="{FA8E84C7-B531-4493-AC89-F4F1E4FD53F0}" srcOrd="0" destOrd="0" presId="urn:microsoft.com/office/officeart/2005/8/layout/pyramid4"/>
    <dgm:cxn modelId="{F0C737E2-B2D0-4FC5-AC5B-BA75E2A8E79D}" srcId="{7F077659-C7C6-4712-A766-846320B6461E}" destId="{3DD6D102-11F9-4AA0-ADF4-55852C0FDEDD}" srcOrd="2" destOrd="0" parTransId="{C35DFA93-5EBD-4685-A945-B95AEC7D759A}" sibTransId="{47B9293F-9E0D-427F-B1A0-01679645922D}"/>
    <dgm:cxn modelId="{BD3BFE94-62D6-437D-BAC3-F6B67FE59BC2}" type="presOf" srcId="{3DD6D102-11F9-4AA0-ADF4-55852C0FDEDD}" destId="{C59F86FD-2C7F-41E8-806D-602FA79F696C}" srcOrd="0" destOrd="0" presId="urn:microsoft.com/office/officeart/2005/8/layout/pyramid4"/>
    <dgm:cxn modelId="{370B3233-EA0B-4B72-9F6A-AC58FE9B2214}" srcId="{7F077659-C7C6-4712-A766-846320B6461E}" destId="{568475AF-5466-413C-BCCA-3A922275F7F8}" srcOrd="3" destOrd="0" parTransId="{45090A45-3712-49E5-9730-4E42BD42A8FD}" sibTransId="{6AAB3CBE-89B0-41CE-B984-057DDBE86288}"/>
    <dgm:cxn modelId="{04905082-CE6C-4AAA-B8DC-8431D52DB158}" srcId="{7F077659-C7C6-4712-A766-846320B6461E}" destId="{8670326B-34D6-42C5-8022-BBC61696F916}" srcOrd="1" destOrd="0" parTransId="{EBD8B6DF-8A50-4CB6-83F6-7BDF3831AE86}" sibTransId="{DD292C7D-2BC2-4A4A-ACD0-A9122B5E8669}"/>
    <dgm:cxn modelId="{1A34FDBD-C161-4D39-85A0-0B49979FD5A2}" type="presOf" srcId="{AB2813E4-371F-4FD0-ADA9-E1FB2605CC82}" destId="{FC2C8528-5857-466C-A7F8-A56A7F45E92A}" srcOrd="0" destOrd="0" presId="urn:microsoft.com/office/officeart/2005/8/layout/pyramid4"/>
    <dgm:cxn modelId="{109E0854-B8CF-49E1-8E11-41A45E8EBB2F}" type="presParOf" srcId="{CE6A981F-7D65-41F6-90F2-04BB4BAE2715}" destId="{FC2C8528-5857-466C-A7F8-A56A7F45E92A}" srcOrd="0" destOrd="0" presId="urn:microsoft.com/office/officeart/2005/8/layout/pyramid4"/>
    <dgm:cxn modelId="{9BA55694-BD1A-4FBE-A2DD-24A640E561D1}" type="presParOf" srcId="{CE6A981F-7D65-41F6-90F2-04BB4BAE2715}" destId="{00679585-82B0-41AC-9527-F0502EF967ED}" srcOrd="1" destOrd="0" presId="urn:microsoft.com/office/officeart/2005/8/layout/pyramid4"/>
    <dgm:cxn modelId="{7C3DD9AA-1635-42B2-94EF-D2FA64E842CD}" type="presParOf" srcId="{CE6A981F-7D65-41F6-90F2-04BB4BAE2715}" destId="{C59F86FD-2C7F-41E8-806D-602FA79F696C}" srcOrd="2" destOrd="0" presId="urn:microsoft.com/office/officeart/2005/8/layout/pyramid4"/>
    <dgm:cxn modelId="{50FF6A8D-A7CD-4B5F-9916-291D2631D0B8}" type="presParOf" srcId="{CE6A981F-7D65-41F6-90F2-04BB4BAE2715}" destId="{FA8E84C7-B531-4493-AC89-F4F1E4FD53F0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2C8528-5857-466C-A7F8-A56A7F45E92A}">
      <dsp:nvSpPr>
        <dsp:cNvPr id="0" name=""/>
        <dsp:cNvSpPr/>
      </dsp:nvSpPr>
      <dsp:spPr>
        <a:xfrm>
          <a:off x="3017440" y="0"/>
          <a:ext cx="2194718" cy="2194718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smtClean="0"/>
            <a:t>R/K</a:t>
          </a:r>
          <a:endParaRPr lang="cs-CZ" sz="2700" kern="1200"/>
        </a:p>
      </dsp:txBody>
      <dsp:txXfrm>
        <a:off x="3566120" y="1097359"/>
        <a:ext cx="1097359" cy="1097359"/>
      </dsp:txXfrm>
    </dsp:sp>
    <dsp:sp modelId="{00679585-82B0-41AC-9527-F0502EF967ED}">
      <dsp:nvSpPr>
        <dsp:cNvPr id="0" name=""/>
        <dsp:cNvSpPr/>
      </dsp:nvSpPr>
      <dsp:spPr>
        <a:xfrm>
          <a:off x="1920081" y="2194718"/>
          <a:ext cx="2194718" cy="2194718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smtClean="0"/>
            <a:t>D/CH</a:t>
          </a:r>
          <a:endParaRPr lang="cs-CZ" sz="2700" kern="1200"/>
        </a:p>
      </dsp:txBody>
      <dsp:txXfrm>
        <a:off x="2468761" y="3292077"/>
        <a:ext cx="1097359" cy="1097359"/>
      </dsp:txXfrm>
    </dsp:sp>
    <dsp:sp modelId="{C59F86FD-2C7F-41E8-806D-602FA79F696C}">
      <dsp:nvSpPr>
        <dsp:cNvPr id="0" name=""/>
        <dsp:cNvSpPr/>
      </dsp:nvSpPr>
      <dsp:spPr>
        <a:xfrm rot="10800000">
          <a:off x="3017440" y="2194718"/>
          <a:ext cx="2194718" cy="2194718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smtClean="0"/>
            <a:t>C/L</a:t>
          </a:r>
          <a:endParaRPr lang="cs-CZ" sz="2700" kern="1200"/>
        </a:p>
      </dsp:txBody>
      <dsp:txXfrm rot="10800000">
        <a:off x="3566119" y="2194718"/>
        <a:ext cx="1097359" cy="1097359"/>
      </dsp:txXfrm>
    </dsp:sp>
    <dsp:sp modelId="{FA8E84C7-B531-4493-AC89-F4F1E4FD53F0}">
      <dsp:nvSpPr>
        <dsp:cNvPr id="0" name=""/>
        <dsp:cNvSpPr/>
      </dsp:nvSpPr>
      <dsp:spPr>
        <a:xfrm>
          <a:off x="4114800" y="2194718"/>
          <a:ext cx="2194718" cy="2194718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smtClean="0"/>
            <a:t>G/E</a:t>
          </a:r>
          <a:endParaRPr lang="cs-CZ" sz="2700" kern="1200"/>
        </a:p>
      </dsp:txBody>
      <dsp:txXfrm>
        <a:off x="4663480" y="3292077"/>
        <a:ext cx="1097359" cy="10973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66DBDEA-0C85-4425-89DC-7F2A75B9673E}" type="datetimeFigureOut">
              <a:rPr lang="cs-CZ" smtClean="0"/>
              <a:pPr/>
              <a:t>1.4.2012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CFBF9E-4B5F-4B2C-AC7C-9932C79FF3A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cs-CZ" smtClean="0"/>
              <a:t>Název školy:  </a:t>
            </a:r>
            <a:r>
              <a:rPr lang="cs-CZ" i="1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smtClean="0"/>
              <a:t>Autor: </a:t>
            </a:r>
            <a:r>
              <a:rPr lang="cs-CZ" i="1" smtClean="0">
                <a:solidFill>
                  <a:srgbClr val="FFC000"/>
                </a:solidFill>
              </a:rPr>
              <a:t>Mgr. Zuzana Drábková</a:t>
            </a:r>
            <a:endParaRPr lang="cs-CZ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smtClean="0"/>
              <a:t>Číslo projektu: CZ.1.07/1.4.00/21.3235</a:t>
            </a:r>
          </a:p>
          <a:p>
            <a:pPr>
              <a:defRPr/>
            </a:pPr>
            <a:r>
              <a:rPr lang="cs-CZ" smtClean="0"/>
              <a:t>Název:</a:t>
            </a:r>
            <a:endParaRPr lang="cs-CZ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smtClean="0"/>
              <a:t>Téma:</a:t>
            </a:r>
            <a:endParaRPr lang="en-GB" smtClean="0">
              <a:solidFill>
                <a:srgbClr val="FFC000"/>
              </a:solidFill>
            </a:endParaRPr>
          </a:p>
          <a:p>
            <a:endParaRPr lang="cs-CZ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8358246" cy="20717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Žáci si v této hodině procvičí abecedu.</a:t>
            </a:r>
          </a:p>
          <a:p>
            <a:r>
              <a:rPr lang="cs-CZ" dirty="0" smtClean="0"/>
              <a:t>V jednotlivých úkolech doplňují žáci písmena, </a:t>
            </a:r>
            <a:r>
              <a:rPr lang="cs-CZ" dirty="0" smtClean="0"/>
              <a:t>která </a:t>
            </a:r>
            <a:r>
              <a:rPr lang="cs-CZ" dirty="0" smtClean="0"/>
              <a:t>v abecedě chybí.</a:t>
            </a:r>
          </a:p>
          <a:p>
            <a:r>
              <a:rPr lang="cs-CZ" dirty="0" smtClean="0"/>
              <a:t>Dále řadí podle abecedy jména děvčat a chlapců.</a:t>
            </a:r>
          </a:p>
          <a:p>
            <a:r>
              <a:rPr lang="cs-CZ" dirty="0" smtClean="0"/>
              <a:t>Vyznačují písmeno, které je dřív v abecedě.</a:t>
            </a:r>
          </a:p>
          <a:p>
            <a:r>
              <a:rPr lang="cs-CZ" dirty="0" smtClean="0"/>
              <a:t>Seřazují zvířata podle abecedy.</a:t>
            </a:r>
          </a:p>
          <a:p>
            <a:r>
              <a:rPr lang="cs-CZ" dirty="0" smtClean="0"/>
              <a:t>Žáci soutěží, řadí dárky podle abecedy.</a:t>
            </a:r>
          </a:p>
          <a:p>
            <a:r>
              <a:rPr lang="cs-CZ" dirty="0" smtClean="0"/>
              <a:t>Žáci dárky kreslí.</a:t>
            </a:r>
          </a:p>
          <a:p>
            <a:r>
              <a:rPr lang="cs-CZ" dirty="0" smtClean="0"/>
              <a:t>V posledním úkolu hledají slovo, které označuje hudební nástroj.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Abeceda </a:t>
            </a:r>
            <a:br>
              <a:rPr lang="cs-CZ" sz="3600" smtClean="0"/>
            </a:br>
            <a:r>
              <a:rPr lang="cs-CZ" sz="3600" smtClean="0"/>
              <a:t>Dopň chybějící písmena do abecedy.</a:t>
            </a:r>
            <a:endParaRPr lang="cs-CZ" sz="360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57158" y="1928802"/>
          <a:ext cx="8229600" cy="450059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750099">
                <a:tc>
                  <a:txBody>
                    <a:bodyPr/>
                    <a:lstStyle/>
                    <a:p>
                      <a:r>
                        <a:rPr lang="cs-CZ" smtClean="0"/>
                        <a:t>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d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g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r>
                        <a:rPr lang="cs-CZ" smtClean="0"/>
                        <a:t>o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r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z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ž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Doplň chybějící písmena do abecedy.</a:t>
            </a:r>
            <a:endParaRPr lang="cs-CZ" sz="360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56567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760945">
                <a:tc>
                  <a:txBody>
                    <a:bodyPr/>
                    <a:lstStyle/>
                    <a:p>
                      <a:r>
                        <a:rPr lang="cs-CZ" smtClean="0"/>
                        <a:t>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smtClean="0"/>
                        <a:t>B</a:t>
                      </a:r>
                      <a:endParaRPr lang="cs-CZ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smtClean="0"/>
                        <a:t>D</a:t>
                      </a:r>
                      <a:endParaRPr lang="cs-CZ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9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G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945">
                <a:tc>
                  <a:txBody>
                    <a:bodyPr/>
                    <a:lstStyle/>
                    <a:p>
                      <a:r>
                        <a:rPr lang="cs-CZ" smtClean="0"/>
                        <a:t>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9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9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94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Ž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Seřaďte podle abecedy nejdříve jména děvčat a potom </a:t>
            </a:r>
            <a:r>
              <a:rPr lang="cs-CZ" sz="3200" dirty="0" smtClean="0"/>
              <a:t>jména </a:t>
            </a:r>
            <a:r>
              <a:rPr lang="cs-CZ" sz="3200" dirty="0" smtClean="0"/>
              <a:t>chlapců</a:t>
            </a:r>
            <a:r>
              <a:rPr lang="cs-CZ" sz="3200" dirty="0" smtClean="0"/>
              <a:t>. Pořadí </a:t>
            </a:r>
            <a:r>
              <a:rPr lang="cs-CZ" sz="3200" dirty="0" smtClean="0"/>
              <a:t>označ číslem.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2971792" cy="456567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485896"/>
                <a:gridCol w="1485896"/>
              </a:tblGrid>
              <a:tr h="11414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smtClean="0"/>
                        <a:t>Petra</a:t>
                      </a:r>
                      <a:endParaRPr lang="cs-CZ" b="0"/>
                    </a:p>
                  </a:txBody>
                  <a:tcPr/>
                </a:tc>
              </a:tr>
              <a:tr h="11414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Monika</a:t>
                      </a:r>
                      <a:endParaRPr lang="cs-CZ"/>
                    </a:p>
                  </a:txBody>
                  <a:tcPr/>
                </a:tc>
              </a:tr>
              <a:tr h="11414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Alena</a:t>
                      </a:r>
                      <a:endParaRPr lang="cs-CZ"/>
                    </a:p>
                  </a:txBody>
                  <a:tcPr/>
                </a:tc>
              </a:tr>
              <a:tr h="11414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Eva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286248" y="1928802"/>
          <a:ext cx="3357586" cy="457203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678793"/>
                <a:gridCol w="1678793"/>
              </a:tblGrid>
              <a:tr h="11430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smtClean="0"/>
                        <a:t>Pavel</a:t>
                      </a:r>
                      <a:endParaRPr lang="cs-CZ" b="0"/>
                    </a:p>
                  </a:txBody>
                  <a:tcPr/>
                </a:tc>
              </a:tr>
              <a:tr h="11430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Milan</a:t>
                      </a:r>
                      <a:endParaRPr lang="cs-CZ"/>
                    </a:p>
                  </a:txBody>
                  <a:tcPr/>
                </a:tc>
              </a:tr>
              <a:tr h="11430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David</a:t>
                      </a:r>
                      <a:endParaRPr lang="cs-CZ"/>
                    </a:p>
                  </a:txBody>
                  <a:tcPr/>
                </a:tc>
              </a:tr>
              <a:tr h="11430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Jiří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Vyznač písmeno, které je </a:t>
            </a:r>
            <a:r>
              <a:rPr lang="cs-CZ" dirty="0" smtClean="0"/>
              <a:t>dříve               </a:t>
            </a:r>
            <a:r>
              <a:rPr lang="cs-CZ" dirty="0" smtClean="0"/>
              <a:t>v abecedě.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Seřaď zvířata podle abecedy.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2008" y="1848192"/>
            <a:ext cx="8892480" cy="4389120"/>
          </a:xfrm>
        </p:spPr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očka, had, datel, pes, myš, beran, žirafa, anakonda, opice</a:t>
            </a:r>
            <a:r>
              <a:rPr lang="cs-CZ" dirty="0" smtClean="0"/>
              <a:t>.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28728" y="2500306"/>
          <a:ext cx="6096000" cy="333248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6096000"/>
              </a:tblGrid>
              <a:tr h="267666">
                <a:tc>
                  <a:txBody>
                    <a:bodyPr/>
                    <a:lstStyle/>
                    <a:p>
                      <a:r>
                        <a:rPr lang="cs-CZ" b="0" dirty="0" smtClean="0"/>
                        <a:t>1.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2.</a:t>
                      </a:r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3.</a:t>
                      </a:r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4.</a:t>
                      </a:r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5.</a:t>
                      </a:r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6.</a:t>
                      </a:r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7.</a:t>
                      </a:r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8.</a:t>
                      </a:r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Soutěž:</a:t>
            </a:r>
            <a:br>
              <a:rPr lang="cs-CZ" sz="4000" dirty="0" smtClean="0"/>
            </a:br>
            <a:r>
              <a:rPr lang="cs-CZ" sz="4000" dirty="0" smtClean="0"/>
              <a:t>Očísluj podle abecedy dárky</a:t>
            </a:r>
            <a:r>
              <a:rPr lang="cs-CZ" sz="4000" dirty="0" smtClean="0"/>
              <a:t>, které jsi </a:t>
            </a:r>
            <a:r>
              <a:rPr lang="cs-CZ" sz="4000" dirty="0" smtClean="0"/>
              <a:t>dostal a dárky nakresli.</a:t>
            </a:r>
            <a:endParaRPr lang="cs-CZ" sz="40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229600" cy="135096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67548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5481">
                <a:tc>
                  <a:txBody>
                    <a:bodyPr/>
                    <a:lstStyle/>
                    <a:p>
                      <a:r>
                        <a:rPr lang="cs-CZ" smtClean="0"/>
                        <a:t>čokoláda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kniha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autíčko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lízátko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Přečti správně slova</a:t>
            </a:r>
            <a:r>
              <a:rPr lang="cs-CZ" sz="4000" dirty="0" smtClean="0"/>
              <a:t>. Napiš </a:t>
            </a:r>
            <a:r>
              <a:rPr lang="cs-CZ" sz="4000" dirty="0" smtClean="0"/>
              <a:t>slovo, které označuje hudební nástroj.</a:t>
            </a:r>
            <a:endParaRPr lang="cs-CZ" sz="4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229600" cy="199390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743200"/>
                <a:gridCol w="2743200"/>
                <a:gridCol w="2743200"/>
              </a:tblGrid>
              <a:tr h="498476">
                <a:tc>
                  <a:txBody>
                    <a:bodyPr/>
                    <a:lstStyle/>
                    <a:p>
                      <a:r>
                        <a:rPr lang="cs-CZ" b="0" smtClean="0"/>
                        <a:t>tyčinky</a:t>
                      </a:r>
                      <a:endParaRPr lang="cs-CZ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smtClean="0"/>
                        <a:t>ticho</a:t>
                      </a:r>
                      <a:endParaRPr lang="cs-CZ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smtClean="0"/>
                        <a:t>květy</a:t>
                      </a:r>
                      <a:endParaRPr lang="cs-CZ" b="0"/>
                    </a:p>
                  </a:txBody>
                  <a:tcPr/>
                </a:tc>
              </a:tr>
              <a:tr h="498476">
                <a:tc>
                  <a:txBody>
                    <a:bodyPr/>
                    <a:lstStyle/>
                    <a:p>
                      <a:r>
                        <a:rPr lang="cs-CZ" smtClean="0"/>
                        <a:t>jednička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týden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kytice</a:t>
                      </a:r>
                      <a:endParaRPr lang="cs-CZ"/>
                    </a:p>
                  </a:txBody>
                  <a:tcPr/>
                </a:tc>
              </a:tr>
              <a:tr h="498476">
                <a:tc>
                  <a:txBody>
                    <a:bodyPr/>
                    <a:lstStyle/>
                    <a:p>
                      <a:r>
                        <a:rPr lang="cs-CZ" smtClean="0"/>
                        <a:t>rostliny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dudy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kreslení</a:t>
                      </a:r>
                      <a:endParaRPr lang="cs-CZ"/>
                    </a:p>
                  </a:txBody>
                  <a:tcPr/>
                </a:tc>
              </a:tr>
              <a:tr h="498476">
                <a:tc>
                  <a:txBody>
                    <a:bodyPr/>
                    <a:lstStyle/>
                    <a:p>
                      <a:r>
                        <a:rPr lang="cs-CZ" smtClean="0"/>
                        <a:t>kamení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nikdo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stavení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571472" y="4643446"/>
            <a:ext cx="2343160" cy="1557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86380" y="4643446"/>
            <a:ext cx="2200284" cy="148590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Vlastní tvorba autora.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89</TotalTime>
  <Words>224</Words>
  <Application>Microsoft Office PowerPoint</Application>
  <PresentationFormat>Předvádění na obrazovce (4:3)</PresentationFormat>
  <Paragraphs>75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Anotace</vt:lpstr>
      <vt:lpstr>Abeceda  Dopň chybějící písmena do abecedy.</vt:lpstr>
      <vt:lpstr>Doplň chybějící písmena do abecedy.</vt:lpstr>
      <vt:lpstr>Seřaďte podle abecedy nejdříve jména děvčat a potom jména chlapců. Pořadí označ číslem.</vt:lpstr>
      <vt:lpstr>Vyznač písmeno, které je dříve               v abecedě.</vt:lpstr>
      <vt:lpstr>Seřaď zvířata podle abecedy.</vt:lpstr>
      <vt:lpstr>Soutěž: Očísluj podle abecedy dárky, které jsi dostal a dárky nakresli.</vt:lpstr>
      <vt:lpstr>Přečti správně slova. Napiš slovo, které označuje hudební nástroj.</vt:lpstr>
      <vt:lpstr>Citace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Libor</dc:creator>
  <cp:lastModifiedBy>Martin Králík</cp:lastModifiedBy>
  <cp:revision>16</cp:revision>
  <dcterms:created xsi:type="dcterms:W3CDTF">2012-02-25T15:46:31Z</dcterms:created>
  <dcterms:modified xsi:type="dcterms:W3CDTF">2012-04-01T18:46:53Z</dcterms:modified>
</cp:coreProperties>
</file>