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60" r:id="rId5"/>
    <p:sldId id="261" r:id="rId6"/>
    <p:sldId id="263" r:id="rId7"/>
    <p:sldId id="262" r:id="rId8"/>
    <p:sldId id="265" r:id="rId9"/>
    <p:sldId id="266" r:id="rId10"/>
    <p:sldId id="259" r:id="rId11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756" y="-2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2240554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914400"/>
            <a:ext cx="7543800" cy="1614488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2531618"/>
            <a:ext cx="6172200" cy="51435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BB355-C574-430A-AB8A-EBC1DD970B7C}" type="datetimeFigureOut">
              <a:rPr lang="cs-CZ" smtClean="0"/>
              <a:t>28.4.2014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10BE9FF-99C4-4ED6-BB8D-EF7FCF2C521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BB355-C574-430A-AB8A-EBC1DD970B7C}" type="datetimeFigureOut">
              <a:rPr lang="cs-CZ" smtClean="0"/>
              <a:t>28.4.2014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10BE9FF-99C4-4ED6-BB8D-EF7FCF2C5215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3055873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3200526"/>
            <a:ext cx="3733800" cy="54864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BB355-C574-430A-AB8A-EBC1DD970B7C}" type="datetimeFigureOut">
              <a:rPr lang="cs-CZ" smtClean="0"/>
              <a:t>28.4.2014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10BE9FF-99C4-4ED6-BB8D-EF7FCF2C5215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428750"/>
            <a:ext cx="6035040" cy="1762506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BB355-C574-430A-AB8A-EBC1DD970B7C}" type="datetimeFigureOut">
              <a:rPr lang="cs-CZ" smtClean="0"/>
              <a:t>28.4.2014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10BE9FF-99C4-4ED6-BB8D-EF7FCF2C521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493776"/>
            <a:ext cx="3273552" cy="257175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493777"/>
            <a:ext cx="3273552" cy="257413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496482"/>
            <a:ext cx="3273552" cy="47982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028700"/>
            <a:ext cx="3276600" cy="20574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496482"/>
            <a:ext cx="3273552" cy="47982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028700"/>
            <a:ext cx="3273552" cy="20574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39014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39014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BB355-C574-430A-AB8A-EBC1DD970B7C}" type="datetimeFigureOut">
              <a:rPr lang="cs-CZ" smtClean="0"/>
              <a:t>28.4.2014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10BE9FF-99C4-4ED6-BB8D-EF7FCF2C5215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BB355-C574-430A-AB8A-EBC1DD970B7C}" type="datetimeFigureOut">
              <a:rPr lang="cs-CZ" smtClean="0"/>
              <a:t>28.4.2014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10BE9FF-99C4-4ED6-BB8D-EF7FCF2C521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BB355-C574-430A-AB8A-EBC1DD970B7C}" type="datetimeFigureOut">
              <a:rPr lang="cs-CZ" smtClean="0"/>
              <a:t>28.4.2014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10BE9FF-99C4-4ED6-BB8D-EF7FCF2C521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330941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514351"/>
            <a:ext cx="4343400" cy="257175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514351"/>
            <a:ext cx="2590800" cy="257175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BB355-C574-430A-AB8A-EBC1DD970B7C}" type="datetimeFigureOut">
              <a:rPr lang="cs-CZ" smtClean="0"/>
              <a:t>28.4.2014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10BE9FF-99C4-4ED6-BB8D-EF7FCF2C521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459582"/>
            <a:ext cx="6705600" cy="1910239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2589785"/>
            <a:ext cx="5029200" cy="540603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2498598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BB355-C574-430A-AB8A-EBC1DD970B7C}" type="datetimeFigureOut">
              <a:rPr lang="cs-CZ" smtClean="0"/>
              <a:t>28.4.2014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10BE9FF-99C4-4ED6-BB8D-EF7FCF2C5215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514351"/>
            <a:ext cx="5791200" cy="26288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BB355-C574-430A-AB8A-EBC1DD970B7C}" type="datetimeFigureOut">
              <a:rPr lang="cs-CZ" smtClean="0"/>
              <a:t>28.4.2014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BE9FF-99C4-4ED6-BB8D-EF7FCF2C52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457201"/>
            <a:ext cx="2133600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514351"/>
            <a:ext cx="5029200" cy="3429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BB355-C574-430A-AB8A-EBC1DD970B7C}" type="datetimeFigureOut">
              <a:rPr lang="cs-CZ" smtClean="0"/>
              <a:t>28.4.2014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BE9FF-99C4-4ED6-BB8D-EF7FCF2C52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778831"/>
            <a:ext cx="7240620" cy="4280240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418098" y="314349"/>
            <a:ext cx="4153854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87641"/>
            <a:ext cx="6479362" cy="3566068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3657600"/>
            <a:ext cx="7543800" cy="6858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514351"/>
            <a:ext cx="6096000" cy="2743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461605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22CBB355-C574-430A-AB8A-EBC1DD970B7C}" type="datetimeFigureOut">
              <a:rPr lang="cs-CZ" smtClean="0"/>
              <a:t>28.4.2014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4616054"/>
            <a:ext cx="4572000" cy="273844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4381500"/>
            <a:ext cx="2133600" cy="2286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E10BE9FF-99C4-4ED6-BB8D-EF7FCF2C521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mp"/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211710"/>
            <a:ext cx="476317" cy="982333"/>
          </a:xfrm>
          <a:prstGeom prst="rect">
            <a:avLst/>
          </a:prstGeom>
        </p:spPr>
      </p:pic>
      <p:graphicFrame>
        <p:nvGraphicFramePr>
          <p:cNvPr id="9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31114847"/>
              </p:ext>
            </p:extLst>
          </p:nvPr>
        </p:nvGraphicFramePr>
        <p:xfrm>
          <a:off x="467544" y="1548191"/>
          <a:ext cx="8136582" cy="3511214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Český jazyk a literatura (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Jazykověda – základní pojmy 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9624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představuje jakýsi „úvod do studia jazykovědy“.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Krom definice základních pojmů představuje žákům jednotlivé lingvistické disciplíny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27. 7. 2012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10" name="Skupina 9"/>
          <p:cNvGrpSpPr/>
          <p:nvPr/>
        </p:nvGrpSpPr>
        <p:grpSpPr>
          <a:xfrm>
            <a:off x="130145" y="-1019"/>
            <a:ext cx="8883709" cy="1531420"/>
            <a:chOff x="-92650" y="483518"/>
            <a:chExt cx="8883709" cy="1531420"/>
          </a:xfrm>
        </p:grpSpPr>
        <p:pic>
          <p:nvPicPr>
            <p:cNvPr id="11" name="Obrázek 10" descr="Výřez obrazovky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12" name="Obrázek 11" descr="loga soukrškolyvjpeg.jpg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3" name="Obrázek 12" descr="loga soukrškolyvjpeg.jpg"/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Obdélník 13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2818539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211710"/>
            <a:ext cx="476317" cy="98233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088388"/>
            <a:ext cx="7543800" cy="1614488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JAZYKOVĚDA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>ZÁKLADNÍ POJMY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6012160" y="4443168"/>
            <a:ext cx="2592288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© Dušan Kráčmar 2012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172799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211710"/>
            <a:ext cx="476317" cy="98233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-308570"/>
            <a:ext cx="7543800" cy="1614488"/>
          </a:xfrm>
        </p:spPr>
        <p:txBody>
          <a:bodyPr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JAZYKOVĚDA</a:t>
            </a:r>
            <a:br>
              <a:rPr lang="cs-CZ" sz="4000" dirty="0" smtClean="0">
                <a:solidFill>
                  <a:srgbClr val="FFFF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DEFINICE POJMŮ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275606"/>
            <a:ext cx="8568952" cy="3867894"/>
          </a:xfrm>
        </p:spPr>
        <p:txBody>
          <a:bodyPr anchor="t" anchorCtr="0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rgbClr val="FFFF00"/>
                </a:solidFill>
              </a:rPr>
              <a:t>lingvistika </a:t>
            </a:r>
            <a:r>
              <a:rPr lang="cs-CZ" sz="2000" dirty="0" smtClean="0">
                <a:solidFill>
                  <a:srgbClr val="FFFF00"/>
                </a:solidFill>
              </a:rPr>
              <a:t>– </a:t>
            </a:r>
            <a:r>
              <a:rPr lang="cs-CZ" sz="2000" dirty="0" smtClean="0"/>
              <a:t>jazykověda, věda </a:t>
            </a:r>
            <a:r>
              <a:rPr lang="cs-CZ" sz="2000" dirty="0"/>
              <a:t>o</a:t>
            </a:r>
            <a:r>
              <a:rPr lang="cs-CZ" sz="2000" dirty="0" smtClean="0"/>
              <a:t> </a:t>
            </a:r>
            <a:r>
              <a:rPr lang="cs-CZ" sz="2000" dirty="0" smtClean="0"/>
              <a:t>jazyce, jeho používání, zákonitostech </a:t>
            </a:r>
            <a:r>
              <a:rPr lang="cs-CZ" sz="2000" dirty="0" smtClean="0"/>
              <a:t> a </a:t>
            </a:r>
            <a:r>
              <a:rPr lang="cs-CZ" sz="2000" dirty="0" smtClean="0"/>
              <a:t>vztazích mezi jednotlivými jazyky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rgbClr val="FFFF00"/>
                </a:solidFill>
              </a:rPr>
              <a:t>jazyk – </a:t>
            </a:r>
            <a:r>
              <a:rPr lang="cs-CZ" sz="2000" dirty="0" smtClean="0"/>
              <a:t>systém znaků a zvuků, kterými se lidé dorozumívají, vyjadřují své myšlenky a city, pojmenovávají věci a akce</a:t>
            </a:r>
          </a:p>
          <a:p>
            <a:pPr marL="800100" lvl="1" indent="-342900" algn="l">
              <a:buFont typeface="Wingdings" panose="05000000000000000000" pitchFamily="2" charset="2"/>
              <a:buChar char="ü"/>
            </a:pPr>
            <a:r>
              <a:rPr lang="cs-CZ" sz="2000" dirty="0" smtClean="0">
                <a:solidFill>
                  <a:srgbClr val="FF0000"/>
                </a:solidFill>
              </a:rPr>
              <a:t>verbální podoba - </a:t>
            </a:r>
            <a:r>
              <a:rPr lang="cs-CZ" sz="2000" dirty="0" smtClean="0">
                <a:solidFill>
                  <a:schemeClr val="tx1"/>
                </a:solidFill>
              </a:rPr>
              <a:t>vyjádřená slovy, graficky (vizuálně) pak písmem</a:t>
            </a:r>
          </a:p>
          <a:p>
            <a:pPr marL="800100" lvl="1" indent="-342900" algn="l">
              <a:buFont typeface="Wingdings" panose="05000000000000000000" pitchFamily="2" charset="2"/>
              <a:buChar char="ü"/>
            </a:pPr>
            <a:r>
              <a:rPr lang="cs-CZ" sz="2000" dirty="0">
                <a:solidFill>
                  <a:srgbClr val="FF0000"/>
                </a:solidFill>
              </a:rPr>
              <a:t>n</a:t>
            </a:r>
            <a:r>
              <a:rPr lang="cs-CZ" sz="2000" dirty="0" smtClean="0">
                <a:solidFill>
                  <a:srgbClr val="FF0000"/>
                </a:solidFill>
              </a:rPr>
              <a:t>everbální podoba - </a:t>
            </a:r>
            <a:r>
              <a:rPr lang="cs-CZ" sz="2000" dirty="0" smtClean="0">
                <a:solidFill>
                  <a:schemeClr val="tx1"/>
                </a:solidFill>
              </a:rPr>
              <a:t>mimoslovní</a:t>
            </a:r>
          </a:p>
          <a:p>
            <a:pPr marL="1257300" lvl="2" indent="-342900" algn="l">
              <a:buFont typeface="Courier New" panose="02070309020205020404" pitchFamily="49" charset="0"/>
              <a:buChar char="o"/>
            </a:pPr>
            <a:r>
              <a:rPr lang="cs-CZ" sz="2000" dirty="0" smtClean="0">
                <a:solidFill>
                  <a:schemeClr val="tx1"/>
                </a:solidFill>
              </a:rPr>
              <a:t>mimická – vyjádřená pohyby obličejových svalů</a:t>
            </a:r>
          </a:p>
          <a:p>
            <a:pPr marL="1257300" lvl="2" indent="-342900" algn="l">
              <a:buFont typeface="Courier New" panose="02070309020205020404" pitchFamily="49" charset="0"/>
              <a:buChar char="o"/>
            </a:pPr>
            <a:r>
              <a:rPr lang="cs-CZ" sz="2000" dirty="0">
                <a:solidFill>
                  <a:schemeClr val="tx1"/>
                </a:solidFill>
              </a:rPr>
              <a:t>p</a:t>
            </a:r>
            <a:r>
              <a:rPr lang="cs-CZ" sz="2000" dirty="0" smtClean="0">
                <a:solidFill>
                  <a:schemeClr val="tx1"/>
                </a:solidFill>
              </a:rPr>
              <a:t>antomimická – vyjádřená pohyby celého těla (např. </a:t>
            </a:r>
            <a:r>
              <a:rPr lang="cs-CZ" sz="2000" dirty="0" err="1" smtClean="0">
                <a:solidFill>
                  <a:schemeClr val="tx1"/>
                </a:solidFill>
              </a:rPr>
              <a:t>gestika</a:t>
            </a:r>
            <a:r>
              <a:rPr lang="cs-CZ" sz="2000" dirty="0" smtClean="0">
                <a:solidFill>
                  <a:schemeClr val="tx1"/>
                </a:solidFill>
              </a:rPr>
              <a:t> – pohyby rukou)</a:t>
            </a:r>
          </a:p>
          <a:p>
            <a:pPr marL="1257300" lvl="2" indent="-342900" algn="l">
              <a:buFont typeface="Courier New" panose="02070309020205020404" pitchFamily="49" charset="0"/>
              <a:buChar char="o"/>
            </a:pPr>
            <a:r>
              <a:rPr lang="cs-CZ" sz="2000" dirty="0">
                <a:solidFill>
                  <a:schemeClr val="tx1"/>
                </a:solidFill>
              </a:rPr>
              <a:t>h</a:t>
            </a:r>
            <a:r>
              <a:rPr lang="cs-CZ" sz="2000" dirty="0" smtClean="0">
                <a:solidFill>
                  <a:schemeClr val="tx1"/>
                </a:solidFill>
              </a:rPr>
              <a:t>aptická - doteky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38362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3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211710"/>
            <a:ext cx="476317" cy="98233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-308570"/>
            <a:ext cx="7543800" cy="1614488"/>
          </a:xfrm>
        </p:spPr>
        <p:txBody>
          <a:bodyPr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JAZYKOVĚDA</a:t>
            </a:r>
            <a:br>
              <a:rPr lang="cs-CZ" sz="4000" dirty="0" smtClean="0">
                <a:solidFill>
                  <a:srgbClr val="FFFF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DEFINICE POJMŮ</a:t>
            </a:r>
            <a:endParaRPr lang="cs-CZ" sz="3600" dirty="0">
              <a:solidFill>
                <a:srgbClr val="FFFF00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4572000" y="1242481"/>
            <a:ext cx="0" cy="371131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Podnadpis 2"/>
          <p:cNvSpPr txBox="1">
            <a:spLocks/>
          </p:cNvSpPr>
          <p:nvPr/>
        </p:nvSpPr>
        <p:spPr>
          <a:xfrm>
            <a:off x="827584" y="1410215"/>
            <a:ext cx="316835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VERBÁLNÍ KOMUNIKACE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5076056" y="1410215"/>
            <a:ext cx="3456384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NEVERBÁLNÍ KOMUNIKACE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Ve znakové řeči: Miluji Tě Obrázk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8084" y="1995686"/>
            <a:ext cx="2952328" cy="2109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Podnadpis 2"/>
          <p:cNvSpPr txBox="1">
            <a:spLocks/>
          </p:cNvSpPr>
          <p:nvPr/>
        </p:nvSpPr>
        <p:spPr>
          <a:xfrm>
            <a:off x="273654" y="2040538"/>
            <a:ext cx="3866298" cy="269145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love </a:t>
            </a:r>
            <a:r>
              <a:rPr lang="cs-CZ" sz="18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</a:t>
            </a:r>
            <a:r>
              <a:rPr lang="cs-CZ" sz="18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t´aime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algn="l"/>
            <a:r>
              <a:rPr lang="cs-CZ" sz="1800" dirty="0" err="1"/>
              <a:t>Ich</a:t>
            </a:r>
            <a:r>
              <a:rPr lang="cs-CZ" sz="1800" dirty="0"/>
              <a:t> </a:t>
            </a:r>
            <a:r>
              <a:rPr lang="cs-CZ" sz="1800" dirty="0" err="1"/>
              <a:t>liebe</a:t>
            </a:r>
            <a:r>
              <a:rPr lang="cs-CZ" sz="1800" dirty="0"/>
              <a:t> </a:t>
            </a:r>
            <a:r>
              <a:rPr lang="cs-CZ" sz="1800" dirty="0" err="1" smtClean="0"/>
              <a:t>Dich</a:t>
            </a:r>
            <a:r>
              <a:rPr lang="cs-CZ" sz="1800" dirty="0"/>
              <a:t>.</a:t>
            </a:r>
            <a:endParaRPr lang="cs-CZ" sz="18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18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8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8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amo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algn="l"/>
            <a:r>
              <a:rPr lang="cs-CZ" sz="18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Kocham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8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cie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algn="l"/>
            <a:r>
              <a:rPr lang="cs-CZ" sz="1800" dirty="0" err="1" smtClean="0"/>
              <a:t>Szeretlek</a:t>
            </a:r>
            <a:r>
              <a:rPr lang="cs-CZ" sz="1800" dirty="0" smtClean="0"/>
              <a:t> </a:t>
            </a:r>
            <a:r>
              <a:rPr lang="cs-CZ" sz="1800" dirty="0" err="1" smtClean="0"/>
              <a:t>téged</a:t>
            </a:r>
            <a:r>
              <a:rPr lang="cs-CZ" sz="1800" dirty="0" smtClean="0"/>
              <a:t>.</a:t>
            </a:r>
          </a:p>
          <a:p>
            <a:pPr algn="l"/>
            <a:r>
              <a:rPr lang="cs-CZ" sz="1800" dirty="0" err="1" smtClean="0"/>
              <a:t>Minä</a:t>
            </a:r>
            <a:r>
              <a:rPr lang="cs-CZ" sz="1800" dirty="0" smtClean="0"/>
              <a:t> </a:t>
            </a:r>
            <a:r>
              <a:rPr lang="cs-CZ" sz="1800" dirty="0" err="1"/>
              <a:t>rakastan</a:t>
            </a:r>
            <a:r>
              <a:rPr lang="cs-CZ" sz="1800" dirty="0"/>
              <a:t> </a:t>
            </a:r>
            <a:r>
              <a:rPr lang="cs-CZ" sz="1800" dirty="0" err="1" smtClean="0"/>
              <a:t>sinua</a:t>
            </a:r>
            <a:r>
              <a:rPr lang="cs-CZ" sz="1800" dirty="0" smtClean="0"/>
              <a:t>.</a:t>
            </a:r>
            <a:endParaRPr lang="cs-CZ" sz="18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Miluji Tě.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2699792" y="2054848"/>
            <a:ext cx="1752133" cy="269145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angličtina</a:t>
            </a:r>
          </a:p>
          <a:p>
            <a:pPr algn="l"/>
            <a:r>
              <a:rPr lang="cs-CZ" sz="1800" dirty="0" smtClean="0"/>
              <a:t>francouzština</a:t>
            </a:r>
          </a:p>
          <a:p>
            <a:pPr algn="l"/>
            <a:r>
              <a:rPr lang="cs-CZ" sz="1800" dirty="0" smtClean="0"/>
              <a:t>němčina</a:t>
            </a:r>
            <a:endParaRPr lang="cs-CZ" sz="18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španělština</a:t>
            </a:r>
          </a:p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polština</a:t>
            </a:r>
          </a:p>
          <a:p>
            <a:pPr algn="l"/>
            <a:r>
              <a:rPr lang="cs-CZ" sz="1800" dirty="0" smtClean="0"/>
              <a:t>maďarština</a:t>
            </a:r>
          </a:p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finština</a:t>
            </a:r>
          </a:p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čeština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5076056" y="4299942"/>
            <a:ext cx="3456384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Miluji Tě.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20133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211710"/>
            <a:ext cx="476317" cy="98233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-308570"/>
            <a:ext cx="7543800" cy="1614488"/>
          </a:xfrm>
        </p:spPr>
        <p:txBody>
          <a:bodyPr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JAZYKOVĚDA</a:t>
            </a:r>
            <a:br>
              <a:rPr lang="cs-CZ" sz="4000" dirty="0" smtClean="0">
                <a:solidFill>
                  <a:srgbClr val="FFFF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DĚLENÍ JAZYKOVĚDY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275606"/>
            <a:ext cx="8568952" cy="3867894"/>
          </a:xfrm>
        </p:spPr>
        <p:txBody>
          <a:bodyPr anchor="t" anchorCtr="0"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rgbClr val="FFFF00"/>
                </a:solidFill>
              </a:rPr>
              <a:t>o</a:t>
            </a:r>
            <a:r>
              <a:rPr lang="cs-CZ" sz="2000" dirty="0" smtClean="0">
                <a:solidFill>
                  <a:srgbClr val="FFFF00"/>
                </a:solidFill>
              </a:rPr>
              <a:t>becná lingvistika – </a:t>
            </a:r>
            <a:r>
              <a:rPr lang="cs-CZ" sz="2000" dirty="0" smtClean="0"/>
              <a:t>shrnuje a zobecňuje poznatky o jazyce, snaží se formulovat zákonitosti platné pro všechny jazyky, hledá jejich společné znaky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rgbClr val="FFFF00"/>
                </a:solidFill>
              </a:rPr>
              <a:t>a</a:t>
            </a:r>
            <a:r>
              <a:rPr lang="cs-CZ" sz="2000" dirty="0" smtClean="0">
                <a:solidFill>
                  <a:srgbClr val="FFFF00"/>
                </a:solidFill>
              </a:rPr>
              <a:t>plikovaná lingvistika – </a:t>
            </a:r>
            <a:r>
              <a:rPr lang="cs-CZ" sz="2000" dirty="0" smtClean="0"/>
              <a:t>lingvistika uplatňovaná v praxi v praxi, např. </a:t>
            </a:r>
            <a:r>
              <a:rPr lang="cs-CZ" sz="2000" dirty="0" smtClean="0">
                <a:solidFill>
                  <a:srgbClr val="FF0000"/>
                </a:solidFill>
              </a:rPr>
              <a:t>logopedie – </a:t>
            </a:r>
            <a:r>
              <a:rPr lang="cs-CZ" sz="2000" dirty="0" smtClean="0"/>
              <a:t>zkoumá řečové vady (včetně nemluvnosti)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rgbClr val="FFFF00"/>
                </a:solidFill>
              </a:rPr>
              <a:t>lingvistiky jednotlivých jazyků a jazykových skupin</a:t>
            </a:r>
            <a:endParaRPr lang="cs-CZ" sz="2000" dirty="0" smtClean="0">
              <a:solidFill>
                <a:schemeClr val="tx1"/>
              </a:solidFill>
            </a:endParaRPr>
          </a:p>
          <a:p>
            <a:pPr marL="800100" lvl="1" indent="-342900" algn="l">
              <a:buFont typeface="Wingdings" panose="05000000000000000000" pitchFamily="2" charset="2"/>
              <a:buChar char="ü"/>
            </a:pPr>
            <a:r>
              <a:rPr lang="cs-CZ" sz="2000" dirty="0" smtClean="0">
                <a:solidFill>
                  <a:srgbClr val="FF0000"/>
                </a:solidFill>
              </a:rPr>
              <a:t>slavistika</a:t>
            </a:r>
            <a:r>
              <a:rPr lang="cs-CZ" sz="2000" dirty="0" smtClean="0">
                <a:solidFill>
                  <a:srgbClr val="FFFF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–</a:t>
            </a:r>
            <a:r>
              <a:rPr lang="cs-CZ" sz="2000" dirty="0" smtClean="0">
                <a:solidFill>
                  <a:srgbClr val="FFFF00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studuje slovanské jazyky</a:t>
            </a:r>
          </a:p>
          <a:p>
            <a:pPr marL="800100" lvl="1" indent="-342900" algn="l">
              <a:buFont typeface="Wingdings" panose="05000000000000000000" pitchFamily="2" charset="2"/>
              <a:buChar char="ü"/>
            </a:pPr>
            <a:r>
              <a:rPr lang="cs-CZ" sz="2000" dirty="0" smtClean="0">
                <a:solidFill>
                  <a:srgbClr val="FF0000"/>
                </a:solidFill>
              </a:rPr>
              <a:t>bohemistika – </a:t>
            </a:r>
            <a:r>
              <a:rPr lang="cs-CZ" sz="2000" dirty="0" smtClean="0">
                <a:solidFill>
                  <a:schemeClr val="tx1"/>
                </a:solidFill>
              </a:rPr>
              <a:t>studuje český jazyk</a:t>
            </a:r>
          </a:p>
          <a:p>
            <a:pPr marL="800100" lvl="1" indent="-342900" algn="l">
              <a:buFont typeface="Wingdings" panose="05000000000000000000" pitchFamily="2" charset="2"/>
              <a:buChar char="ü"/>
            </a:pPr>
            <a:r>
              <a:rPr lang="cs-CZ" sz="2000" dirty="0">
                <a:solidFill>
                  <a:srgbClr val="FF0000"/>
                </a:solidFill>
              </a:rPr>
              <a:t>r</a:t>
            </a:r>
            <a:r>
              <a:rPr lang="cs-CZ" sz="2000" dirty="0" smtClean="0">
                <a:solidFill>
                  <a:srgbClr val="FF0000"/>
                </a:solidFill>
              </a:rPr>
              <a:t>usistika – </a:t>
            </a:r>
            <a:r>
              <a:rPr lang="cs-CZ" sz="2000" dirty="0" smtClean="0">
                <a:solidFill>
                  <a:schemeClr val="tx1"/>
                </a:solidFill>
              </a:rPr>
              <a:t>studuje ruský jazyk</a:t>
            </a:r>
          </a:p>
          <a:p>
            <a:pPr marL="800100" lvl="1" indent="-342900" algn="l">
              <a:buFont typeface="Wingdings" panose="05000000000000000000" pitchFamily="2" charset="2"/>
              <a:buChar char="ü"/>
            </a:pPr>
            <a:r>
              <a:rPr lang="cs-CZ" sz="2000" dirty="0">
                <a:solidFill>
                  <a:srgbClr val="FF0000"/>
                </a:solidFill>
              </a:rPr>
              <a:t>g</a:t>
            </a:r>
            <a:r>
              <a:rPr lang="cs-CZ" sz="2000" dirty="0" smtClean="0">
                <a:solidFill>
                  <a:srgbClr val="FF0000"/>
                </a:solidFill>
              </a:rPr>
              <a:t>ermanistika – </a:t>
            </a:r>
            <a:r>
              <a:rPr lang="cs-CZ" sz="2000" dirty="0" smtClean="0">
                <a:solidFill>
                  <a:schemeClr val="tx1"/>
                </a:solidFill>
              </a:rPr>
              <a:t>studuje germánské jazyky (např. i švédštinu)</a:t>
            </a:r>
          </a:p>
          <a:p>
            <a:pPr marL="800100" lvl="1" indent="-342900" algn="l">
              <a:buFont typeface="Wingdings" panose="05000000000000000000" pitchFamily="2" charset="2"/>
              <a:buChar char="ü"/>
            </a:pPr>
            <a:r>
              <a:rPr lang="cs-CZ" sz="2000" dirty="0">
                <a:solidFill>
                  <a:srgbClr val="FF0000"/>
                </a:solidFill>
              </a:rPr>
              <a:t>s</a:t>
            </a:r>
            <a:r>
              <a:rPr lang="cs-CZ" sz="2000" dirty="0" smtClean="0">
                <a:solidFill>
                  <a:srgbClr val="FF0000"/>
                </a:solidFill>
              </a:rPr>
              <a:t>inologie - </a:t>
            </a:r>
            <a:r>
              <a:rPr lang="cs-CZ" sz="2000" dirty="0" smtClean="0">
                <a:solidFill>
                  <a:schemeClr val="tx1"/>
                </a:solidFill>
              </a:rPr>
              <a:t>zkoumá čínský jazyk</a:t>
            </a:r>
            <a:endParaRPr lang="cs-CZ" sz="2000" dirty="0" smtClean="0">
              <a:solidFill>
                <a:srgbClr val="FF0000"/>
              </a:solidFill>
            </a:endParaRPr>
          </a:p>
          <a:p>
            <a:pPr marL="800100" lvl="1" indent="-342900" algn="l">
              <a:buFont typeface="Wingdings" panose="05000000000000000000" pitchFamily="2" charset="2"/>
              <a:buChar char="ü"/>
            </a:pPr>
            <a:endParaRPr lang="cs-CZ" sz="20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02588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211710"/>
            <a:ext cx="476317" cy="98233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-308570"/>
            <a:ext cx="7543800" cy="1614488"/>
          </a:xfrm>
        </p:spPr>
        <p:txBody>
          <a:bodyPr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JAZYKOVĚDA</a:t>
            </a:r>
            <a:br>
              <a:rPr lang="cs-CZ" sz="4000" dirty="0" smtClean="0">
                <a:solidFill>
                  <a:srgbClr val="FFFF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DĚLENÍ JAZYKOVĚDY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63688" y="1426274"/>
            <a:ext cx="5832648" cy="338437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hovná zvířata,domácí zvířata,drůbež,kuřata,příroda,ptáci,ptactvo,slepice,tvorové,zvířat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671486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hovná zvířata,domácí zvířata,drůbež,kuřata,příroda,ptáci,ptactvo,slepice,tvorové,zvířat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372200" y="2938272"/>
            <a:ext cx="1080120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hovná zvířata,domácí zvířata,drůbež,kuřata,příroda,ptáci,ptactvo,slepice,tvorové,zvířat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9076" y="2074176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6156176" y="3939902"/>
            <a:ext cx="864096" cy="595680"/>
          </a:xfrm>
          <a:prstGeom prst="wedgeRoundRectCallout">
            <a:avLst>
              <a:gd name="adj1" fmla="val -73400"/>
              <a:gd name="adj2" fmla="val -56542"/>
              <a:gd name="adj3" fmla="val 16667"/>
            </a:avLst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err="1" smtClean="0">
                <a:solidFill>
                  <a:srgbClr val="002060"/>
                </a:solidFill>
              </a:rPr>
              <a:t>ko</a:t>
            </a:r>
            <a:r>
              <a:rPr lang="cs-CZ" sz="1200" dirty="0" smtClean="0">
                <a:solidFill>
                  <a:srgbClr val="002060"/>
                </a:solidFill>
              </a:rPr>
              <a:t>, </a:t>
            </a:r>
            <a:r>
              <a:rPr lang="cs-CZ" sz="1200" dirty="0" err="1" smtClean="0">
                <a:solidFill>
                  <a:srgbClr val="002060"/>
                </a:solidFill>
              </a:rPr>
              <a:t>ko</a:t>
            </a:r>
            <a:r>
              <a:rPr lang="cs-CZ" sz="1200" dirty="0" smtClean="0">
                <a:solidFill>
                  <a:srgbClr val="002060"/>
                </a:solidFill>
              </a:rPr>
              <a:t>, </a:t>
            </a:r>
            <a:r>
              <a:rPr lang="cs-CZ" sz="1200" dirty="0" err="1" smtClean="0">
                <a:solidFill>
                  <a:srgbClr val="002060"/>
                </a:solidFill>
              </a:rPr>
              <a:t>ko</a:t>
            </a:r>
            <a:r>
              <a:rPr lang="cs-CZ" sz="1200" dirty="0" smtClean="0">
                <a:solidFill>
                  <a:srgbClr val="002060"/>
                </a:solidFill>
              </a:rPr>
              <a:t>…</a:t>
            </a:r>
            <a:endParaRPr lang="cs-CZ" sz="1200" dirty="0">
              <a:solidFill>
                <a:srgbClr val="002060"/>
              </a:solidFill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6337821" y="1913870"/>
            <a:ext cx="864096" cy="595680"/>
          </a:xfrm>
          <a:prstGeom prst="wedgeRoundRectCallout">
            <a:avLst>
              <a:gd name="adj1" fmla="val -73399"/>
              <a:gd name="adj2" fmla="val 4511"/>
              <a:gd name="adj3" fmla="val 16667"/>
            </a:avLst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err="1" smtClean="0">
                <a:solidFill>
                  <a:srgbClr val="002060"/>
                </a:solidFill>
              </a:rPr>
              <a:t>ko</a:t>
            </a:r>
            <a:r>
              <a:rPr lang="cs-CZ" sz="1200" dirty="0" smtClean="0">
                <a:solidFill>
                  <a:srgbClr val="002060"/>
                </a:solidFill>
              </a:rPr>
              <a:t>, </a:t>
            </a:r>
            <a:r>
              <a:rPr lang="cs-CZ" sz="1200" dirty="0" err="1" smtClean="0">
                <a:solidFill>
                  <a:srgbClr val="002060"/>
                </a:solidFill>
              </a:rPr>
              <a:t>ko</a:t>
            </a:r>
            <a:r>
              <a:rPr lang="cs-CZ" sz="1200" dirty="0" smtClean="0">
                <a:solidFill>
                  <a:srgbClr val="002060"/>
                </a:solidFill>
              </a:rPr>
              <a:t>, </a:t>
            </a:r>
            <a:r>
              <a:rPr lang="cs-CZ" sz="1200" dirty="0" err="1" smtClean="0">
                <a:solidFill>
                  <a:srgbClr val="002060"/>
                </a:solidFill>
              </a:rPr>
              <a:t>ko</a:t>
            </a:r>
            <a:r>
              <a:rPr lang="cs-CZ" sz="1200" dirty="0" smtClean="0">
                <a:solidFill>
                  <a:srgbClr val="002060"/>
                </a:solidFill>
              </a:rPr>
              <a:t>…</a:t>
            </a:r>
            <a:endParaRPr lang="cs-CZ" sz="1200" dirty="0">
              <a:solidFill>
                <a:srgbClr val="002060"/>
              </a:solidFill>
            </a:endParaRPr>
          </a:p>
        </p:txBody>
      </p:sp>
      <p:sp>
        <p:nvSpPr>
          <p:cNvPr id="12" name="Zaoblený obdélníkový popisek 11"/>
          <p:cNvSpPr/>
          <p:nvPr/>
        </p:nvSpPr>
        <p:spPr>
          <a:xfrm>
            <a:off x="5326019" y="3035116"/>
            <a:ext cx="864096" cy="595680"/>
          </a:xfrm>
          <a:prstGeom prst="wedgeRoundRectCallout">
            <a:avLst>
              <a:gd name="adj1" fmla="val 82927"/>
              <a:gd name="adj2" fmla="val -28632"/>
              <a:gd name="adj3" fmla="val 16667"/>
            </a:avLst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err="1" smtClean="0">
                <a:solidFill>
                  <a:srgbClr val="002060"/>
                </a:solidFill>
              </a:rPr>
              <a:t>ko</a:t>
            </a:r>
            <a:r>
              <a:rPr lang="cs-CZ" sz="1200" dirty="0" smtClean="0">
                <a:solidFill>
                  <a:srgbClr val="002060"/>
                </a:solidFill>
              </a:rPr>
              <a:t>, </a:t>
            </a:r>
            <a:r>
              <a:rPr lang="cs-CZ" sz="1200" dirty="0" err="1" smtClean="0">
                <a:solidFill>
                  <a:srgbClr val="002060"/>
                </a:solidFill>
              </a:rPr>
              <a:t>ko</a:t>
            </a:r>
            <a:r>
              <a:rPr lang="cs-CZ" sz="1200" dirty="0" smtClean="0">
                <a:solidFill>
                  <a:srgbClr val="002060"/>
                </a:solidFill>
              </a:rPr>
              <a:t>, </a:t>
            </a:r>
            <a:r>
              <a:rPr lang="cs-CZ" sz="1200" dirty="0" err="1" smtClean="0">
                <a:solidFill>
                  <a:srgbClr val="002060"/>
                </a:solidFill>
              </a:rPr>
              <a:t>ko</a:t>
            </a:r>
            <a:r>
              <a:rPr lang="cs-CZ" sz="1200" dirty="0" smtClean="0">
                <a:solidFill>
                  <a:srgbClr val="002060"/>
                </a:solidFill>
              </a:rPr>
              <a:t>…</a:t>
            </a:r>
            <a:endParaRPr lang="cs-CZ" sz="1200" dirty="0">
              <a:solidFill>
                <a:srgbClr val="002060"/>
              </a:solidFill>
            </a:endParaRPr>
          </a:p>
        </p:txBody>
      </p:sp>
      <p:pic>
        <p:nvPicPr>
          <p:cNvPr id="1028" name="Picture 4" descr="lékaři,lékařský,medicína,osoby,pracující lidé,zaměstnání,zdravotní péče,ženy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7537" y="1913870"/>
            <a:ext cx="2432261" cy="2432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aoblený obdélníkový popisek 8"/>
          <p:cNvSpPr/>
          <p:nvPr/>
        </p:nvSpPr>
        <p:spPr>
          <a:xfrm>
            <a:off x="3707904" y="1707654"/>
            <a:ext cx="1368152" cy="995222"/>
          </a:xfrm>
          <a:prstGeom prst="wedgeRoundRectCallout">
            <a:avLst>
              <a:gd name="adj1" fmla="val -75652"/>
              <a:gd name="adj2" fmla="val 28045"/>
              <a:gd name="adj3" fmla="val 16667"/>
            </a:avLst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rgbClr val="002060"/>
                </a:solidFill>
              </a:rPr>
              <a:t>Takto složitý případ koktání jsem ještě neřešila…</a:t>
            </a:r>
            <a:endParaRPr lang="cs-CZ" sz="1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94253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211710"/>
            <a:ext cx="476317" cy="98233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-308570"/>
            <a:ext cx="7543800" cy="1614488"/>
          </a:xfrm>
        </p:spPr>
        <p:txBody>
          <a:bodyPr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JAZYKOVĚDA</a:t>
            </a:r>
            <a:br>
              <a:rPr lang="cs-CZ" sz="4000" dirty="0" smtClean="0">
                <a:solidFill>
                  <a:srgbClr val="FFFF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 OBORY JAZYKOVĚDY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275606"/>
            <a:ext cx="8568952" cy="3867894"/>
          </a:xfrm>
        </p:spPr>
        <p:txBody>
          <a:bodyPr anchor="t" anchorCtr="0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200" dirty="0" smtClean="0">
                <a:solidFill>
                  <a:srgbClr val="FFFF00"/>
                </a:solidFill>
              </a:rPr>
              <a:t>fonetika a fonologie  – </a:t>
            </a:r>
            <a:r>
              <a:rPr lang="cs-CZ" sz="2200" dirty="0" smtClean="0"/>
              <a:t>zkoumá zvukovou stránku jazyka, tvorbu a funkci hlásek – základních zvukových jednotek, jež </a:t>
            </a:r>
            <a:r>
              <a:rPr lang="cs-CZ" sz="2200" dirty="0" smtClean="0"/>
              <a:t>vyslovujeme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200" dirty="0">
                <a:solidFill>
                  <a:srgbClr val="FFFF00"/>
                </a:solidFill>
              </a:rPr>
              <a:t>g</a:t>
            </a:r>
            <a:r>
              <a:rPr lang="cs-CZ" sz="2200" dirty="0" smtClean="0">
                <a:solidFill>
                  <a:srgbClr val="FFFF00"/>
                </a:solidFill>
              </a:rPr>
              <a:t>ramatika - </a:t>
            </a:r>
            <a:r>
              <a:rPr lang="cs-CZ" sz="2200" dirty="0" smtClean="0"/>
              <a:t>pravidla, podle nichž se řídí tvarování slov (morfologie) a stavba vět (syntax = skladba)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200" dirty="0">
                <a:solidFill>
                  <a:srgbClr val="FFFF00"/>
                </a:solidFill>
              </a:rPr>
              <a:t>l</a:t>
            </a:r>
            <a:r>
              <a:rPr lang="cs-CZ" sz="2200" dirty="0" smtClean="0">
                <a:solidFill>
                  <a:srgbClr val="FFFF00"/>
                </a:solidFill>
              </a:rPr>
              <a:t>exikologie – </a:t>
            </a:r>
            <a:r>
              <a:rPr lang="cs-CZ" sz="2200" dirty="0" smtClean="0"/>
              <a:t>zabývá se slovní zásobou jazyka, vytvářením slovníků se pak zabývá </a:t>
            </a:r>
            <a:r>
              <a:rPr lang="cs-CZ" sz="2200" dirty="0" err="1" smtClean="0"/>
              <a:t>lexikografika</a:t>
            </a:r>
            <a:endParaRPr lang="cs-CZ" sz="22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200" dirty="0">
                <a:solidFill>
                  <a:srgbClr val="FFFF00"/>
                </a:solidFill>
              </a:rPr>
              <a:t>s</a:t>
            </a:r>
            <a:r>
              <a:rPr lang="cs-CZ" sz="2200" dirty="0" smtClean="0">
                <a:solidFill>
                  <a:srgbClr val="FFFF00"/>
                </a:solidFill>
              </a:rPr>
              <a:t>émantika – </a:t>
            </a:r>
            <a:r>
              <a:rPr lang="cs-CZ" sz="2200" dirty="0" smtClean="0"/>
              <a:t>zabývá se významem slov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200" dirty="0">
                <a:solidFill>
                  <a:srgbClr val="FFFF00"/>
                </a:solidFill>
              </a:rPr>
              <a:t>s</a:t>
            </a:r>
            <a:r>
              <a:rPr lang="cs-CZ" sz="2200" dirty="0" smtClean="0">
                <a:solidFill>
                  <a:srgbClr val="FFFF00"/>
                </a:solidFill>
              </a:rPr>
              <a:t>tylistika – </a:t>
            </a:r>
            <a:r>
              <a:rPr lang="cs-CZ" sz="2200" dirty="0" smtClean="0"/>
              <a:t>sloh ústních a písemných projevů, zpracování obsahu a využití jazykových prostředků</a:t>
            </a:r>
            <a:r>
              <a:rPr lang="cs-CZ" sz="2200" dirty="0" smtClean="0">
                <a:solidFill>
                  <a:srgbClr val="FFFF00"/>
                </a:solidFill>
              </a:rPr>
              <a:t> </a:t>
            </a:r>
            <a:endParaRPr lang="cs-CZ" sz="2200" dirty="0" smtClean="0">
              <a:solidFill>
                <a:srgbClr val="FFFF00"/>
              </a:solidFill>
            </a:endParaRPr>
          </a:p>
          <a:p>
            <a:pPr marL="800100" lvl="1" indent="-342900" algn="l">
              <a:buFont typeface="Wingdings" panose="05000000000000000000" pitchFamily="2" charset="2"/>
              <a:buChar char="ü"/>
            </a:pPr>
            <a:endParaRPr lang="cs-CZ" sz="20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8174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211710"/>
            <a:ext cx="476317" cy="98233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-308570"/>
            <a:ext cx="9144000" cy="1614488"/>
          </a:xfrm>
        </p:spPr>
        <p:txBody>
          <a:bodyPr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JAZYKOVĚDA</a:t>
            </a:r>
            <a:br>
              <a:rPr lang="cs-CZ" sz="4000" dirty="0" smtClean="0">
                <a:solidFill>
                  <a:srgbClr val="FFFF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HRANIČNÍ JAZYKOVĚDNÉ DISCILÍNY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275606"/>
            <a:ext cx="8784976" cy="3867894"/>
          </a:xfrm>
        </p:spPr>
        <p:txBody>
          <a:bodyPr anchor="t" anchorCtr="0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200" dirty="0" smtClean="0"/>
              <a:t>z</a:t>
            </a:r>
            <a:r>
              <a:rPr lang="cs-CZ" sz="2200" dirty="0" smtClean="0"/>
              <a:t>asahují do jiných vědních </a:t>
            </a:r>
            <a:r>
              <a:rPr lang="cs-CZ" sz="2200" dirty="0" err="1" smtClean="0"/>
              <a:t>disciplin</a:t>
            </a:r>
            <a:endParaRPr lang="cs-CZ" sz="22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200" dirty="0" smtClean="0">
                <a:solidFill>
                  <a:srgbClr val="FFFF00"/>
                </a:solidFill>
              </a:rPr>
              <a:t>psycholingvistika – </a:t>
            </a:r>
            <a:r>
              <a:rPr lang="cs-CZ" sz="2200" dirty="0" smtClean="0"/>
              <a:t>zkoumá vztahy mezi řečí a myšlením pomocí lingvistiky a psychologie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200" dirty="0" smtClean="0">
                <a:solidFill>
                  <a:srgbClr val="FFFF00"/>
                </a:solidFill>
              </a:rPr>
              <a:t>s</a:t>
            </a:r>
            <a:r>
              <a:rPr lang="cs-CZ" sz="2200" dirty="0" smtClean="0">
                <a:solidFill>
                  <a:srgbClr val="FFFF00"/>
                </a:solidFill>
              </a:rPr>
              <a:t>ociolingvistika – </a:t>
            </a:r>
            <a:r>
              <a:rPr lang="cs-CZ" sz="2200" dirty="0" smtClean="0"/>
              <a:t>zabývá se vztahem mezi jazykem a společností, která jej užívá</a:t>
            </a:r>
            <a:r>
              <a:rPr lang="cs-CZ" sz="2200" dirty="0" smtClean="0">
                <a:solidFill>
                  <a:srgbClr val="FFFF00"/>
                </a:solidFill>
              </a:rPr>
              <a:t>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200" dirty="0" smtClean="0">
                <a:solidFill>
                  <a:srgbClr val="FFFF00"/>
                </a:solidFill>
              </a:rPr>
              <a:t>etnolingvistika – </a:t>
            </a:r>
            <a:r>
              <a:rPr lang="cs-CZ" sz="2200" dirty="0" smtClean="0"/>
              <a:t>zabývá se závislostí jazyka na kultuře jednotlivých etnik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200" dirty="0">
                <a:solidFill>
                  <a:srgbClr val="FFFF00"/>
                </a:solidFill>
              </a:rPr>
              <a:t>f</a:t>
            </a:r>
            <a:r>
              <a:rPr lang="cs-CZ" sz="2200" dirty="0" smtClean="0">
                <a:solidFill>
                  <a:srgbClr val="FFFF00"/>
                </a:solidFill>
              </a:rPr>
              <a:t>ilosofie jazyka </a:t>
            </a:r>
            <a:r>
              <a:rPr lang="cs-CZ" sz="2200" dirty="0" smtClean="0"/>
              <a:t>– obor na pomezí lingvistiky a filosofie, zkoumá např. roli jazyka  v lidském poznání</a:t>
            </a:r>
            <a:endParaRPr lang="cs-CZ" sz="2200" dirty="0" smtClean="0">
              <a:solidFill>
                <a:srgbClr val="FFFF00"/>
              </a:solidFill>
            </a:endParaRPr>
          </a:p>
          <a:p>
            <a:pPr lvl="1" algn="l"/>
            <a:endParaRPr lang="cs-CZ" sz="20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2544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211710"/>
            <a:ext cx="476317" cy="98233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-308570"/>
            <a:ext cx="9144000" cy="1614488"/>
          </a:xfrm>
        </p:spPr>
        <p:txBody>
          <a:bodyPr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JAZYKOVĚDA</a:t>
            </a:r>
            <a:br>
              <a:rPr lang="cs-CZ" sz="4000" dirty="0" smtClean="0">
                <a:solidFill>
                  <a:srgbClr val="FFFF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 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2499742"/>
            <a:ext cx="7128792" cy="576064"/>
          </a:xfrm>
        </p:spPr>
        <p:txBody>
          <a:bodyPr anchor="t" anchorCtr="0">
            <a:noAutofit/>
          </a:bodyPr>
          <a:lstStyle/>
          <a:p>
            <a:pPr lvl="1" algn="l"/>
            <a:r>
              <a:rPr lang="cs-CZ" sz="4000" dirty="0" smtClean="0">
                <a:solidFill>
                  <a:schemeClr val="tx1"/>
                </a:solidFill>
              </a:rPr>
              <a:t>DĚKUJI ZA POZORNOST.</a:t>
            </a:r>
            <a:endParaRPr lang="cs-CZ" sz="40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84445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211710"/>
            <a:ext cx="476317" cy="98233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-308570"/>
            <a:ext cx="7543800" cy="1614488"/>
          </a:xfrm>
        </p:spPr>
        <p:txBody>
          <a:bodyPr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JAZYKOVĚDA</a:t>
            </a:r>
            <a:br>
              <a:rPr lang="cs-CZ" sz="4000" dirty="0" smtClean="0">
                <a:solidFill>
                  <a:srgbClr val="FFFF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ZDROJE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275606"/>
            <a:ext cx="8568952" cy="3600400"/>
          </a:xfrm>
        </p:spPr>
        <p:txBody>
          <a:bodyPr anchor="t" anchorCtr="0">
            <a:normAutofit/>
          </a:bodyPr>
          <a:lstStyle/>
          <a:p>
            <a:r>
              <a:rPr lang="cs-CZ" sz="1600" dirty="0">
                <a:effectLst/>
              </a:rPr>
              <a:t>MUŽÍKOVÁ, Olga. </a:t>
            </a:r>
            <a:r>
              <a:rPr lang="cs-CZ" sz="1600" i="1" dirty="0">
                <a:effectLst/>
              </a:rPr>
              <a:t>Odmaturuj z českého jazyka</a:t>
            </a:r>
            <a:r>
              <a:rPr lang="cs-CZ" sz="1600" dirty="0">
                <a:effectLst/>
              </a:rPr>
              <a:t>. Praha: </a:t>
            </a:r>
            <a:r>
              <a:rPr lang="cs-CZ" sz="1600" dirty="0" err="1">
                <a:effectLst/>
              </a:rPr>
              <a:t>Didaktis</a:t>
            </a:r>
            <a:r>
              <a:rPr lang="cs-CZ" sz="1600" dirty="0">
                <a:effectLst/>
              </a:rPr>
              <a:t>, 2007, ISBN 8073580829. </a:t>
            </a:r>
            <a:endParaRPr lang="cs-CZ" sz="1600" dirty="0" smtClean="0">
              <a:effectLst/>
            </a:endParaRPr>
          </a:p>
          <a:p>
            <a:r>
              <a:rPr lang="cs-CZ" sz="1600" dirty="0">
                <a:effectLst/>
              </a:rPr>
              <a:t>KOLEKTIV AUTORŮ. </a:t>
            </a:r>
            <a:r>
              <a:rPr lang="cs-CZ" sz="1600" i="1" dirty="0">
                <a:effectLst/>
              </a:rPr>
              <a:t>Český jazyk I-IV</a:t>
            </a:r>
            <a:r>
              <a:rPr lang="cs-CZ" sz="1600" dirty="0">
                <a:effectLst/>
              </a:rPr>
              <a:t>. Praha: SPN, 1984, ISBN NEUVEDENO</a:t>
            </a:r>
            <a:r>
              <a:rPr lang="cs-CZ" sz="1600" dirty="0" smtClean="0">
                <a:effectLst/>
              </a:rPr>
              <a:t>.</a:t>
            </a:r>
          </a:p>
          <a:p>
            <a:r>
              <a:rPr lang="cs-CZ" sz="1600" dirty="0">
                <a:effectLst/>
              </a:rPr>
              <a:t>AUTOR NEUVEDEN. </a:t>
            </a:r>
            <a:r>
              <a:rPr lang="cs-CZ" sz="1600" i="1" dirty="0">
                <a:effectLst/>
              </a:rPr>
              <a:t>Lingvistika</a:t>
            </a:r>
            <a:r>
              <a:rPr lang="cs-CZ" sz="1600" dirty="0">
                <a:effectLst/>
              </a:rPr>
              <a:t> [online]. [cit. </a:t>
            </a:r>
            <a:r>
              <a:rPr lang="cs-CZ" sz="1600" dirty="0" smtClean="0">
                <a:effectLst/>
              </a:rPr>
              <a:t>27.7.2012]. </a:t>
            </a:r>
            <a:r>
              <a:rPr lang="cs-CZ" sz="1600" dirty="0">
                <a:effectLst/>
              </a:rPr>
              <a:t>Dostupný na WWW: http://cs.wikipedia.org/wiki/Jazykov%C4%9Bda </a:t>
            </a:r>
            <a:endParaRPr lang="cs-CZ" sz="1600" dirty="0" smtClean="0">
              <a:effectLst/>
            </a:endParaRPr>
          </a:p>
          <a:p>
            <a:r>
              <a:rPr lang="cs-CZ" sz="1600" dirty="0">
                <a:effectLst/>
              </a:rPr>
              <a:t>AUTOR NEUVEDEN. </a:t>
            </a:r>
            <a:r>
              <a:rPr lang="cs-CZ" sz="1600" i="1" dirty="0" err="1">
                <a:effectLst/>
              </a:rPr>
              <a:t>Profílek</a:t>
            </a:r>
            <a:r>
              <a:rPr lang="cs-CZ" sz="1600" dirty="0">
                <a:effectLst/>
              </a:rPr>
              <a:t> [online]. [cit. </a:t>
            </a:r>
            <a:r>
              <a:rPr lang="cs-CZ" sz="1600" dirty="0" smtClean="0">
                <a:effectLst/>
              </a:rPr>
              <a:t>27.7.2012]. </a:t>
            </a:r>
            <a:r>
              <a:rPr lang="cs-CZ" sz="1600" dirty="0">
                <a:effectLst/>
              </a:rPr>
              <a:t>Dostupný na WWW: http://www.profilek.cz/obrazek/znakova-rec-mt/ </a:t>
            </a:r>
            <a:endParaRPr lang="cs-CZ" sz="1600" dirty="0" smtClean="0">
              <a:effectLst/>
            </a:endParaRPr>
          </a:p>
          <a:p>
            <a:r>
              <a:rPr lang="en-US" sz="1600" dirty="0">
                <a:effectLst/>
              </a:rPr>
              <a:t>AUTOR NEUVEDEN. </a:t>
            </a:r>
            <a:r>
              <a:rPr lang="en-US" sz="1600" i="1" dirty="0">
                <a:effectLst/>
              </a:rPr>
              <a:t>MS Office</a:t>
            </a:r>
            <a:r>
              <a:rPr lang="en-US" sz="1600" dirty="0">
                <a:effectLst/>
              </a:rPr>
              <a:t> [online]. [cit. </a:t>
            </a:r>
            <a:r>
              <a:rPr lang="en-US" sz="1600" dirty="0" smtClean="0">
                <a:effectLst/>
              </a:rPr>
              <a:t>2</a:t>
            </a:r>
            <a:r>
              <a:rPr lang="cs-CZ" sz="1600" dirty="0" smtClean="0">
                <a:effectLst/>
              </a:rPr>
              <a:t>7</a:t>
            </a:r>
            <a:r>
              <a:rPr lang="en-US" sz="1600" dirty="0" smtClean="0">
                <a:effectLst/>
              </a:rPr>
              <a:t>.</a:t>
            </a:r>
            <a:r>
              <a:rPr lang="cs-CZ" sz="1600" dirty="0" smtClean="0">
                <a:effectLst/>
              </a:rPr>
              <a:t>7</a:t>
            </a:r>
            <a:r>
              <a:rPr lang="en-US" sz="1600" dirty="0" smtClean="0">
                <a:effectLst/>
              </a:rPr>
              <a:t>.201</a:t>
            </a:r>
            <a:r>
              <a:rPr lang="cs-CZ" sz="1600" dirty="0" smtClean="0">
                <a:effectLst/>
              </a:rPr>
              <a:t>2</a:t>
            </a:r>
            <a:r>
              <a:rPr lang="en-US" sz="1600" dirty="0" smtClean="0">
                <a:effectLst/>
              </a:rPr>
              <a:t>]. </a:t>
            </a:r>
            <a:r>
              <a:rPr lang="en-US" sz="1600" dirty="0" err="1" smtClean="0">
                <a:effectLst/>
              </a:rPr>
              <a:t>Dostupný</a:t>
            </a:r>
            <a:r>
              <a:rPr lang="cs-CZ" sz="1600" dirty="0" smtClean="0">
                <a:effectLst/>
              </a:rPr>
              <a:t> pod licencí MS Office 2010</a:t>
            </a:r>
            <a:r>
              <a:rPr lang="en-US" sz="1600" dirty="0" smtClean="0">
                <a:effectLst/>
              </a:rPr>
              <a:t> </a:t>
            </a:r>
            <a:r>
              <a:rPr lang="en-US" sz="1600" dirty="0" err="1">
                <a:effectLst/>
              </a:rPr>
              <a:t>na</a:t>
            </a:r>
            <a:r>
              <a:rPr lang="en-US" sz="1600" dirty="0">
                <a:effectLst/>
              </a:rPr>
              <a:t> WWW: http://office.microsoft.com/cs-cz/images/results.aspx?qu=slepice&amp;ex=1#ai:MC900030439</a:t>
            </a:r>
            <a:r>
              <a:rPr lang="en-US" sz="1600" dirty="0" smtClean="0">
                <a:effectLst/>
              </a:rPr>
              <a:t>|</a:t>
            </a:r>
            <a:endParaRPr lang="cs-CZ" sz="1600" dirty="0" smtClean="0">
              <a:effectLst/>
            </a:endParaRPr>
          </a:p>
          <a:p>
            <a:r>
              <a:rPr lang="en-US" sz="1600" dirty="0">
                <a:effectLst/>
              </a:rPr>
              <a:t>AUTOR NEUVEDEN. </a:t>
            </a:r>
            <a:r>
              <a:rPr lang="en-US" sz="1600" i="1" dirty="0">
                <a:effectLst/>
              </a:rPr>
              <a:t>MS Office</a:t>
            </a:r>
            <a:r>
              <a:rPr lang="en-US" sz="1600" dirty="0">
                <a:effectLst/>
              </a:rPr>
              <a:t> [online]. [cit. </a:t>
            </a:r>
            <a:r>
              <a:rPr lang="en-US" sz="1600" dirty="0" smtClean="0">
                <a:effectLst/>
              </a:rPr>
              <a:t>2</a:t>
            </a:r>
            <a:r>
              <a:rPr lang="cs-CZ" sz="1600" dirty="0" smtClean="0">
                <a:effectLst/>
              </a:rPr>
              <a:t>7</a:t>
            </a:r>
            <a:r>
              <a:rPr lang="en-US" sz="1600" dirty="0" smtClean="0">
                <a:effectLst/>
              </a:rPr>
              <a:t>.</a:t>
            </a:r>
            <a:r>
              <a:rPr lang="cs-CZ" sz="1600" dirty="0" smtClean="0">
                <a:effectLst/>
              </a:rPr>
              <a:t>7</a:t>
            </a:r>
            <a:r>
              <a:rPr lang="en-US" sz="1600" dirty="0" smtClean="0">
                <a:effectLst/>
              </a:rPr>
              <a:t>.201</a:t>
            </a:r>
            <a:r>
              <a:rPr lang="cs-CZ" sz="1600" dirty="0">
                <a:effectLst/>
              </a:rPr>
              <a:t>2</a:t>
            </a:r>
            <a:r>
              <a:rPr lang="en-US" sz="1600" dirty="0" smtClean="0">
                <a:effectLst/>
              </a:rPr>
              <a:t>]. </a:t>
            </a:r>
            <a:r>
              <a:rPr lang="en-US" sz="1600" dirty="0" err="1" smtClean="0">
                <a:effectLst/>
              </a:rPr>
              <a:t>Dostupný</a:t>
            </a:r>
            <a:r>
              <a:rPr lang="cs-CZ" sz="1600" dirty="0" smtClean="0">
                <a:effectLst/>
              </a:rPr>
              <a:t> pod licencí MS Office 2010 </a:t>
            </a:r>
            <a:r>
              <a:rPr lang="en-US" sz="1600" dirty="0" smtClean="0">
                <a:effectLst/>
              </a:rPr>
              <a:t> </a:t>
            </a:r>
            <a:r>
              <a:rPr lang="en-US" sz="1600" dirty="0" err="1">
                <a:effectLst/>
              </a:rPr>
              <a:t>na</a:t>
            </a:r>
            <a:r>
              <a:rPr lang="en-US" sz="1600" dirty="0">
                <a:effectLst/>
              </a:rPr>
              <a:t> WWW: http://office.microsoft.com/cs-cz/images/results.aspx?qu=l%C3%A9ka%C5%99&amp;ex=1#ai:MC900424160|mt:1</a:t>
            </a:r>
            <a:r>
              <a:rPr lang="en-US" sz="1200" dirty="0">
                <a:effectLst/>
              </a:rPr>
              <a:t>| 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7212925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602</TotalTime>
  <Words>584</Words>
  <Application>Microsoft Office PowerPoint</Application>
  <PresentationFormat>Předvádění na obrazovce (16:9)</PresentationFormat>
  <Paragraphs>83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Živly</vt:lpstr>
      <vt:lpstr>Prezentace aplikace PowerPoint</vt:lpstr>
      <vt:lpstr>JAZYKOVĚDA ZÁKLADNÍ POJMY</vt:lpstr>
      <vt:lpstr>JAZYKOVĚDA DEFINICE POJMŮ</vt:lpstr>
      <vt:lpstr>JAZYKOVĚDA DEFINICE POJMŮ</vt:lpstr>
      <vt:lpstr>JAZYKOVĚDA DĚLENÍ JAZYKOVĚDY</vt:lpstr>
      <vt:lpstr>JAZYKOVĚDA DĚLENÍ JAZYKOVĚDY</vt:lpstr>
      <vt:lpstr>JAZYKOVĚDA  OBORY JAZYKOVĚDY</vt:lpstr>
      <vt:lpstr>JAZYKOVĚDA  HRANIČNÍ JAZYKOVĚDNÉ DISCILÍNY</vt:lpstr>
      <vt:lpstr>JAZYKOVĚDA  </vt:lpstr>
      <vt:lpstr>JAZYKOVĚDA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34</cp:revision>
  <dcterms:created xsi:type="dcterms:W3CDTF">2014-04-26T08:50:42Z</dcterms:created>
  <dcterms:modified xsi:type="dcterms:W3CDTF">2014-04-28T11:45:43Z</dcterms:modified>
</cp:coreProperties>
</file>