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57" r:id="rId2"/>
    <p:sldId id="258" r:id="rId3"/>
    <p:sldId id="266" r:id="rId4"/>
    <p:sldId id="259" r:id="rId5"/>
    <p:sldId id="267" r:id="rId6"/>
    <p:sldId id="268" r:id="rId7"/>
    <p:sldId id="260" r:id="rId8"/>
    <p:sldId id="269" r:id="rId9"/>
    <p:sldId id="261" r:id="rId10"/>
    <p:sldId id="262" r:id="rId11"/>
    <p:sldId id="270" r:id="rId12"/>
    <p:sldId id="27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VY_32_INOVACE_15_Konverzace v Aj 6. ročník_ </a:t>
          </a:r>
          <a:r>
            <a:rPr lang="cs-CZ" sz="2000" baseline="0" dirty="0" err="1" smtClean="0"/>
            <a:t>Reading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Lenka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</a:t>
          </a:r>
          <a:r>
            <a:rPr lang="cs-CZ" sz="2000" dirty="0" err="1" smtClean="0"/>
            <a:t>Reading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AB047C-106B-4ECA-AC3C-48A5EF1E3661}" type="presOf" srcId="{757F3AB3-0718-4624-B441-E567A8F0AB56}" destId="{333A1088-737F-45CB-B68E-254E46348037}" srcOrd="0" destOrd="0" presId="urn:microsoft.com/office/officeart/2005/8/layout/target3"/>
    <dgm:cxn modelId="{2B92F4D0-6988-418B-9BF2-F4DEFEFF6512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7674CB-7DA7-4AB7-AE25-E59C0FD546A0}" type="presOf" srcId="{D1D4F407-5343-4D3F-B5B9-D407B03CAEB4}" destId="{D005CE8C-CC26-4C3E-AC11-E15060ECD759}" srcOrd="0" destOrd="0" presId="urn:microsoft.com/office/officeart/2005/8/layout/target3"/>
    <dgm:cxn modelId="{780372A1-A31F-4293-BFEC-5F85781C483B}" type="presOf" srcId="{B651F6E3-6281-48DB-9319-2AEAFDAE7572}" destId="{6BB5E863-4638-4E1D-BFDE-399D028AC4ED}" srcOrd="1" destOrd="0" presId="urn:microsoft.com/office/officeart/2005/8/layout/target3"/>
    <dgm:cxn modelId="{00FF526C-9E8E-4703-AC3E-7695BA0DA30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27DBB4-7CC9-4C22-85CD-E6EA8ED794B8}" type="presOf" srcId="{D1B46980-6531-4606-95E6-44980827E919}" destId="{2BE915AB-18AA-4053-B92C-3BFC9ED204BB}" srcOrd="1" destOrd="0" presId="urn:microsoft.com/office/officeart/2005/8/layout/target3"/>
    <dgm:cxn modelId="{9AF30B2F-7A13-47C4-B851-1FF297D755CA}" type="presOf" srcId="{D1D4F407-5343-4D3F-B5B9-D407B03CAEB4}" destId="{AED2198E-93D5-4001-81B4-73124B309672}" srcOrd="1" destOrd="0" presId="urn:microsoft.com/office/officeart/2005/8/layout/target3"/>
    <dgm:cxn modelId="{F6D3D23E-8BB4-4DF1-959F-F5496A71814B}" type="presOf" srcId="{B651F6E3-6281-48DB-9319-2AEAFDAE7572}" destId="{619D679B-A015-4ECF-8348-D1034C574F40}" srcOrd="0" destOrd="0" presId="urn:microsoft.com/office/officeart/2005/8/layout/target3"/>
    <dgm:cxn modelId="{80CC8445-CEFC-4E98-BA1F-DC40A24D08C7}" type="presOf" srcId="{4C35D32F-0EAB-4CD7-82EE-45574DC2A586}" destId="{8BEBB6EC-1DAA-4CAC-8A25-BC0FCBD5DBD5}" srcOrd="0" destOrd="0" presId="urn:microsoft.com/office/officeart/2005/8/layout/target3"/>
    <dgm:cxn modelId="{D6CCE710-E7C8-4765-9EBE-26816CBD4FA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581388-69AC-4919-8953-8CFA36D47095}" type="presOf" srcId="{4C35D32F-0EAB-4CD7-82EE-45574DC2A586}" destId="{890E4F0B-2866-4A3F-A3C7-2A14B1797930}" srcOrd="1" destOrd="0" presId="urn:microsoft.com/office/officeart/2005/8/layout/target3"/>
    <dgm:cxn modelId="{946490C2-68E5-4C01-8213-28C2855BA45F}" type="presParOf" srcId="{333A1088-737F-45CB-B68E-254E46348037}" destId="{F5ABB229-8D3B-4694-996A-96F23CF14429}" srcOrd="0" destOrd="0" presId="urn:microsoft.com/office/officeart/2005/8/layout/target3"/>
    <dgm:cxn modelId="{E4F1AFF9-A3A6-489B-8956-AAF5D9AED667}" type="presParOf" srcId="{333A1088-737F-45CB-B68E-254E46348037}" destId="{F41139FD-01EE-4571-8B17-4FB00FC51163}" srcOrd="1" destOrd="0" presId="urn:microsoft.com/office/officeart/2005/8/layout/target3"/>
    <dgm:cxn modelId="{BE34BC94-A97A-45DF-81AE-29CA3BAB94E1}" type="presParOf" srcId="{333A1088-737F-45CB-B68E-254E46348037}" destId="{D005CE8C-CC26-4C3E-AC11-E15060ECD759}" srcOrd="2" destOrd="0" presId="urn:microsoft.com/office/officeart/2005/8/layout/target3"/>
    <dgm:cxn modelId="{3303E036-DD20-4DB4-B32F-AA7C809790FE}" type="presParOf" srcId="{333A1088-737F-45CB-B68E-254E46348037}" destId="{2C702D82-9B77-49B7-9568-BB8EB47C3372}" srcOrd="3" destOrd="0" presId="urn:microsoft.com/office/officeart/2005/8/layout/target3"/>
    <dgm:cxn modelId="{9B5E33F9-560A-4021-ADB0-F6CA26B9D950}" type="presParOf" srcId="{333A1088-737F-45CB-B68E-254E46348037}" destId="{A52A0455-90FF-4808-ABD0-F02540D31D5A}" srcOrd="4" destOrd="0" presId="urn:microsoft.com/office/officeart/2005/8/layout/target3"/>
    <dgm:cxn modelId="{4C07EA3E-DAA8-49CD-AA8C-A795921825CB}" type="presParOf" srcId="{333A1088-737F-45CB-B68E-254E46348037}" destId="{6140AFEC-043D-4C43-A2F9-D0F5331DF3A3}" srcOrd="5" destOrd="0" presId="urn:microsoft.com/office/officeart/2005/8/layout/target3"/>
    <dgm:cxn modelId="{87B723EF-0687-4797-82EB-BE15353D9137}" type="presParOf" srcId="{333A1088-737F-45CB-B68E-254E46348037}" destId="{9358AC05-5D7D-4327-9F80-1AD486AEA664}" srcOrd="6" destOrd="0" presId="urn:microsoft.com/office/officeart/2005/8/layout/target3"/>
    <dgm:cxn modelId="{70F3BD10-01C5-4DA7-BC7C-58E3B5050EFC}" type="presParOf" srcId="{333A1088-737F-45CB-B68E-254E46348037}" destId="{313FC574-E1CD-4FB4-B054-0B805CE0447D}" srcOrd="7" destOrd="0" presId="urn:microsoft.com/office/officeart/2005/8/layout/target3"/>
    <dgm:cxn modelId="{DA31C8F4-9DF0-4516-AAFF-7E349D1F1766}" type="presParOf" srcId="{333A1088-737F-45CB-B68E-254E46348037}" destId="{619D679B-A015-4ECF-8348-D1034C574F40}" srcOrd="8" destOrd="0" presId="urn:microsoft.com/office/officeart/2005/8/layout/target3"/>
    <dgm:cxn modelId="{2CE6AD34-B210-4AFE-94BA-6474EAC40140}" type="presParOf" srcId="{333A1088-737F-45CB-B68E-254E46348037}" destId="{322283A8-4A27-4CDA-BAE3-F381106A9174}" srcOrd="9" destOrd="0" presId="urn:microsoft.com/office/officeart/2005/8/layout/target3"/>
    <dgm:cxn modelId="{EA1DB847-F266-43D8-B4D4-6BCA77E25B1D}" type="presParOf" srcId="{333A1088-737F-45CB-B68E-254E46348037}" destId="{FFC9F71D-1B4F-4AD9-A4A6-86ADEFC8AF5C}" srcOrd="10" destOrd="0" presId="urn:microsoft.com/office/officeart/2005/8/layout/target3"/>
    <dgm:cxn modelId="{F73139F6-F077-478B-B8F1-F8B42F8EB722}" type="presParOf" srcId="{333A1088-737F-45CB-B68E-254E46348037}" destId="{25B08C86-7E15-44DC-BE7F-FFB55DD49D12}" srcOrd="11" destOrd="0" presId="urn:microsoft.com/office/officeart/2005/8/layout/target3"/>
    <dgm:cxn modelId="{7B05BE4D-65E7-418C-8EE1-2D96A2EE25FC}" type="presParOf" srcId="{333A1088-737F-45CB-B68E-254E46348037}" destId="{76644BE8-9D7C-4C09-B250-3D10AF48CBB7}" srcOrd="12" destOrd="0" presId="urn:microsoft.com/office/officeart/2005/8/layout/target3"/>
    <dgm:cxn modelId="{44E0DC02-6519-44AF-95AA-F9F47F387AE2}" type="presParOf" srcId="{333A1088-737F-45CB-B68E-254E46348037}" destId="{EE85B701-7295-41C0-BA7A-34D3756A2AE6}" srcOrd="13" destOrd="0" presId="urn:microsoft.com/office/officeart/2005/8/layout/target3"/>
    <dgm:cxn modelId="{7BBF9FCD-AD3B-431C-A4D2-F7FD2E604309}" type="presParOf" srcId="{333A1088-737F-45CB-B68E-254E46348037}" destId="{8BEBB6EC-1DAA-4CAC-8A25-BC0FCBD5DBD5}" srcOrd="14" destOrd="0" presId="urn:microsoft.com/office/officeart/2005/8/layout/target3"/>
    <dgm:cxn modelId="{82B7C3DC-9F7D-49ED-A8BC-8C77F169450E}" type="presParOf" srcId="{333A1088-737F-45CB-B68E-254E46348037}" destId="{AED2198E-93D5-4001-81B4-73124B309672}" srcOrd="15" destOrd="0" presId="urn:microsoft.com/office/officeart/2005/8/layout/target3"/>
    <dgm:cxn modelId="{0F05F3B5-71CF-4DC3-A125-5FC651FC41F2}" type="presParOf" srcId="{333A1088-737F-45CB-B68E-254E46348037}" destId="{2BE915AB-18AA-4053-B92C-3BFC9ED204BB}" srcOrd="16" destOrd="0" presId="urn:microsoft.com/office/officeart/2005/8/layout/target3"/>
    <dgm:cxn modelId="{FAA83F17-CC0D-43A2-B06D-92EF7725BD61}" type="presParOf" srcId="{333A1088-737F-45CB-B68E-254E46348037}" destId="{6BB5E863-4638-4E1D-BFDE-399D028AC4ED}" srcOrd="17" destOrd="0" presId="urn:microsoft.com/office/officeart/2005/8/layout/target3"/>
    <dgm:cxn modelId="{CCBF36B8-8FE9-41E1-8AE8-DF3836303B42}" type="presParOf" srcId="{333A1088-737F-45CB-B68E-254E46348037}" destId="{5A5FFA88-C948-4069-8E93-59FA12366E83}" srcOrd="18" destOrd="0" presId="urn:microsoft.com/office/officeart/2005/8/layout/target3"/>
    <dgm:cxn modelId="{EEA2A040-D721-4AE2-8EFA-EAB5D8BDF5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Lenka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VY_32_INOVACE_15_Konverzace v Aj 6. ročník_ </a:t>
          </a:r>
          <a:r>
            <a:rPr lang="cs-CZ" sz="2000" kern="1200" baseline="0" dirty="0" err="1" smtClean="0"/>
            <a:t>Reading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err="1" smtClean="0"/>
            <a:t>Reading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6F578-51DC-4CC3-A9A4-11CBB648DFC9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B30F6-C566-499B-9D90-10B2B13D5E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111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54EC29-5A82-4A4F-AD81-1EA5EE79E87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229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28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3212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0654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666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8705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5083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521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8656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7868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5150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9008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DB30F6-C566-499B-9D90-10B2B13D5E7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246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E264BD0-A759-4F1E-B496-6D064A1DBBA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3D2683A-5925-4E74-8420-A395DB3E031B}" type="datetimeFigureOut">
              <a:rPr lang="cs-CZ" smtClean="0"/>
              <a:t>1.4.2012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251141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96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86952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Konverzace v Aj, 6. ročník, </a:t>
            </a:r>
            <a:r>
              <a:rPr lang="cs-CZ" sz="2400" dirty="0" err="1" smtClean="0"/>
              <a:t>Reading</a:t>
            </a:r>
            <a:r>
              <a:rPr lang="cs-CZ" sz="2400" dirty="0" smtClean="0"/>
              <a:t> – čtení</a:t>
            </a:r>
          </a:p>
          <a:p>
            <a:endParaRPr lang="cs-CZ" sz="2400" dirty="0"/>
          </a:p>
          <a:p>
            <a:r>
              <a:rPr lang="cs-CZ" sz="2400" dirty="0" smtClean="0"/>
              <a:t>1)  Motivační otázky o čtení</a:t>
            </a:r>
            <a:endParaRPr lang="cs-CZ" sz="2400" dirty="0" smtClean="0"/>
          </a:p>
          <a:p>
            <a:r>
              <a:rPr lang="cs-CZ" sz="2400" dirty="0" smtClean="0"/>
              <a:t>2) Přečíst </a:t>
            </a:r>
            <a:r>
              <a:rPr lang="cs-CZ" sz="2400" dirty="0" smtClean="0"/>
              <a:t>a přeložit zjednodušený text – </a:t>
            </a:r>
            <a:r>
              <a:rPr lang="cs-CZ" sz="2400" dirty="0" err="1" smtClean="0"/>
              <a:t>Dr</a:t>
            </a:r>
            <a:r>
              <a:rPr lang="cs-CZ" sz="2400" dirty="0" smtClean="0"/>
              <a:t> </a:t>
            </a:r>
            <a:r>
              <a:rPr lang="cs-CZ" sz="2400" dirty="0" err="1" smtClean="0"/>
              <a:t>Jekyll</a:t>
            </a:r>
            <a:r>
              <a:rPr lang="cs-CZ" sz="2400" dirty="0" smtClean="0"/>
              <a:t> and </a:t>
            </a:r>
            <a:r>
              <a:rPr lang="cs-CZ" sz="2400" dirty="0" err="1" smtClean="0"/>
              <a:t>Mr</a:t>
            </a:r>
            <a:r>
              <a:rPr lang="cs-CZ" sz="2400" dirty="0" smtClean="0"/>
              <a:t> Hyde</a:t>
            </a:r>
          </a:p>
          <a:p>
            <a:r>
              <a:rPr lang="cs-CZ" sz="2400" dirty="0" smtClean="0"/>
              <a:t>3) Práce s textem – vyhledávání odpovědí</a:t>
            </a:r>
            <a:endParaRPr lang="cs-CZ" sz="2400" dirty="0" smtClean="0"/>
          </a:p>
          <a:p>
            <a:pPr marL="457200" indent="-457200">
              <a:buAutoNum type="arabicParenR"/>
            </a:pPr>
            <a:endParaRPr lang="cs-CZ" sz="2400" dirty="0"/>
          </a:p>
          <a:p>
            <a:r>
              <a:rPr lang="cs-CZ" sz="2400" dirty="0" smtClean="0"/>
              <a:t>Lze okopírovat pro každého žáka, použít jako práci </a:t>
            </a:r>
            <a:r>
              <a:rPr lang="cs-CZ" sz="2400" dirty="0" err="1" smtClean="0"/>
              <a:t>stextem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83976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591514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Reading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/>
              <a:t>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like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reading</a:t>
            </a:r>
            <a:r>
              <a:rPr lang="cs-CZ" sz="3200" b="1" dirty="0" smtClean="0"/>
              <a:t>?</a:t>
            </a:r>
          </a:p>
          <a:p>
            <a:endParaRPr lang="cs-CZ" sz="3200" b="1" dirty="0"/>
          </a:p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read</a:t>
            </a:r>
            <a:r>
              <a:rPr lang="cs-CZ" sz="3200" b="1" dirty="0" smtClean="0"/>
              <a:t>?</a:t>
            </a:r>
          </a:p>
          <a:p>
            <a:endParaRPr lang="cs-CZ" sz="3200" b="1" dirty="0"/>
          </a:p>
          <a:p>
            <a:r>
              <a:rPr lang="cs-CZ" sz="3200" b="1" dirty="0" smtClean="0"/>
              <a:t>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go to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library</a:t>
            </a:r>
            <a:r>
              <a:rPr lang="cs-CZ" sz="3200" b="1" dirty="0" smtClean="0"/>
              <a:t>?</a:t>
            </a:r>
          </a:p>
          <a:p>
            <a:endParaRPr lang="cs-CZ" sz="3200" b="1" dirty="0"/>
          </a:p>
          <a:p>
            <a:r>
              <a:rPr lang="cs-CZ" sz="3200" b="1" dirty="0" err="1" smtClean="0"/>
              <a:t>When</a:t>
            </a:r>
            <a:r>
              <a:rPr lang="cs-CZ" sz="3200" b="1" dirty="0" smtClean="0"/>
              <a:t> and </a:t>
            </a:r>
            <a:r>
              <a:rPr lang="cs-CZ" sz="3200" b="1" dirty="0" err="1" smtClean="0"/>
              <a:t>how</a:t>
            </a:r>
            <a:r>
              <a:rPr lang="cs-CZ" sz="3200" b="1" dirty="0" smtClean="0"/>
              <a:t> long do </a:t>
            </a:r>
            <a:r>
              <a:rPr lang="cs-CZ" sz="3200" b="1" dirty="0" err="1" smtClean="0"/>
              <a:t>you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read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1028" name="Picture 4" descr="http://ts2.mm.bing.net/images/thumbnail.aspx?q=4527845242438313&amp;id=247de1c57d4aa9da41a786b0058ae75f&amp;url=http%3a%2f%2fknihy.abz.cz%2fimgs%2fproducts%2fimg_251727_mai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8"/>
            <a:ext cx="1371600" cy="21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s1.mm.bing.net/images/thumbnail.aspx?q=5016616780235232&amp;id=2d8301521df1ac05d70c30bbb9445388&amp;url=http%3a%2f%2fwww.webareal.sk%2ffotky5744%2ffotos%2f_vyr_6971suram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48680"/>
            <a:ext cx="17907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ts4.mm.bing.net/images/thumbnail.aspx?q=4829674046685423&amp;id=f2afed95bac6df064c79bd4f2be7b907&amp;url=http%3a%2f%2fwww.antikopava.cz%2fupload%2f6383aah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684" y="3789040"/>
            <a:ext cx="1667192" cy="233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ts4.mm.bing.net/images/thumbnail.aspx?q=4642241693222119&amp;id=0a535e9c132ca4b68a9a108e62feed6a&amp;url=http%3a%2f%2fwww.knihovna.kvary.cz%2fcs%2fpro-navstevniky%2fpro-deti%2fpro-deti%2f_mod%2fphoto%2f362%2fkopie-p1040525-a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60" y="5157192"/>
            <a:ext cx="1800200" cy="135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ts1.mm.bing.net/images/thumbnail.aspx?q=4571048311062792&amp;id=55bdc63aba38bb4f22b6dfc2754e6ce2&amp;url=http%3a%2f%2fimg3.odklepnuto.cz%2fobrazek%2fbig%2fitem%2f6132059%2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028405"/>
            <a:ext cx="2143632" cy="160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119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69672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                </a:t>
            </a:r>
            <a:r>
              <a:rPr lang="cs-CZ" sz="2800" b="1" dirty="0" err="1" smtClean="0"/>
              <a:t>Reading</a:t>
            </a:r>
            <a:r>
              <a:rPr lang="cs-CZ" sz="2800" b="1" dirty="0" smtClean="0"/>
              <a:t>  - </a:t>
            </a:r>
            <a:r>
              <a:rPr lang="cs-CZ" sz="2800" b="1" dirty="0"/>
              <a:t> </a:t>
            </a:r>
            <a:r>
              <a:rPr lang="cs-CZ" sz="2800" b="1" dirty="0" err="1" smtClean="0"/>
              <a:t>simplified</a:t>
            </a:r>
            <a:r>
              <a:rPr lang="cs-CZ" sz="2800" b="1" dirty="0" smtClean="0"/>
              <a:t> text  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 </a:t>
            </a:r>
            <a:r>
              <a:rPr lang="cs-CZ" sz="2800" b="1" dirty="0" err="1" smtClean="0"/>
              <a:t>Dr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Jekyll</a:t>
            </a:r>
            <a:r>
              <a:rPr lang="cs-CZ" sz="2800" b="1" dirty="0" smtClean="0"/>
              <a:t> and </a:t>
            </a:r>
            <a:r>
              <a:rPr lang="cs-CZ" sz="2800" b="1" dirty="0" err="1" smtClean="0"/>
              <a:t>Mr</a:t>
            </a:r>
            <a:r>
              <a:rPr lang="cs-CZ" sz="2800" b="1" dirty="0" smtClean="0"/>
              <a:t> Hyde  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written</a:t>
            </a:r>
            <a:r>
              <a:rPr lang="cs-CZ" sz="2800" dirty="0" smtClean="0"/>
              <a:t>  </a:t>
            </a:r>
            <a:r>
              <a:rPr lang="cs-CZ" sz="2800" dirty="0" smtClean="0"/>
              <a:t>by Robert Louis </a:t>
            </a:r>
            <a:r>
              <a:rPr lang="cs-CZ" sz="2800" dirty="0" err="1" smtClean="0"/>
              <a:t>Stevenson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   </a:t>
            </a:r>
            <a:endParaRPr lang="cs-CZ" sz="2800" b="1" dirty="0"/>
          </a:p>
          <a:p>
            <a:endParaRPr lang="cs-CZ" sz="2800" b="1" dirty="0"/>
          </a:p>
        </p:txBody>
      </p:sp>
      <p:pic>
        <p:nvPicPr>
          <p:cNvPr id="2050" name="Picture 2" descr="http://ts3.mm.bing.net/images/thumbnail.aspx?q=4934922214048686&amp;id=d81b3b72ab7473c3ee97a4950b0b7dd5&amp;url=http%3a%2f%2fwww.moviegoods.com%2fAssets%2fproduct_images%2f1020%2f457712.1020.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1853952" cy="23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s4.mm.bing.net/images/thumbnail.aspx?q=4611051627544995&amp;id=20e046cbe25efd032153c8eb06bbd3e0&amp;url=http%3a%2f%2fwww.moviesmeter.com%2fwp-content%2fuploads%2f2010%2f03%2fDr.-Jekyll-and-Mr.-Hyd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02292"/>
            <a:ext cx="20955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669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184731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908720"/>
            <a:ext cx="7632848" cy="367240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err="1">
                <a:solidFill>
                  <a:schemeClr val="tx1"/>
                </a:solidFill>
              </a:rPr>
              <a:t>The</a:t>
            </a:r>
            <a:r>
              <a:rPr lang="cs-CZ" sz="2800" b="1" dirty="0">
                <a:solidFill>
                  <a:schemeClr val="tx1"/>
                </a:solidFill>
              </a:rPr>
              <a:t> story </a:t>
            </a:r>
            <a:r>
              <a:rPr lang="cs-CZ" sz="2800" b="1" dirty="0" err="1">
                <a:solidFill>
                  <a:schemeClr val="tx1"/>
                </a:solidFill>
              </a:rPr>
              <a:t>is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about</a:t>
            </a:r>
            <a:r>
              <a:rPr lang="cs-CZ" sz="2800" b="1" dirty="0">
                <a:solidFill>
                  <a:schemeClr val="tx1"/>
                </a:solidFill>
              </a:rPr>
              <a:t> a </a:t>
            </a:r>
            <a:r>
              <a:rPr lang="cs-CZ" sz="2800" b="1" dirty="0" err="1">
                <a:solidFill>
                  <a:schemeClr val="tx1"/>
                </a:solidFill>
              </a:rPr>
              <a:t>good</a:t>
            </a:r>
            <a:r>
              <a:rPr lang="cs-CZ" sz="2800" b="1" dirty="0">
                <a:solidFill>
                  <a:schemeClr val="tx1"/>
                </a:solidFill>
              </a:rPr>
              <a:t> man. </a:t>
            </a:r>
            <a:r>
              <a:rPr lang="cs-CZ" sz="2800" b="1" dirty="0" err="1">
                <a:solidFill>
                  <a:schemeClr val="tx1"/>
                </a:solidFill>
              </a:rPr>
              <a:t>The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good</a:t>
            </a:r>
            <a:r>
              <a:rPr lang="cs-CZ" sz="2800" b="1" dirty="0">
                <a:solidFill>
                  <a:schemeClr val="tx1"/>
                </a:solidFill>
              </a:rPr>
              <a:t> man </a:t>
            </a:r>
            <a:r>
              <a:rPr lang="cs-CZ" sz="2800" b="1" dirty="0" err="1">
                <a:solidFill>
                  <a:schemeClr val="tx1"/>
                </a:solidFill>
              </a:rPr>
              <a:t>is</a:t>
            </a:r>
            <a:r>
              <a:rPr lang="cs-CZ" sz="2800" b="1" dirty="0">
                <a:solidFill>
                  <a:schemeClr val="tx1"/>
                </a:solidFill>
              </a:rPr>
              <a:t> a </a:t>
            </a:r>
            <a:r>
              <a:rPr lang="cs-CZ" sz="2800" b="1" dirty="0" err="1" smtClean="0">
                <a:solidFill>
                  <a:schemeClr val="tx1"/>
                </a:solidFill>
              </a:rPr>
              <a:t>doctor</a:t>
            </a:r>
            <a:r>
              <a:rPr lang="cs-CZ" sz="2800" b="1" dirty="0" smtClean="0">
                <a:solidFill>
                  <a:schemeClr val="tx1"/>
                </a:solidFill>
              </a:rPr>
              <a:t> and </a:t>
            </a:r>
            <a:r>
              <a:rPr lang="cs-CZ" sz="2800" b="1" dirty="0">
                <a:solidFill>
                  <a:schemeClr val="tx1"/>
                </a:solidFill>
              </a:rPr>
              <a:t>his </a:t>
            </a:r>
            <a:r>
              <a:rPr lang="cs-CZ" sz="2800" b="1" dirty="0" err="1">
                <a:solidFill>
                  <a:schemeClr val="tx1"/>
                </a:solidFill>
              </a:rPr>
              <a:t>name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is</a:t>
            </a:r>
            <a:r>
              <a:rPr lang="cs-CZ" sz="2800" b="1" dirty="0">
                <a:solidFill>
                  <a:schemeClr val="tx1"/>
                </a:solidFill>
              </a:rPr>
              <a:t> Henry </a:t>
            </a:r>
            <a:r>
              <a:rPr lang="cs-CZ" sz="2800" b="1" dirty="0" err="1">
                <a:solidFill>
                  <a:schemeClr val="tx1"/>
                </a:solidFill>
              </a:rPr>
              <a:t>Jekyll</a:t>
            </a:r>
            <a:r>
              <a:rPr lang="cs-CZ" sz="2800" b="1" dirty="0">
                <a:solidFill>
                  <a:schemeClr val="tx1"/>
                </a:solidFill>
              </a:rPr>
              <a:t>.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He </a:t>
            </a:r>
            <a:r>
              <a:rPr lang="cs-CZ" sz="2800" b="1" dirty="0" err="1">
                <a:solidFill>
                  <a:schemeClr val="tx1"/>
                </a:solidFill>
              </a:rPr>
              <a:t>lives</a:t>
            </a:r>
            <a:r>
              <a:rPr lang="cs-CZ" sz="2800" b="1" dirty="0">
                <a:solidFill>
                  <a:schemeClr val="tx1"/>
                </a:solidFill>
              </a:rPr>
              <a:t> in London in his </a:t>
            </a:r>
            <a:r>
              <a:rPr lang="cs-CZ" sz="2800" b="1" dirty="0" smtClean="0">
                <a:solidFill>
                  <a:schemeClr val="tx1"/>
                </a:solidFill>
              </a:rPr>
              <a:t>house</a:t>
            </a:r>
            <a:r>
              <a:rPr lang="cs-CZ" sz="2800" b="1" dirty="0">
                <a:solidFill>
                  <a:schemeClr val="tx1"/>
                </a:solidFill>
              </a:rPr>
              <a:t>.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He </a:t>
            </a:r>
            <a:r>
              <a:rPr lang="cs-CZ" sz="2800" b="1" dirty="0">
                <a:solidFill>
                  <a:schemeClr val="tx1"/>
                </a:solidFill>
              </a:rPr>
              <a:t>has </a:t>
            </a:r>
            <a:r>
              <a:rPr lang="cs-CZ" sz="2800" b="1" dirty="0" err="1">
                <a:solidFill>
                  <a:schemeClr val="tx1"/>
                </a:solidFill>
              </a:rPr>
              <a:t>got</a:t>
            </a:r>
            <a:r>
              <a:rPr lang="cs-CZ" sz="2800" b="1" dirty="0">
                <a:solidFill>
                  <a:schemeClr val="tx1"/>
                </a:solidFill>
              </a:rPr>
              <a:t> a </a:t>
            </a:r>
            <a:r>
              <a:rPr lang="cs-CZ" sz="2800" b="1" dirty="0" err="1">
                <a:solidFill>
                  <a:schemeClr val="tx1"/>
                </a:solidFill>
              </a:rPr>
              <a:t>laboratory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under</a:t>
            </a:r>
            <a:r>
              <a:rPr lang="cs-CZ" sz="2800" b="1" dirty="0">
                <a:solidFill>
                  <a:schemeClr val="tx1"/>
                </a:solidFill>
              </a:rPr>
              <a:t> his house. </a:t>
            </a:r>
          </a:p>
          <a:p>
            <a:endParaRPr lang="cs-CZ" sz="2800" b="1" dirty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pic>
        <p:nvPicPr>
          <p:cNvPr id="4098" name="Picture 2" descr="http://ts4.mm.bing.net/images/thumbnail.aspx?q=4910797395133203&amp;id=7c133c9754d5c3663f817fab5c5e247e&amp;url=http%3a%2f%2fvictorianage.files.wordpress.com%2f2010%2f01%2fdr-jekyll-and-mr-hyde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97152"/>
            <a:ext cx="2857500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83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27483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836712"/>
            <a:ext cx="8064896" cy="28803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He </a:t>
            </a:r>
            <a:r>
              <a:rPr lang="cs-CZ" sz="2800" b="1" dirty="0" err="1" smtClean="0">
                <a:solidFill>
                  <a:schemeClr val="tx1"/>
                </a:solidFill>
              </a:rPr>
              <a:t>goes</a:t>
            </a:r>
            <a:r>
              <a:rPr lang="cs-CZ" sz="2800" b="1" dirty="0" smtClean="0">
                <a:solidFill>
                  <a:schemeClr val="tx1"/>
                </a:solidFill>
              </a:rPr>
              <a:t> to his </a:t>
            </a:r>
            <a:r>
              <a:rPr lang="cs-CZ" sz="2800" b="1" dirty="0" err="1" smtClean="0">
                <a:solidFill>
                  <a:schemeClr val="tx1"/>
                </a:solidFill>
              </a:rPr>
              <a:t>laboratory</a:t>
            </a:r>
            <a:r>
              <a:rPr lang="cs-CZ" sz="2800" b="1" dirty="0" smtClean="0">
                <a:solidFill>
                  <a:schemeClr val="tx1"/>
                </a:solidFill>
              </a:rPr>
              <a:t> to do </a:t>
            </a:r>
            <a:r>
              <a:rPr lang="cs-CZ" sz="2800" b="1" dirty="0" err="1" smtClean="0">
                <a:solidFill>
                  <a:schemeClr val="tx1"/>
                </a:solidFill>
              </a:rPr>
              <a:t>experiments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He has </a:t>
            </a:r>
            <a:r>
              <a:rPr lang="cs-CZ" sz="2800" b="1" dirty="0" err="1" smtClean="0">
                <a:solidFill>
                  <a:schemeClr val="tx1"/>
                </a:solidFill>
              </a:rPr>
              <a:t>got</a:t>
            </a:r>
            <a:r>
              <a:rPr lang="cs-CZ" sz="2800" b="1" dirty="0" smtClean="0">
                <a:solidFill>
                  <a:schemeClr val="tx1"/>
                </a:solidFill>
              </a:rPr>
              <a:t> in his </a:t>
            </a:r>
            <a:r>
              <a:rPr lang="cs-CZ" sz="2800" b="1" dirty="0" err="1" smtClean="0">
                <a:solidFill>
                  <a:schemeClr val="tx1"/>
                </a:solidFill>
              </a:rPr>
              <a:t>laboratory</a:t>
            </a:r>
            <a:r>
              <a:rPr lang="cs-CZ" sz="2800" b="1" dirty="0" smtClean="0">
                <a:solidFill>
                  <a:schemeClr val="tx1"/>
                </a:solidFill>
              </a:rPr>
              <a:t>: a </a:t>
            </a:r>
            <a:r>
              <a:rPr lang="cs-CZ" sz="2800" b="1" dirty="0" err="1" smtClean="0">
                <a:solidFill>
                  <a:schemeClr val="tx1"/>
                </a:solidFill>
              </a:rPr>
              <a:t>desk</a:t>
            </a:r>
            <a:r>
              <a:rPr lang="cs-CZ" sz="2800" b="1" dirty="0" smtClean="0">
                <a:solidFill>
                  <a:schemeClr val="tx1"/>
                </a:solidFill>
              </a:rPr>
              <a:t>, a </a:t>
            </a:r>
            <a:r>
              <a:rPr lang="cs-CZ" sz="2800" b="1" dirty="0" err="1" smtClean="0">
                <a:solidFill>
                  <a:schemeClr val="tx1"/>
                </a:solidFill>
              </a:rPr>
              <a:t>chair</a:t>
            </a:r>
            <a:r>
              <a:rPr lang="cs-CZ" sz="2800" b="1" dirty="0" smtClean="0">
                <a:solidFill>
                  <a:schemeClr val="tx1"/>
                </a:solidFill>
              </a:rPr>
              <a:t>, a </a:t>
            </a:r>
            <a:r>
              <a:rPr lang="cs-CZ" sz="2800" b="1" dirty="0" err="1" smtClean="0">
                <a:solidFill>
                  <a:schemeClr val="tx1"/>
                </a:solidFill>
              </a:rPr>
              <a:t>bed</a:t>
            </a:r>
            <a:r>
              <a:rPr lang="cs-CZ" sz="2800" b="1" dirty="0" smtClean="0">
                <a:solidFill>
                  <a:schemeClr val="tx1"/>
                </a:solidFill>
              </a:rPr>
              <a:t>,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</a:t>
            </a:r>
            <a:r>
              <a:rPr lang="cs-CZ" sz="2800" b="1" dirty="0" err="1" smtClean="0">
                <a:solidFill>
                  <a:schemeClr val="tx1"/>
                </a:solidFill>
              </a:rPr>
              <a:t>cupboard</a:t>
            </a:r>
            <a:r>
              <a:rPr lang="cs-CZ" sz="2800" b="1" dirty="0" smtClean="0">
                <a:solidFill>
                  <a:schemeClr val="tx1"/>
                </a:solidFill>
              </a:rPr>
              <a:t>, a table, a </a:t>
            </a:r>
            <a:r>
              <a:rPr lang="cs-CZ" sz="2800" b="1" dirty="0" err="1" smtClean="0">
                <a:solidFill>
                  <a:schemeClr val="tx1"/>
                </a:solidFill>
              </a:rPr>
              <a:t>shelf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with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books</a:t>
            </a:r>
            <a:r>
              <a:rPr lang="cs-CZ" sz="2800" b="1" dirty="0" smtClean="0">
                <a:solidFill>
                  <a:schemeClr val="tx1"/>
                </a:solidFill>
              </a:rPr>
              <a:t> and a </a:t>
            </a:r>
            <a:r>
              <a:rPr lang="cs-CZ" sz="2800" b="1" dirty="0" err="1" smtClean="0">
                <a:solidFill>
                  <a:schemeClr val="tx1"/>
                </a:solidFill>
              </a:rPr>
              <a:t>mirror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  <a:p>
            <a:pPr algn="ctr"/>
            <a:endParaRPr lang="cs-CZ" sz="2800" dirty="0"/>
          </a:p>
        </p:txBody>
      </p:sp>
      <p:pic>
        <p:nvPicPr>
          <p:cNvPr id="5124" name="Picture 4" descr="http://ts4.mm.bing.net/images/thumbnail.aspx?q=4806360966104587&amp;id=5a13e35cb0fc38d9d45d4f35d565eaf4&amp;url=http%3a%2f%2fwww.americankangdukwon.org%2fimages%2f2011_Dr_Jeky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05064"/>
            <a:ext cx="28575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36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59343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   </a:t>
            </a:r>
            <a:endParaRPr lang="cs-CZ" dirty="0"/>
          </a:p>
        </p:txBody>
      </p:sp>
      <p:pic>
        <p:nvPicPr>
          <p:cNvPr id="3" name="Picture 2" descr="http://ts3.mm.bing.net/images/thumbnail.aspx?q=1622346570294&amp;id=51bfe069bed1320c546581e7825f6f2b&amp;url=http%3a%2f%2fwww.collectiondx.com%2fgallery2%2fgallery%2fd%2f92734-6%2f1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49080"/>
            <a:ext cx="263846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7" y="188639"/>
            <a:ext cx="8241616" cy="354059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err="1">
                <a:solidFill>
                  <a:schemeClr val="tx1"/>
                </a:solidFill>
              </a:rPr>
              <a:t>One</a:t>
            </a:r>
            <a:r>
              <a:rPr lang="cs-CZ" sz="2800" b="1" dirty="0">
                <a:solidFill>
                  <a:schemeClr val="tx1"/>
                </a:solidFill>
              </a:rPr>
              <a:t> night </a:t>
            </a:r>
            <a:r>
              <a:rPr lang="cs-CZ" sz="2800" b="1" dirty="0" err="1">
                <a:solidFill>
                  <a:schemeClr val="tx1"/>
                </a:solidFill>
              </a:rPr>
              <a:t>Dr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Jekyll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works</a:t>
            </a:r>
            <a:r>
              <a:rPr lang="cs-CZ" sz="2800" b="1" dirty="0">
                <a:solidFill>
                  <a:schemeClr val="tx1"/>
                </a:solidFill>
              </a:rPr>
              <a:t> in his </a:t>
            </a:r>
            <a:r>
              <a:rPr lang="cs-CZ" sz="2800" b="1" dirty="0" err="1" smtClean="0">
                <a:solidFill>
                  <a:schemeClr val="tx1"/>
                </a:solidFill>
              </a:rPr>
              <a:t>laboratory</a:t>
            </a:r>
            <a:r>
              <a:rPr lang="cs-CZ" sz="2800" b="1" dirty="0" smtClean="0">
                <a:solidFill>
                  <a:schemeClr val="tx1"/>
                </a:solidFill>
              </a:rPr>
              <a:t>. He </a:t>
            </a:r>
            <a:r>
              <a:rPr lang="cs-CZ" sz="2800" b="1" dirty="0" err="1">
                <a:solidFill>
                  <a:schemeClr val="tx1"/>
                </a:solidFill>
              </a:rPr>
              <a:t>does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err="1">
                <a:solidFill>
                  <a:schemeClr val="tx1"/>
                </a:solidFill>
              </a:rPr>
              <a:t>dangerous</a:t>
            </a:r>
            <a:r>
              <a:rPr lang="cs-CZ" sz="2800" b="1" dirty="0">
                <a:solidFill>
                  <a:schemeClr val="tx1"/>
                </a:solidFill>
              </a:rPr>
              <a:t> experiment </a:t>
            </a:r>
            <a:r>
              <a:rPr lang="cs-CZ" sz="2800" b="1" dirty="0" err="1">
                <a:solidFill>
                  <a:schemeClr val="tx1"/>
                </a:solidFill>
              </a:rPr>
              <a:t>there</a:t>
            </a:r>
            <a:r>
              <a:rPr lang="cs-CZ" sz="2800" b="1" dirty="0">
                <a:solidFill>
                  <a:schemeClr val="tx1"/>
                </a:solidFill>
              </a:rPr>
              <a:t>.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He </a:t>
            </a:r>
            <a:r>
              <a:rPr lang="cs-CZ" sz="2800" b="1" dirty="0" err="1">
                <a:solidFill>
                  <a:schemeClr val="tx1"/>
                </a:solidFill>
              </a:rPr>
              <a:t>mixes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some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red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liquid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with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some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white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powder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Then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Dr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Jekyll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drinks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the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liquid</a:t>
            </a:r>
            <a:r>
              <a:rPr lang="cs-CZ" sz="2800" b="1" dirty="0">
                <a:solidFill>
                  <a:schemeClr val="tx1"/>
                </a:solidFill>
              </a:rPr>
              <a:t>. </a:t>
            </a:r>
          </a:p>
          <a:p>
            <a:endParaRPr lang="cs-CZ" sz="2800" b="1" dirty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792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92696"/>
            <a:ext cx="18473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980728"/>
            <a:ext cx="8208912" cy="3600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</a:rPr>
              <a:t>His body and face </a:t>
            </a:r>
            <a:r>
              <a:rPr lang="cs-CZ" sz="2800" b="1" dirty="0" err="1">
                <a:solidFill>
                  <a:schemeClr val="tx1"/>
                </a:solidFill>
              </a:rPr>
              <a:t>starts</a:t>
            </a:r>
            <a:r>
              <a:rPr lang="cs-CZ" sz="2800" b="1" dirty="0">
                <a:solidFill>
                  <a:schemeClr val="tx1"/>
                </a:solidFill>
              </a:rPr>
              <a:t> to </a:t>
            </a:r>
            <a:r>
              <a:rPr lang="cs-CZ" sz="2800" b="1" dirty="0" err="1">
                <a:solidFill>
                  <a:schemeClr val="tx1"/>
                </a:solidFill>
              </a:rPr>
              <a:t>change</a:t>
            </a:r>
            <a:r>
              <a:rPr lang="cs-CZ" sz="2800" b="1" dirty="0">
                <a:solidFill>
                  <a:schemeClr val="tx1"/>
                </a:solidFill>
              </a:rPr>
              <a:t>.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His </a:t>
            </a:r>
            <a:r>
              <a:rPr lang="cs-CZ" sz="2800" b="1" dirty="0" err="1">
                <a:solidFill>
                  <a:schemeClr val="tx1"/>
                </a:solidFill>
              </a:rPr>
              <a:t>eyes</a:t>
            </a:r>
            <a:r>
              <a:rPr lang="cs-CZ" sz="2800" b="1" dirty="0">
                <a:solidFill>
                  <a:schemeClr val="tx1"/>
                </a:solidFill>
              </a:rPr>
              <a:t> are </a:t>
            </a:r>
            <a:r>
              <a:rPr lang="cs-CZ" sz="2800" b="1" dirty="0" err="1">
                <a:solidFill>
                  <a:schemeClr val="tx1"/>
                </a:solidFill>
              </a:rPr>
              <a:t>red</a:t>
            </a:r>
            <a:r>
              <a:rPr lang="cs-CZ" sz="2800" b="1" dirty="0">
                <a:solidFill>
                  <a:schemeClr val="tx1"/>
                </a:solidFill>
              </a:rPr>
              <a:t>, his </a:t>
            </a:r>
            <a:r>
              <a:rPr lang="cs-CZ" sz="2800" b="1" dirty="0" err="1">
                <a:solidFill>
                  <a:schemeClr val="tx1"/>
                </a:solidFill>
              </a:rPr>
              <a:t>hair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is</a:t>
            </a:r>
            <a:r>
              <a:rPr lang="cs-CZ" sz="2800" b="1" dirty="0">
                <a:solidFill>
                  <a:schemeClr val="tx1"/>
                </a:solidFill>
              </a:rPr>
              <a:t> long and </a:t>
            </a:r>
            <a:r>
              <a:rPr lang="cs-CZ" sz="2800" b="1" dirty="0" err="1">
                <a:solidFill>
                  <a:schemeClr val="tx1"/>
                </a:solidFill>
              </a:rPr>
              <a:t>dirty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>
                <a:solidFill>
                  <a:schemeClr val="tx1"/>
                </a:solidFill>
              </a:rPr>
              <a:t>He has </a:t>
            </a:r>
            <a:r>
              <a:rPr lang="cs-CZ" sz="2800" b="1" dirty="0" err="1">
                <a:solidFill>
                  <a:schemeClr val="tx1"/>
                </a:solidFill>
              </a:rPr>
              <a:t>got</a:t>
            </a:r>
            <a:r>
              <a:rPr lang="cs-CZ" sz="2800" b="1" dirty="0">
                <a:solidFill>
                  <a:schemeClr val="tx1"/>
                </a:solidFill>
              </a:rPr>
              <a:t> long and </a:t>
            </a:r>
            <a:r>
              <a:rPr lang="cs-CZ" sz="2800" b="1" dirty="0" err="1">
                <a:solidFill>
                  <a:schemeClr val="tx1"/>
                </a:solidFill>
              </a:rPr>
              <a:t>sharp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teeth</a:t>
            </a:r>
            <a:r>
              <a:rPr lang="cs-CZ" sz="2800" b="1" dirty="0">
                <a:solidFill>
                  <a:schemeClr val="tx1"/>
                </a:solidFill>
              </a:rPr>
              <a:t>.</a:t>
            </a:r>
          </a:p>
          <a:p>
            <a:endParaRPr lang="cs-CZ" sz="2800" b="1" dirty="0">
              <a:solidFill>
                <a:schemeClr val="tx1"/>
              </a:solidFill>
            </a:endParaRPr>
          </a:p>
          <a:p>
            <a:pPr algn="ctr"/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8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18473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58236" y="908720"/>
            <a:ext cx="8280920" cy="230425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</a:rPr>
              <a:t>He </a:t>
            </a:r>
            <a:r>
              <a:rPr lang="cs-CZ" sz="2800" b="1" dirty="0" err="1">
                <a:solidFill>
                  <a:schemeClr val="tx1"/>
                </a:solidFill>
              </a:rPr>
              <a:t>walks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into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streets</a:t>
            </a:r>
            <a:r>
              <a:rPr lang="cs-CZ" sz="2800" b="1" dirty="0">
                <a:solidFill>
                  <a:schemeClr val="tx1"/>
                </a:solidFill>
              </a:rPr>
              <a:t>. He </a:t>
            </a:r>
            <a:r>
              <a:rPr lang="cs-CZ" sz="2800" b="1" dirty="0" err="1">
                <a:solidFill>
                  <a:schemeClr val="tx1"/>
                </a:solidFill>
              </a:rPr>
              <a:t>becomes</a:t>
            </a:r>
            <a:r>
              <a:rPr lang="cs-CZ" sz="2800" b="1" dirty="0">
                <a:solidFill>
                  <a:schemeClr val="tx1"/>
                </a:solidFill>
              </a:rPr>
              <a:t> a </a:t>
            </a:r>
            <a:r>
              <a:rPr lang="cs-CZ" sz="2800" b="1" dirty="0" err="1">
                <a:solidFill>
                  <a:schemeClr val="tx1"/>
                </a:solidFill>
              </a:rPr>
              <a:t>horrible</a:t>
            </a:r>
            <a:r>
              <a:rPr lang="cs-CZ" sz="2800" b="1" dirty="0">
                <a:solidFill>
                  <a:schemeClr val="tx1"/>
                </a:solidFill>
              </a:rPr>
              <a:t> and </a:t>
            </a:r>
          </a:p>
          <a:p>
            <a:r>
              <a:rPr lang="cs-CZ" sz="2800" b="1" dirty="0" err="1">
                <a:solidFill>
                  <a:schemeClr val="tx1"/>
                </a:solidFill>
              </a:rPr>
              <a:t>dangerous</a:t>
            </a:r>
            <a:r>
              <a:rPr lang="cs-CZ" sz="2800" b="1" dirty="0">
                <a:solidFill>
                  <a:schemeClr val="tx1"/>
                </a:solidFill>
              </a:rPr>
              <a:t> man. </a:t>
            </a:r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dirty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He </a:t>
            </a:r>
            <a:r>
              <a:rPr lang="cs-CZ" sz="2800" b="1" dirty="0" err="1">
                <a:solidFill>
                  <a:schemeClr val="tx1"/>
                </a:solidFill>
              </a:rPr>
              <a:t>is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called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b="1" dirty="0" err="1">
                <a:solidFill>
                  <a:schemeClr val="tx1"/>
                </a:solidFill>
              </a:rPr>
              <a:t>Mr</a:t>
            </a:r>
            <a:r>
              <a:rPr lang="cs-CZ" sz="2800" b="1" dirty="0">
                <a:solidFill>
                  <a:schemeClr val="tx1"/>
                </a:solidFill>
              </a:rPr>
              <a:t> Hyde.</a:t>
            </a:r>
          </a:p>
          <a:p>
            <a:pPr algn="ctr"/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http://ts4.mm.bing.net/images/thumbnail.aspx?q=4600790955589731&amp;id=bce1bd6e13037d388f061f1c1a7826c3&amp;url=http%3a%2f%2fwww.victims-opfer.com%2fwp-content%2fuploads%2f2011%2f04%2fAnnex-March-Fredric-Dr.-Jekyll-and-Mr.-Hyde_0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28575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362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561679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Find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answers</a:t>
            </a:r>
            <a:r>
              <a:rPr lang="cs-CZ" sz="2800" b="1" dirty="0" smtClean="0">
                <a:solidFill>
                  <a:srgbClr val="FF0000"/>
                </a:solidFill>
              </a:rPr>
              <a:t> in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text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1)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smtClean="0"/>
              <a:t>man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Jekyll</a:t>
            </a:r>
            <a:r>
              <a:rPr lang="cs-CZ" sz="2800" b="1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2) </a:t>
            </a:r>
            <a:r>
              <a:rPr lang="cs-CZ" sz="2800" b="1" dirty="0" err="1" smtClean="0"/>
              <a:t>Where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does</a:t>
            </a:r>
            <a:r>
              <a:rPr lang="cs-CZ" sz="2800" b="1" dirty="0" smtClean="0"/>
              <a:t> he live</a:t>
            </a:r>
            <a:r>
              <a:rPr lang="cs-CZ" sz="2800" b="1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3)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smtClean="0"/>
              <a:t>has he </a:t>
            </a:r>
            <a:r>
              <a:rPr lang="cs-CZ" sz="2800" b="1" dirty="0" err="1" smtClean="0"/>
              <a:t>got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under</a:t>
            </a:r>
            <a:r>
              <a:rPr lang="cs-CZ" sz="2800" b="1" dirty="0" smtClean="0"/>
              <a:t> his house</a:t>
            </a:r>
            <a:r>
              <a:rPr lang="cs-CZ" sz="2800" b="1" dirty="0" smtClean="0"/>
              <a:t>?</a:t>
            </a:r>
          </a:p>
          <a:p>
            <a:endParaRPr lang="cs-CZ" sz="2800" b="1" dirty="0"/>
          </a:p>
          <a:p>
            <a:r>
              <a:rPr lang="cs-CZ" sz="2800" dirty="0" smtClean="0"/>
              <a:t>                                  </a:t>
            </a:r>
          </a:p>
          <a:p>
            <a:r>
              <a:rPr lang="cs-CZ" sz="2800" dirty="0" smtClean="0"/>
              <a:t>                      </a:t>
            </a:r>
          </a:p>
          <a:p>
            <a:r>
              <a:rPr lang="cs-CZ" sz="2800" b="1" dirty="0" smtClean="0"/>
              <a:t>4)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does</a:t>
            </a:r>
            <a:r>
              <a:rPr lang="cs-CZ" sz="2800" b="1" dirty="0" smtClean="0"/>
              <a:t> he do </a:t>
            </a:r>
            <a:r>
              <a:rPr lang="cs-CZ" sz="2800" b="1" dirty="0" err="1" smtClean="0"/>
              <a:t>there</a:t>
            </a:r>
            <a:r>
              <a:rPr lang="cs-CZ" sz="2800" b="1" dirty="0" smtClean="0"/>
              <a:t>?</a:t>
            </a:r>
            <a:endParaRPr lang="cs-CZ" sz="2800" b="1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5233753" y="2060848"/>
            <a:ext cx="21285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a </a:t>
            </a:r>
            <a:r>
              <a:rPr lang="cs-CZ" sz="2800" b="1" dirty="0" err="1" smtClean="0">
                <a:solidFill>
                  <a:srgbClr val="FF0000"/>
                </a:solidFill>
              </a:rPr>
              <a:t>good</a:t>
            </a:r>
            <a:r>
              <a:rPr lang="cs-CZ" sz="2800" b="1" dirty="0" smtClean="0">
                <a:solidFill>
                  <a:srgbClr val="FF0000"/>
                </a:solidFill>
              </a:rPr>
              <a:t> man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356992"/>
            <a:ext cx="5472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in London in his house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29999" y="4797152"/>
            <a:ext cx="4292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a </a:t>
            </a:r>
            <a:r>
              <a:rPr lang="cs-CZ" sz="2800" b="1" dirty="0" err="1" smtClean="0">
                <a:solidFill>
                  <a:srgbClr val="FF0000"/>
                </a:solidFill>
              </a:rPr>
              <a:t>laboratory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33753" y="5768518"/>
            <a:ext cx="2044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experiments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74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6381327"/>
            <a:ext cx="31683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/>
              <a:t>things</a:t>
            </a:r>
            <a:r>
              <a:rPr lang="cs-CZ" dirty="0"/>
              <a:t> </a:t>
            </a:r>
            <a:r>
              <a:rPr lang="cs-CZ" dirty="0" err="1"/>
              <a:t>does</a:t>
            </a:r>
            <a:r>
              <a:rPr lang="cs-CZ" dirty="0"/>
              <a:t> he mix?</a:t>
            </a:r>
          </a:p>
          <a:p>
            <a:pPr marL="514350" indent="-514350">
              <a:buAutoNum type="arabicParenR"/>
            </a:pPr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does</a:t>
            </a:r>
            <a:r>
              <a:rPr lang="cs-CZ" dirty="0"/>
              <a:t> he do </a:t>
            </a:r>
            <a:r>
              <a:rPr lang="cs-CZ" dirty="0" err="1"/>
              <a:t>when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experiment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ready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6496779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/>
              <a:t>things</a:t>
            </a:r>
            <a:r>
              <a:rPr lang="cs-CZ" sz="2800" b="1" dirty="0"/>
              <a:t> are </a:t>
            </a:r>
            <a:r>
              <a:rPr lang="cs-CZ" sz="2800" b="1" dirty="0" err="1"/>
              <a:t>there</a:t>
            </a:r>
            <a:r>
              <a:rPr lang="cs-CZ" sz="2800" b="1" dirty="0"/>
              <a:t> in his </a:t>
            </a:r>
            <a:r>
              <a:rPr lang="cs-CZ" sz="2800" b="1" dirty="0" err="1"/>
              <a:t>laboratory</a:t>
            </a:r>
            <a:r>
              <a:rPr lang="cs-CZ" sz="2800" b="1" dirty="0"/>
              <a:t>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700808"/>
            <a:ext cx="751628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desk</a:t>
            </a:r>
            <a:r>
              <a:rPr lang="cs-CZ" sz="2800" b="1" dirty="0" smtClean="0">
                <a:solidFill>
                  <a:srgbClr val="FF0000"/>
                </a:solidFill>
              </a:rPr>
              <a:t>, a </a:t>
            </a:r>
            <a:r>
              <a:rPr lang="cs-CZ" sz="2800" b="1" dirty="0" err="1" smtClean="0">
                <a:solidFill>
                  <a:srgbClr val="FF0000"/>
                </a:solidFill>
              </a:rPr>
              <a:t>chair</a:t>
            </a:r>
            <a:r>
              <a:rPr lang="cs-CZ" sz="2800" b="1" dirty="0" smtClean="0">
                <a:solidFill>
                  <a:srgbClr val="FF0000"/>
                </a:solidFill>
              </a:rPr>
              <a:t>, a table, a </a:t>
            </a:r>
            <a:r>
              <a:rPr lang="cs-CZ" sz="2800" b="1" dirty="0" err="1" smtClean="0">
                <a:solidFill>
                  <a:srgbClr val="FF0000"/>
                </a:solidFill>
              </a:rPr>
              <a:t>bed</a:t>
            </a:r>
            <a:r>
              <a:rPr lang="cs-CZ" sz="2800" b="1" dirty="0" smtClean="0">
                <a:solidFill>
                  <a:srgbClr val="FF0000"/>
                </a:solidFill>
              </a:rPr>
              <a:t>, a </a:t>
            </a:r>
            <a:r>
              <a:rPr lang="cs-CZ" sz="2800" b="1" dirty="0" err="1" smtClean="0">
                <a:solidFill>
                  <a:srgbClr val="FF0000"/>
                </a:solidFill>
              </a:rPr>
              <a:t>cupboard</a:t>
            </a:r>
            <a:r>
              <a:rPr lang="cs-CZ" sz="2800" b="1" dirty="0" smtClean="0">
                <a:solidFill>
                  <a:srgbClr val="FF0000"/>
                </a:solidFill>
              </a:rPr>
              <a:t>, a </a:t>
            </a:r>
            <a:r>
              <a:rPr lang="cs-CZ" sz="2800" b="1" dirty="0" err="1" smtClean="0">
                <a:solidFill>
                  <a:srgbClr val="FF0000"/>
                </a:solidFill>
              </a:rPr>
              <a:t>shelf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>
                <a:solidFill>
                  <a:srgbClr val="FF0000"/>
                </a:solidFill>
              </a:rPr>
              <a:t>w</a:t>
            </a:r>
            <a:r>
              <a:rPr lang="cs-CZ" sz="2800" b="1" dirty="0" err="1" smtClean="0">
                <a:solidFill>
                  <a:srgbClr val="FF0000"/>
                </a:solidFill>
              </a:rPr>
              <a:t>ith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books</a:t>
            </a:r>
            <a:r>
              <a:rPr lang="cs-CZ" sz="2800" b="1" dirty="0" smtClean="0">
                <a:solidFill>
                  <a:srgbClr val="FF0000"/>
                </a:solidFill>
              </a:rPr>
              <a:t>, a </a:t>
            </a:r>
            <a:r>
              <a:rPr lang="cs-CZ" sz="2800" b="1" dirty="0" err="1" smtClean="0">
                <a:solidFill>
                  <a:srgbClr val="FF0000"/>
                </a:solidFill>
              </a:rPr>
              <a:t>mirror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356992"/>
            <a:ext cx="6550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experiment </a:t>
            </a:r>
            <a:r>
              <a:rPr lang="cs-CZ" sz="2800" b="1" dirty="0" err="1" smtClean="0"/>
              <a:t>does</a:t>
            </a:r>
            <a:r>
              <a:rPr lang="cs-CZ" sz="2800" b="1" dirty="0" smtClean="0"/>
              <a:t> he do </a:t>
            </a:r>
            <a:r>
              <a:rPr lang="cs-CZ" sz="2800" b="1" dirty="0" err="1" smtClean="0"/>
              <a:t>one</a:t>
            </a:r>
            <a:r>
              <a:rPr lang="cs-CZ" sz="2800" b="1" dirty="0" smtClean="0"/>
              <a:t> night?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4293096"/>
            <a:ext cx="17457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dangerous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220200"/>
            <a:ext cx="4554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7) </a:t>
            </a:r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things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does</a:t>
            </a:r>
            <a:r>
              <a:rPr lang="cs-CZ" sz="2800" b="1" dirty="0" smtClean="0"/>
              <a:t> he mix?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5616" y="6237312"/>
            <a:ext cx="44962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red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liquid</a:t>
            </a:r>
            <a:r>
              <a:rPr lang="cs-CZ" sz="2800" b="1" dirty="0" smtClean="0">
                <a:solidFill>
                  <a:srgbClr val="FF0000"/>
                </a:solidFill>
              </a:rPr>
              <a:t> and </a:t>
            </a:r>
            <a:r>
              <a:rPr lang="cs-CZ" sz="2800" b="1" dirty="0" err="1" smtClean="0">
                <a:solidFill>
                  <a:srgbClr val="FF0000"/>
                </a:solidFill>
              </a:rPr>
              <a:t>white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powder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46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79219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8) </a:t>
            </a:r>
            <a:r>
              <a:rPr lang="cs-CZ" sz="2800" b="1" dirty="0" err="1"/>
              <a:t>What</a:t>
            </a:r>
            <a:r>
              <a:rPr lang="cs-CZ" sz="2800" b="1" dirty="0"/>
              <a:t> </a:t>
            </a:r>
            <a:r>
              <a:rPr lang="cs-CZ" sz="2800" b="1" dirty="0" err="1"/>
              <a:t>does</a:t>
            </a:r>
            <a:r>
              <a:rPr lang="cs-CZ" sz="2800" b="1" dirty="0"/>
              <a:t> he do </a:t>
            </a:r>
            <a:r>
              <a:rPr lang="cs-CZ" sz="2800" b="1" dirty="0" err="1"/>
              <a:t>when</a:t>
            </a:r>
            <a:r>
              <a:rPr lang="cs-CZ" sz="2800" b="1" dirty="0"/>
              <a:t> </a:t>
            </a:r>
            <a:r>
              <a:rPr lang="cs-CZ" sz="2800" b="1" dirty="0" err="1"/>
              <a:t>the</a:t>
            </a:r>
            <a:r>
              <a:rPr lang="cs-CZ" sz="2800" b="1" dirty="0"/>
              <a:t> experiment </a:t>
            </a:r>
            <a:r>
              <a:rPr lang="cs-CZ" sz="2800" b="1" dirty="0" err="1"/>
              <a:t>is</a:t>
            </a:r>
            <a:r>
              <a:rPr lang="cs-CZ" sz="2800" b="1" dirty="0"/>
              <a:t> </a:t>
            </a:r>
            <a:r>
              <a:rPr lang="cs-CZ" sz="2800" b="1" dirty="0" err="1"/>
              <a:t>ready</a:t>
            </a:r>
            <a:r>
              <a:rPr lang="cs-CZ" sz="2800" b="1" dirty="0"/>
              <a:t>?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420907"/>
            <a:ext cx="3187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He </a:t>
            </a:r>
            <a:r>
              <a:rPr lang="cs-CZ" sz="2800" b="1" dirty="0" err="1" smtClean="0">
                <a:solidFill>
                  <a:srgbClr val="FF0000"/>
                </a:solidFill>
              </a:rPr>
              <a:t>drinks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liquid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690336"/>
            <a:ext cx="65619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9) </a:t>
            </a:r>
            <a:r>
              <a:rPr lang="cs-CZ" sz="2800" b="1" dirty="0" err="1"/>
              <a:t>How</a:t>
            </a:r>
            <a:r>
              <a:rPr lang="cs-CZ" sz="2800" b="1" dirty="0"/>
              <a:t> do his </a:t>
            </a:r>
            <a:r>
              <a:rPr lang="cs-CZ" sz="2800" b="1" dirty="0" err="1"/>
              <a:t>eyes</a:t>
            </a:r>
            <a:r>
              <a:rPr lang="cs-CZ" sz="2800" b="1" dirty="0"/>
              <a:t>, </a:t>
            </a:r>
            <a:r>
              <a:rPr lang="cs-CZ" sz="2800" b="1" dirty="0" err="1"/>
              <a:t>teeth</a:t>
            </a:r>
            <a:r>
              <a:rPr lang="cs-CZ" sz="2800" b="1" dirty="0"/>
              <a:t> and </a:t>
            </a:r>
            <a:r>
              <a:rPr lang="cs-CZ" sz="2800" b="1" dirty="0" err="1"/>
              <a:t>hair</a:t>
            </a:r>
            <a:r>
              <a:rPr lang="cs-CZ" sz="2800" b="1" dirty="0"/>
              <a:t> </a:t>
            </a:r>
            <a:r>
              <a:rPr lang="cs-CZ" sz="2800" b="1" dirty="0" err="1"/>
              <a:t>change</a:t>
            </a:r>
            <a:r>
              <a:rPr lang="cs-CZ" sz="2800" b="1" dirty="0"/>
              <a:t>?</a:t>
            </a:r>
          </a:p>
          <a:p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789040"/>
            <a:ext cx="7578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solidFill>
                  <a:srgbClr val="FF0000"/>
                </a:solidFill>
              </a:rPr>
              <a:t>r</a:t>
            </a:r>
            <a:r>
              <a:rPr lang="cs-CZ" sz="2800" b="1" dirty="0" err="1" smtClean="0">
                <a:solidFill>
                  <a:srgbClr val="FF0000"/>
                </a:solidFill>
              </a:rPr>
              <a:t>ed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eyes</a:t>
            </a:r>
            <a:r>
              <a:rPr lang="cs-CZ" sz="2800" b="1" dirty="0" smtClean="0">
                <a:solidFill>
                  <a:srgbClr val="FF0000"/>
                </a:solidFill>
              </a:rPr>
              <a:t>, long and </a:t>
            </a:r>
            <a:r>
              <a:rPr lang="cs-CZ" sz="2800" b="1" dirty="0" err="1" smtClean="0">
                <a:solidFill>
                  <a:srgbClr val="FF0000"/>
                </a:solidFill>
              </a:rPr>
              <a:t>dirty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hair</a:t>
            </a:r>
            <a:r>
              <a:rPr lang="cs-CZ" sz="2800" b="1" dirty="0" smtClean="0">
                <a:solidFill>
                  <a:srgbClr val="FF0000"/>
                </a:solidFill>
              </a:rPr>
              <a:t>, long and </a:t>
            </a:r>
            <a:r>
              <a:rPr lang="cs-CZ" sz="2800" b="1" dirty="0" err="1" smtClean="0">
                <a:solidFill>
                  <a:srgbClr val="FF0000"/>
                </a:solidFill>
              </a:rPr>
              <a:t>sharp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teeth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5013176"/>
            <a:ext cx="3978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10) </a:t>
            </a:r>
            <a:r>
              <a:rPr lang="cs-CZ" sz="2800" b="1" dirty="0" err="1" smtClean="0"/>
              <a:t>Who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new</a:t>
            </a:r>
            <a:r>
              <a:rPr lang="cs-CZ" sz="2800" b="1" dirty="0" smtClean="0"/>
              <a:t> man?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11760" y="6021288"/>
            <a:ext cx="3750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a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horrible</a:t>
            </a:r>
            <a:r>
              <a:rPr lang="cs-CZ" sz="2800" b="1" dirty="0" smtClean="0">
                <a:solidFill>
                  <a:srgbClr val="FF0000"/>
                </a:solidFill>
              </a:rPr>
              <a:t> man </a:t>
            </a:r>
            <a:r>
              <a:rPr lang="cs-CZ" sz="2800" b="1" dirty="0" err="1" smtClean="0">
                <a:solidFill>
                  <a:srgbClr val="FF0000"/>
                </a:solidFill>
              </a:rPr>
              <a:t>Mr</a:t>
            </a:r>
            <a:r>
              <a:rPr lang="cs-CZ" sz="2800" b="1" dirty="0" smtClean="0">
                <a:solidFill>
                  <a:srgbClr val="FF0000"/>
                </a:solidFill>
              </a:rPr>
              <a:t> Hyde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95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54713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microsoft.com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Zjednodušený text byl sestaven autorkou </a:t>
            </a:r>
            <a:r>
              <a:rPr lang="cs-CZ" sz="2400" dirty="0" err="1" smtClean="0"/>
              <a:t>DUMu</a:t>
            </a:r>
            <a:r>
              <a:rPr lang="cs-CZ" sz="2400" dirty="0" smtClean="0"/>
              <a:t>  na základě</a:t>
            </a:r>
          </a:p>
          <a:p>
            <a:r>
              <a:rPr lang="cs-CZ" sz="2400" smtClean="0"/>
              <a:t>shlédnutého </a:t>
            </a:r>
            <a:r>
              <a:rPr lang="cs-CZ" sz="2400" dirty="0" smtClean="0"/>
              <a:t>f</a:t>
            </a:r>
            <a:r>
              <a:rPr lang="cs-CZ" sz="2400" dirty="0" smtClean="0"/>
              <a:t>ilmu.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7092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161</TotalTime>
  <Words>487</Words>
  <Application>Microsoft Office PowerPoint</Application>
  <PresentationFormat>Předvádění na obrazovce (4:3)</PresentationFormat>
  <Paragraphs>160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Sousedství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20</cp:revision>
  <dcterms:created xsi:type="dcterms:W3CDTF">2012-03-04T17:28:43Z</dcterms:created>
  <dcterms:modified xsi:type="dcterms:W3CDTF">2012-04-01T18:42:40Z</dcterms:modified>
</cp:coreProperties>
</file>