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2"/>
  </p:notesMasterIdLst>
  <p:sldIdLst>
    <p:sldId id="264" r:id="rId3"/>
    <p:sldId id="263" r:id="rId4"/>
    <p:sldId id="256" r:id="rId5"/>
    <p:sldId id="257" r:id="rId6"/>
    <p:sldId id="258" r:id="rId7"/>
    <p:sldId id="260" r:id="rId8"/>
    <p:sldId id="261" r:id="rId9"/>
    <p:sldId id="262" r:id="rId10"/>
    <p:sldId id="25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3CA1BA-F2FA-4EA3-AE51-971391970D5F}" type="datetimeFigureOut">
              <a:rPr lang="en-GB" smtClean="0"/>
              <a:t>16/03/2014</a:t>
            </a:fld>
            <a:endParaRPr lang="en-GB"/>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GB"/>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B5A33D-267A-4595-988D-7A15B042DF45}" type="slidenum">
              <a:rPr lang="en-GB" smtClean="0"/>
              <a:t>‹#›</a:t>
            </a:fld>
            <a:endParaRPr lang="en-GB"/>
          </a:p>
        </p:txBody>
      </p:sp>
    </p:spTree>
    <p:extLst>
      <p:ext uri="{BB962C8B-B14F-4D97-AF65-F5344CB8AC3E}">
        <p14:creationId xmlns:p14="http://schemas.microsoft.com/office/powerpoint/2010/main" val="3895978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58914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Kliknutím lze upravit styl.</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8F5F637-E074-4B04-BB04-3D89B0CEF1C3}" type="datetimeFigureOut">
              <a:rPr lang="en-GB" smtClean="0"/>
              <a:t>16/03/2014</a:t>
            </a:fld>
            <a:endParaRPr lang="en-GB"/>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81D6B0E1-704B-41D2-9F0B-FB3695C40FA0}"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C8F5F637-E074-4B04-BB04-3D89B0CEF1C3}" type="datetimeFigureOut">
              <a:rPr lang="en-GB" smtClean="0"/>
              <a:t>16/03/2014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81D6B0E1-704B-41D2-9F0B-FB3695C40FA0}" type="slidenum">
              <a:rPr lang="en-GB" smtClean="0"/>
              <a:t>‹#›</a:t>
            </a:fld>
            <a:endParaRPr lang="en-GB"/>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C8F5F637-E074-4B04-BB04-3D89B0CEF1C3}" type="datetimeFigureOut">
              <a:rPr lang="en-GB" smtClean="0"/>
              <a:t>16/03/2014</a:t>
            </a:fld>
            <a:endParaRPr lang="en-GB"/>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1D6B0E1-704B-41D2-9F0B-FB3695C40FA0}" type="slidenum">
              <a:rPr lang="en-GB" smtClean="0"/>
              <a:t>‹#›</a:t>
            </a:fld>
            <a:endParaRPr lang="en-GB"/>
          </a:p>
        </p:txBody>
      </p:sp>
      <p:sp>
        <p:nvSpPr>
          <p:cNvPr id="14" name="Zástupný symbol pro zápatí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C8F5F637-E074-4B04-BB04-3D89B0CEF1C3}" type="datetimeFigureOut">
              <a:rPr lang="en-GB" smtClean="0"/>
              <a:t>16/03/2014</a:t>
            </a:fld>
            <a:endParaRPr lang="en-GB"/>
          </a:p>
        </p:txBody>
      </p:sp>
      <p:sp>
        <p:nvSpPr>
          <p:cNvPr id="10" name="Zástupný symbol pro číslo snímku 9"/>
          <p:cNvSpPr>
            <a:spLocks noGrp="1"/>
          </p:cNvSpPr>
          <p:nvPr>
            <p:ph type="sldNum" sz="quarter" idx="16"/>
          </p:nvPr>
        </p:nvSpPr>
        <p:spPr/>
        <p:txBody>
          <a:bodyPr rtlCol="0"/>
          <a:lstStyle/>
          <a:p>
            <a:fld id="{81D6B0E1-704B-41D2-9F0B-FB3695C40FA0}" type="slidenum">
              <a:rPr lang="en-GB" smtClean="0"/>
              <a:t>‹#›</a:t>
            </a:fld>
            <a:endParaRPr lang="en-GB"/>
          </a:p>
        </p:txBody>
      </p:sp>
      <p:sp>
        <p:nvSpPr>
          <p:cNvPr id="12" name="Zástupný symbol pro zápatí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Kliknutím lze upravit styl.</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C8F5F637-E074-4B04-BB04-3D89B0CEF1C3}" type="datetimeFigureOut">
              <a:rPr lang="en-GB" smtClean="0"/>
              <a:t>16/03/2014</a:t>
            </a:fld>
            <a:endParaRPr lang="en-GB"/>
          </a:p>
        </p:txBody>
      </p:sp>
      <p:sp>
        <p:nvSpPr>
          <p:cNvPr id="12" name="Zástupný symbol pro číslo snímku 11"/>
          <p:cNvSpPr>
            <a:spLocks noGrp="1"/>
          </p:cNvSpPr>
          <p:nvPr>
            <p:ph type="sldNum" sz="quarter" idx="16"/>
          </p:nvPr>
        </p:nvSpPr>
        <p:spPr/>
        <p:txBody>
          <a:bodyPr rtlCol="0"/>
          <a:lstStyle/>
          <a:p>
            <a:fld id="{81D6B0E1-704B-41D2-9F0B-FB3695C40FA0}" type="slidenum">
              <a:rPr lang="en-GB" smtClean="0"/>
              <a:t>‹#›</a:t>
            </a:fld>
            <a:endParaRPr lang="en-GB"/>
          </a:p>
        </p:txBody>
      </p:sp>
      <p:sp>
        <p:nvSpPr>
          <p:cNvPr id="14" name="Zástupný symbol pro zápatí 13"/>
          <p:cNvSpPr>
            <a:spLocks noGrp="1"/>
          </p:cNvSpPr>
          <p:nvPr>
            <p:ph type="ftr" sz="quarter" idx="17"/>
          </p:nvPr>
        </p:nvSpPr>
        <p:spPr/>
        <p:txBody>
          <a:bodyPr rtlCol="0"/>
          <a:lstStyle/>
          <a:p>
            <a:endParaRPr lang="en-GB"/>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C8F5F637-E074-4B04-BB04-3D89B0CEF1C3}" type="datetimeFigureOut">
              <a:rPr lang="en-GB" smtClean="0"/>
              <a:t>16/03/2014</a:t>
            </a:fld>
            <a:endParaRPr lang="en-GB"/>
          </a:p>
        </p:txBody>
      </p:sp>
      <p:sp>
        <p:nvSpPr>
          <p:cNvPr id="4" name="Zástupný symbol pro zápatí 3"/>
          <p:cNvSpPr>
            <a:spLocks noGrp="1"/>
          </p:cNvSpPr>
          <p:nvPr>
            <p:ph type="ftr" sz="quarter" idx="11"/>
          </p:nvPr>
        </p:nvSpPr>
        <p:spPr/>
        <p:txBody>
          <a:bodyPr/>
          <a:lstStyle/>
          <a:p>
            <a:endParaRPr lang="en-GB"/>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81D6B0E1-704B-41D2-9F0B-FB3695C40FA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F5F637-E074-4B04-BB04-3D89B0CEF1C3}" type="datetimeFigureOut">
              <a:rPr lang="en-GB" smtClean="0"/>
              <a:t>16/03/2014</a:t>
            </a:fld>
            <a:endParaRPr lang="en-GB"/>
          </a:p>
        </p:txBody>
      </p:sp>
      <p:sp>
        <p:nvSpPr>
          <p:cNvPr id="3" name="Zástupný symbol pro zápatí 2"/>
          <p:cNvSpPr>
            <a:spLocks noGrp="1"/>
          </p:cNvSpPr>
          <p:nvPr>
            <p:ph type="ftr" sz="quarter" idx="11"/>
          </p:nvPr>
        </p:nvSpPr>
        <p:spPr/>
        <p:txBody>
          <a:bodyPr/>
          <a:lstStyle/>
          <a:p>
            <a:endParaRPr lang="en-GB"/>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81D6B0E1-704B-41D2-9F0B-FB3695C40FA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C8F5F637-E074-4B04-BB04-3D89B0CEF1C3}" type="datetimeFigureOut">
              <a:rPr lang="en-GB" smtClean="0"/>
              <a:t>16/03/2014</a:t>
            </a:fld>
            <a:endParaRPr lang="en-GB"/>
          </a:p>
        </p:txBody>
      </p:sp>
      <p:sp>
        <p:nvSpPr>
          <p:cNvPr id="6" name="Zástupný symbol pro zápatí 5"/>
          <p:cNvSpPr>
            <a:spLocks noGrp="1"/>
          </p:cNvSpPr>
          <p:nvPr>
            <p:ph type="ftr" sz="quarter" idx="11"/>
          </p:nvPr>
        </p:nvSpPr>
        <p:spPr/>
        <p:txBody>
          <a:bodyPr/>
          <a:lstStyle/>
          <a:p>
            <a:endParaRPr lang="en-GB"/>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81D6B0E1-704B-41D2-9F0B-FB3695C40FA0}" type="slidenum">
              <a:rPr lang="en-GB" smtClean="0"/>
              <a:t>‹#›</a:t>
            </a:fld>
            <a:endParaRPr lang="en-GB"/>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Kliknutím lze upravit styl.</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C8F5F637-E074-4B04-BB04-3D89B0CEF1C3}" type="datetimeFigureOut">
              <a:rPr lang="en-GB" smtClean="0"/>
              <a:t>16/03/2014</a:t>
            </a:fld>
            <a:endParaRPr lang="en-GB"/>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81D6B0E1-704B-41D2-9F0B-FB3695C40FA0}" type="slidenum">
              <a:rPr lang="en-GB" smtClean="0"/>
              <a:t>‹#›</a:t>
            </a:fld>
            <a:endParaRPr lang="en-GB"/>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en-GB"/>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Kliknutím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8F5F637-E074-4B04-BB04-3D89B0CEF1C3}" type="datetimeFigureOut">
              <a:rPr lang="en-GB" smtClean="0"/>
              <a:t>16/03/2014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p>
            <a:fld id="{81D6B0E1-704B-41D2-9F0B-FB3695C40FA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C8F5F637-E074-4B04-BB04-3D89B0CEF1C3}" type="datetimeFigureOut">
              <a:rPr lang="en-GB" smtClean="0"/>
              <a:t>16/03/2014</a:t>
            </a:fld>
            <a:endParaRPr lang="en-GB"/>
          </a:p>
        </p:txBody>
      </p:sp>
      <p:sp>
        <p:nvSpPr>
          <p:cNvPr id="5" name="Zástupný symbol pro zápatí 4"/>
          <p:cNvSpPr>
            <a:spLocks noGrp="1"/>
          </p:cNvSpPr>
          <p:nvPr>
            <p:ph type="ftr" sz="quarter" idx="11"/>
          </p:nvPr>
        </p:nvSpPr>
        <p:spPr>
          <a:xfrm>
            <a:off x="457201" y="6248207"/>
            <a:ext cx="5573483" cy="365125"/>
          </a:xfrm>
        </p:spPr>
        <p:txBody>
          <a:bodyPr/>
          <a:lstStyle/>
          <a:p>
            <a:endParaRPr lang="en-GB"/>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81D6B0E1-704B-41D2-9F0B-FB3695C40FA0}"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0874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539467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781789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553825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890311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950936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45398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211173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622494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560794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11625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8F5F637-E074-4B04-BB04-3D89B0CEF1C3}" type="datetimeFigureOut">
              <a:rPr lang="en-GB" smtClean="0"/>
              <a:t>16/03/2014</a:t>
            </a:fld>
            <a:endParaRPr lang="en-GB"/>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1D6B0E1-704B-41D2-9F0B-FB3695C40FA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19BB93-345A-4E9C-A89B-38BBF77BCBBD}" type="datetimeFigureOut">
              <a:rPr lang="cs-CZ" smtClean="0">
                <a:solidFill>
                  <a:prstClr val="black">
                    <a:tint val="75000"/>
                  </a:prstClr>
                </a:solidFill>
              </a:rPr>
              <a:pPr/>
              <a:t>16.3.2014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819153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www.nkhotels.fr/#/top-quality-audit/35890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p14="http://schemas.microsoft.com/office/powerpoint/2010/main" val="346807211"/>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en-GB" sz="1800" kern="1200" dirty="0" smtClean="0">
                          <a:solidFill>
                            <a:schemeClr val="tx1"/>
                          </a:solidFill>
                          <a:effectLst/>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20</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Pavla Suchanová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Konverzace</a:t>
                      </a:r>
                      <a:r>
                        <a:rPr lang="cs-CZ" baseline="0" dirty="0" smtClean="0"/>
                        <a:t> s hostem</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1.8.2013</a:t>
                      </a:r>
                      <a:endParaRPr lang="cs-CZ" dirty="0"/>
                    </a:p>
                  </a:txBody>
                  <a:tcPr anchor="ctr"/>
                </a:tc>
              </a:tr>
            </a:tbl>
          </a:graphicData>
        </a:graphic>
      </p:graphicFrame>
    </p:spTree>
    <p:extLst>
      <p:ext uri="{BB962C8B-B14F-4D97-AF65-F5344CB8AC3E}">
        <p14:creationId xmlns:p14="http://schemas.microsoft.com/office/powerpoint/2010/main" val="638796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sz="2400" dirty="0" smtClean="0"/>
              <a:t>Anotace: </a:t>
            </a:r>
            <a:r>
              <a:rPr lang="cs-CZ" sz="2400" dirty="0" err="1" smtClean="0"/>
              <a:t>Materiá</a:t>
            </a:r>
            <a:r>
              <a:rPr lang="cs-CZ" sz="2400" dirty="0" smtClean="0"/>
              <a:t> je zaměřen na propojení jazykového učiva s odborným vzděláním. Vycházím z aktuálního moderního zdroje, který představuje odbornou terminologii a zprostředkovává autory z jiných kultur. Nabízí srovnání úhlu pohledu na odbornou tematiku. Žáci mají možnost získat a zapamatovat si informace, jež později mohou srovnávat a hodnotit s vědomostmi nabytými v odborných předmětech.</a:t>
            </a:r>
          </a:p>
          <a:p>
            <a:r>
              <a:rPr lang="cs-CZ" sz="2400" dirty="0" smtClean="0"/>
              <a:t>Metodické pokyny: aktivita je určena žákům úrovně A2-B1.</a:t>
            </a:r>
          </a:p>
          <a:p>
            <a:pPr marL="0" indent="0">
              <a:buNone/>
            </a:pPr>
            <a:r>
              <a:rPr lang="cs-CZ" sz="2400" dirty="0" smtClean="0"/>
              <a:t>Během prezentace je možné objasnit neznámou slovní zásobu. Je vhodné dát žákům tištěný materiál, kam si mohou zaznamenávat poznámky ke slovní zásobě. Po prezentaci učitelem je možné použít jako čtecí materiál. Následovat může diskuse o praktickém použití získaných informací. Plánovaný čas cca 10 min.</a:t>
            </a:r>
          </a:p>
        </p:txBody>
      </p:sp>
    </p:spTree>
    <p:extLst>
      <p:ext uri="{BB962C8B-B14F-4D97-AF65-F5344CB8AC3E}">
        <p14:creationId xmlns:p14="http://schemas.microsoft.com/office/powerpoint/2010/main" val="603932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t>Useful</a:t>
            </a:r>
            <a:r>
              <a:rPr lang="cs-CZ" dirty="0" smtClean="0"/>
              <a:t> </a:t>
            </a:r>
            <a:r>
              <a:rPr lang="cs-CZ" dirty="0" err="1" smtClean="0"/>
              <a:t>phrases</a:t>
            </a:r>
            <a:r>
              <a:rPr lang="cs-CZ" dirty="0" smtClean="0"/>
              <a:t> </a:t>
            </a:r>
            <a:r>
              <a:rPr lang="cs-CZ" dirty="0" err="1" smtClean="0"/>
              <a:t>for</a:t>
            </a:r>
            <a:r>
              <a:rPr lang="cs-CZ" dirty="0" smtClean="0"/>
              <a:t> a </a:t>
            </a:r>
            <a:r>
              <a:rPr lang="cs-CZ" dirty="0" err="1" smtClean="0"/>
              <a:t>waiter</a:t>
            </a:r>
            <a:endParaRPr lang="en-GB" dirty="0"/>
          </a:p>
        </p:txBody>
      </p:sp>
      <p:sp>
        <p:nvSpPr>
          <p:cNvPr id="3" name="Podnadpis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3016242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1.</a:t>
            </a:r>
            <a:endParaRPr lang="en-GB" dirty="0"/>
          </a:p>
        </p:txBody>
      </p:sp>
      <p:sp>
        <p:nvSpPr>
          <p:cNvPr id="3" name="Zástupný symbol pro obsah 2"/>
          <p:cNvSpPr>
            <a:spLocks noGrp="1"/>
          </p:cNvSpPr>
          <p:nvPr>
            <p:ph sz="quarter" idx="1"/>
          </p:nvPr>
        </p:nvSpPr>
        <p:spPr/>
        <p:txBody>
          <a:bodyPr/>
          <a:lstStyle/>
          <a:p>
            <a:endParaRPr lang="en-GB" dirty="0"/>
          </a:p>
        </p:txBody>
      </p:sp>
      <p:sp>
        <p:nvSpPr>
          <p:cNvPr id="4" name="Zástupný symbol pro obsah 3"/>
          <p:cNvSpPr>
            <a:spLocks noGrp="1"/>
          </p:cNvSpPr>
          <p:nvPr>
            <p:ph sz="quarter" idx="2"/>
          </p:nvPr>
        </p:nvSpPr>
        <p:spPr/>
        <p:txBody>
          <a:bodyPr/>
          <a:lstStyle/>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780928"/>
            <a:ext cx="2857500" cy="197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Zaoblený obdélníkový popisek 4"/>
          <p:cNvSpPr/>
          <p:nvPr/>
        </p:nvSpPr>
        <p:spPr>
          <a:xfrm>
            <a:off x="4283968" y="1988840"/>
            <a:ext cx="4248472" cy="1296144"/>
          </a:xfrm>
          <a:prstGeom prst="wedgeRoundRectCallout">
            <a:avLst>
              <a:gd name="adj1" fmla="val -77175"/>
              <a:gd name="adj2" fmla="val 499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Good</a:t>
            </a:r>
            <a:r>
              <a:rPr lang="cs-CZ" dirty="0" smtClean="0"/>
              <a:t> </a:t>
            </a:r>
            <a:r>
              <a:rPr lang="cs-CZ" dirty="0" err="1" smtClean="0"/>
              <a:t>afternoon</a:t>
            </a:r>
            <a:r>
              <a:rPr lang="cs-CZ" dirty="0" smtClean="0"/>
              <a:t> Sir / Madam, </a:t>
            </a:r>
            <a:r>
              <a:rPr lang="cs-CZ" dirty="0" err="1" smtClean="0"/>
              <a:t>have</a:t>
            </a:r>
            <a:r>
              <a:rPr lang="cs-CZ" dirty="0" smtClean="0"/>
              <a:t> </a:t>
            </a:r>
            <a:r>
              <a:rPr lang="cs-CZ" dirty="0" err="1" smtClean="0"/>
              <a:t>you</a:t>
            </a:r>
            <a:r>
              <a:rPr lang="cs-CZ" dirty="0" smtClean="0"/>
              <a:t> </a:t>
            </a:r>
            <a:r>
              <a:rPr lang="cs-CZ" dirty="0" err="1" smtClean="0"/>
              <a:t>got</a:t>
            </a:r>
            <a:r>
              <a:rPr lang="cs-CZ" dirty="0" smtClean="0"/>
              <a:t> a </a:t>
            </a:r>
            <a:r>
              <a:rPr lang="cs-CZ" dirty="0" err="1" smtClean="0"/>
              <a:t>reservation</a:t>
            </a:r>
            <a:r>
              <a:rPr lang="cs-CZ" dirty="0" smtClean="0"/>
              <a:t>?</a:t>
            </a:r>
            <a:endParaRPr lang="en-GB" dirty="0"/>
          </a:p>
        </p:txBody>
      </p:sp>
      <p:sp>
        <p:nvSpPr>
          <p:cNvPr id="6" name="Zaoblený obdélníkový popisek 5"/>
          <p:cNvSpPr/>
          <p:nvPr/>
        </p:nvSpPr>
        <p:spPr>
          <a:xfrm>
            <a:off x="4283968" y="3766765"/>
            <a:ext cx="4248472" cy="814363"/>
          </a:xfrm>
          <a:prstGeom prst="wedgeRoundRectCallout">
            <a:avLst>
              <a:gd name="adj1" fmla="val -77557"/>
              <a:gd name="adj2" fmla="val -10456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Can</a:t>
            </a:r>
            <a:r>
              <a:rPr lang="cs-CZ" dirty="0" smtClean="0"/>
              <a:t> I </a:t>
            </a:r>
            <a:r>
              <a:rPr lang="cs-CZ" dirty="0" err="1" smtClean="0"/>
              <a:t>have</a:t>
            </a:r>
            <a:r>
              <a:rPr lang="cs-CZ" dirty="0" smtClean="0"/>
              <a:t> </a:t>
            </a:r>
            <a:r>
              <a:rPr lang="cs-CZ" dirty="0" err="1" smtClean="0"/>
              <a:t>your</a:t>
            </a:r>
            <a:r>
              <a:rPr lang="cs-CZ" dirty="0" smtClean="0"/>
              <a:t> </a:t>
            </a:r>
            <a:r>
              <a:rPr lang="cs-CZ" dirty="0" err="1" smtClean="0"/>
              <a:t>coat</a:t>
            </a:r>
            <a:r>
              <a:rPr lang="cs-CZ" dirty="0" smtClean="0"/>
              <a:t>?</a:t>
            </a:r>
            <a:endParaRPr lang="en-GB" dirty="0"/>
          </a:p>
        </p:txBody>
      </p:sp>
    </p:spTree>
    <p:extLst>
      <p:ext uri="{BB962C8B-B14F-4D97-AF65-F5344CB8AC3E}">
        <p14:creationId xmlns:p14="http://schemas.microsoft.com/office/powerpoint/2010/main" val="26249777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2.</a:t>
            </a:r>
            <a:endParaRPr lang="en-GB" dirty="0"/>
          </a:p>
        </p:txBody>
      </p:sp>
      <p:sp>
        <p:nvSpPr>
          <p:cNvPr id="3" name="Zástupný symbol pro obsah 2"/>
          <p:cNvSpPr>
            <a:spLocks noGrp="1"/>
          </p:cNvSpPr>
          <p:nvPr>
            <p:ph sz="quarter" idx="1"/>
          </p:nvPr>
        </p:nvSpPr>
        <p:spPr/>
        <p:txBody>
          <a:bodyPr/>
          <a:lstStyle/>
          <a:p>
            <a:endParaRPr lang="en-GB" dirty="0"/>
          </a:p>
        </p:txBody>
      </p:sp>
      <p:sp>
        <p:nvSpPr>
          <p:cNvPr id="4" name="Zástupný symbol pro obsah 3"/>
          <p:cNvSpPr>
            <a:spLocks noGrp="1"/>
          </p:cNvSpPr>
          <p:nvPr>
            <p:ph sz="quarter" idx="2"/>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420889"/>
            <a:ext cx="3360373"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Zaoblený obdélníkový popisek 4"/>
          <p:cNvSpPr/>
          <p:nvPr/>
        </p:nvSpPr>
        <p:spPr>
          <a:xfrm>
            <a:off x="3923928" y="1772816"/>
            <a:ext cx="4752528" cy="864096"/>
          </a:xfrm>
          <a:prstGeom prst="wedgeRoundRectCallout">
            <a:avLst>
              <a:gd name="adj1" fmla="val -75497"/>
              <a:gd name="adj2" fmla="val 1168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Will</a:t>
            </a:r>
            <a:r>
              <a:rPr lang="cs-CZ" dirty="0" smtClean="0"/>
              <a:t> </a:t>
            </a:r>
            <a:r>
              <a:rPr lang="cs-CZ" dirty="0" err="1" smtClean="0"/>
              <a:t>you</a:t>
            </a:r>
            <a:r>
              <a:rPr lang="cs-CZ" dirty="0" smtClean="0"/>
              <a:t> </a:t>
            </a:r>
            <a:r>
              <a:rPr lang="cs-CZ" dirty="0" err="1" smtClean="0"/>
              <a:t>follow</a:t>
            </a:r>
            <a:r>
              <a:rPr lang="cs-CZ" dirty="0" smtClean="0"/>
              <a:t> </a:t>
            </a:r>
            <a:r>
              <a:rPr lang="cs-CZ" dirty="0" err="1" smtClean="0"/>
              <a:t>me</a:t>
            </a:r>
            <a:r>
              <a:rPr lang="cs-CZ" dirty="0" smtClean="0"/>
              <a:t>, </a:t>
            </a:r>
            <a:r>
              <a:rPr lang="cs-CZ" dirty="0" err="1" smtClean="0"/>
              <a:t>please</a:t>
            </a:r>
            <a:r>
              <a:rPr lang="cs-CZ" dirty="0" smtClean="0"/>
              <a:t>?</a:t>
            </a:r>
            <a:endParaRPr lang="en-GB" dirty="0"/>
          </a:p>
        </p:txBody>
      </p:sp>
      <p:sp>
        <p:nvSpPr>
          <p:cNvPr id="7" name="Zaoblený obdélníkový popisek 6"/>
          <p:cNvSpPr/>
          <p:nvPr/>
        </p:nvSpPr>
        <p:spPr>
          <a:xfrm>
            <a:off x="3923928" y="3681029"/>
            <a:ext cx="4824536" cy="972107"/>
          </a:xfrm>
          <a:prstGeom prst="wedgeRoundRectCallout">
            <a:avLst>
              <a:gd name="adj1" fmla="val -63406"/>
              <a:gd name="adj2" fmla="val -8430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I </a:t>
            </a:r>
            <a:r>
              <a:rPr lang="cs-CZ" dirty="0" err="1" smtClean="0"/>
              <a:t>will</a:t>
            </a:r>
            <a:r>
              <a:rPr lang="cs-CZ" dirty="0" smtClean="0"/>
              <a:t> show </a:t>
            </a:r>
            <a:r>
              <a:rPr lang="cs-CZ" dirty="0" err="1" smtClean="0"/>
              <a:t>you</a:t>
            </a:r>
            <a:r>
              <a:rPr lang="cs-CZ" dirty="0" smtClean="0"/>
              <a:t> to </a:t>
            </a:r>
            <a:r>
              <a:rPr lang="cs-CZ" dirty="0" err="1" smtClean="0"/>
              <a:t>your</a:t>
            </a:r>
            <a:r>
              <a:rPr lang="cs-CZ" dirty="0" smtClean="0"/>
              <a:t> table.</a:t>
            </a:r>
            <a:endParaRPr lang="en-GB" dirty="0"/>
          </a:p>
        </p:txBody>
      </p:sp>
    </p:spTree>
    <p:extLst>
      <p:ext uri="{BB962C8B-B14F-4D97-AF65-F5344CB8AC3E}">
        <p14:creationId xmlns:p14="http://schemas.microsoft.com/office/powerpoint/2010/main" val="11538403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a:t>
            </a:r>
            <a:endParaRPr lang="en-GB" dirty="0"/>
          </a:p>
        </p:txBody>
      </p:sp>
      <p:sp>
        <p:nvSpPr>
          <p:cNvPr id="3" name="Zástupný symbol pro obsah 2"/>
          <p:cNvSpPr>
            <a:spLocks noGrp="1"/>
          </p:cNvSpPr>
          <p:nvPr>
            <p:ph sz="quarter" idx="1"/>
          </p:nvPr>
        </p:nvSpPr>
        <p:spPr/>
        <p:txBody>
          <a:bodyPr/>
          <a:lstStyle/>
          <a:p>
            <a:endParaRPr lang="en-GB" dirty="0"/>
          </a:p>
        </p:txBody>
      </p:sp>
      <p:sp>
        <p:nvSpPr>
          <p:cNvPr id="4" name="Zástupný symbol pro obsah 3"/>
          <p:cNvSpPr>
            <a:spLocks noGrp="1"/>
          </p:cNvSpPr>
          <p:nvPr>
            <p:ph sz="quarter" idx="2"/>
          </p:nvPr>
        </p:nvSpPr>
        <p:spPr>
          <a:xfrm>
            <a:off x="4644008" y="1484784"/>
            <a:ext cx="4038600" cy="4525963"/>
          </a:xfrm>
        </p:spPr>
        <p:txBody>
          <a:bodyPr/>
          <a:lstStyle/>
          <a:p>
            <a:endParaRPr lang="en-GB"/>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286911"/>
            <a:ext cx="3333750" cy="2200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Zaoblený obdélníkový popisek 4"/>
          <p:cNvSpPr/>
          <p:nvPr/>
        </p:nvSpPr>
        <p:spPr>
          <a:xfrm>
            <a:off x="4976855" y="2060848"/>
            <a:ext cx="3096344" cy="983494"/>
          </a:xfrm>
          <a:prstGeom prst="wedgeRoundRectCallout">
            <a:avLst>
              <a:gd name="adj1" fmla="val -102541"/>
              <a:gd name="adj2" fmla="val 3360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Will</a:t>
            </a:r>
            <a:r>
              <a:rPr lang="cs-CZ" dirty="0" smtClean="0"/>
              <a:t> </a:t>
            </a:r>
            <a:r>
              <a:rPr lang="cs-CZ" dirty="0" err="1" smtClean="0"/>
              <a:t>this</a:t>
            </a:r>
            <a:r>
              <a:rPr lang="cs-CZ" dirty="0" smtClean="0"/>
              <a:t> table </a:t>
            </a:r>
            <a:r>
              <a:rPr lang="cs-CZ" dirty="0" err="1" smtClean="0"/>
              <a:t>be</a:t>
            </a:r>
            <a:r>
              <a:rPr lang="cs-CZ" dirty="0" smtClean="0"/>
              <a:t> OK?</a:t>
            </a:r>
            <a:endParaRPr lang="en-GB" dirty="0"/>
          </a:p>
        </p:txBody>
      </p:sp>
      <p:sp>
        <p:nvSpPr>
          <p:cNvPr id="6" name="Zaoblený obdélníkový popisek 5"/>
          <p:cNvSpPr/>
          <p:nvPr/>
        </p:nvSpPr>
        <p:spPr>
          <a:xfrm>
            <a:off x="4949664" y="3535139"/>
            <a:ext cx="3150727" cy="901973"/>
          </a:xfrm>
          <a:prstGeom prst="wedgeRoundRectCallout">
            <a:avLst>
              <a:gd name="adj1" fmla="val -101932"/>
              <a:gd name="adj2" fmla="val -8246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Does</a:t>
            </a:r>
            <a:r>
              <a:rPr lang="cs-CZ" dirty="0" smtClean="0"/>
              <a:t> </a:t>
            </a:r>
            <a:r>
              <a:rPr lang="cs-CZ" dirty="0" err="1" smtClean="0"/>
              <a:t>the</a:t>
            </a:r>
            <a:r>
              <a:rPr lang="cs-CZ" dirty="0" smtClean="0"/>
              <a:t> table suit </a:t>
            </a:r>
            <a:r>
              <a:rPr lang="cs-CZ" dirty="0" err="1" smtClean="0"/>
              <a:t>you</a:t>
            </a:r>
            <a:r>
              <a:rPr lang="cs-CZ" dirty="0" smtClean="0"/>
              <a:t>?</a:t>
            </a:r>
            <a:endParaRPr lang="en-GB" dirty="0"/>
          </a:p>
        </p:txBody>
      </p:sp>
    </p:spTree>
    <p:extLst>
      <p:ext uri="{BB962C8B-B14F-4D97-AF65-F5344CB8AC3E}">
        <p14:creationId xmlns:p14="http://schemas.microsoft.com/office/powerpoint/2010/main" val="30747246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en-GB"/>
          </a:p>
        </p:txBody>
      </p:sp>
      <p:sp>
        <p:nvSpPr>
          <p:cNvPr id="3" name="Zástupný symbol pro obsah 2"/>
          <p:cNvSpPr>
            <a:spLocks noGrp="1"/>
          </p:cNvSpPr>
          <p:nvPr>
            <p:ph sz="quarter" idx="1"/>
          </p:nvPr>
        </p:nvSpPr>
        <p:spPr/>
        <p:txBody>
          <a:bodyPr/>
          <a:lstStyle/>
          <a:p>
            <a:endParaRPr lang="en-GB" dirty="0"/>
          </a:p>
        </p:txBody>
      </p:sp>
      <p:sp>
        <p:nvSpPr>
          <p:cNvPr id="4" name="Zástupný symbol pro obsah 3"/>
          <p:cNvSpPr>
            <a:spLocks noGrp="1"/>
          </p:cNvSpPr>
          <p:nvPr>
            <p:ph sz="quarter" idx="2"/>
          </p:nvPr>
        </p:nvSpPr>
        <p:spPr/>
        <p:txBody>
          <a:bodyPr/>
          <a:lstStyle/>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276872"/>
            <a:ext cx="3906180" cy="2604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Zaoblený obdélníkový popisek 4"/>
          <p:cNvSpPr/>
          <p:nvPr/>
        </p:nvSpPr>
        <p:spPr>
          <a:xfrm>
            <a:off x="4860032" y="1916832"/>
            <a:ext cx="3672408" cy="1008112"/>
          </a:xfrm>
          <a:prstGeom prst="wedgeRoundRectCallout">
            <a:avLst>
              <a:gd name="adj1" fmla="val -127411"/>
              <a:gd name="adj2" fmla="val 3113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Here</a:t>
            </a:r>
            <a:r>
              <a:rPr lang="cs-CZ" dirty="0" smtClean="0"/>
              <a:t> </a:t>
            </a:r>
            <a:r>
              <a:rPr lang="cs-CZ" dirty="0" err="1" smtClean="0"/>
              <a:t>is</a:t>
            </a:r>
            <a:r>
              <a:rPr lang="cs-CZ" dirty="0" smtClean="0"/>
              <a:t> </a:t>
            </a:r>
            <a:r>
              <a:rPr lang="cs-CZ" dirty="0" err="1" smtClean="0"/>
              <a:t>the</a:t>
            </a:r>
            <a:r>
              <a:rPr lang="cs-CZ" dirty="0" smtClean="0"/>
              <a:t> menu and </a:t>
            </a:r>
            <a:r>
              <a:rPr lang="cs-CZ" dirty="0" err="1" smtClean="0"/>
              <a:t>wine</a:t>
            </a:r>
            <a:r>
              <a:rPr lang="cs-CZ" dirty="0" smtClean="0"/>
              <a:t> list.</a:t>
            </a:r>
            <a:endParaRPr lang="en-GB" dirty="0"/>
          </a:p>
        </p:txBody>
      </p:sp>
      <p:sp>
        <p:nvSpPr>
          <p:cNvPr id="6" name="Zaoblený obdélníkový popisek 5"/>
          <p:cNvSpPr/>
          <p:nvPr/>
        </p:nvSpPr>
        <p:spPr>
          <a:xfrm>
            <a:off x="4860032" y="3356992"/>
            <a:ext cx="3672408" cy="720080"/>
          </a:xfrm>
          <a:prstGeom prst="wedgeRoundRectCallout">
            <a:avLst>
              <a:gd name="adj1" fmla="val -127643"/>
              <a:gd name="adj2" fmla="val -11320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Are </a:t>
            </a:r>
            <a:r>
              <a:rPr lang="cs-CZ" dirty="0" err="1" smtClean="0"/>
              <a:t>you</a:t>
            </a:r>
            <a:r>
              <a:rPr lang="cs-CZ" dirty="0" smtClean="0"/>
              <a:t> </a:t>
            </a:r>
            <a:r>
              <a:rPr lang="cs-CZ" dirty="0" err="1" smtClean="0"/>
              <a:t>ready</a:t>
            </a:r>
            <a:r>
              <a:rPr lang="cs-CZ" dirty="0" smtClean="0"/>
              <a:t> to </a:t>
            </a:r>
            <a:r>
              <a:rPr lang="cs-CZ" dirty="0" err="1" smtClean="0"/>
              <a:t>order</a:t>
            </a:r>
            <a:r>
              <a:rPr lang="cs-CZ" dirty="0" smtClean="0"/>
              <a:t>?</a:t>
            </a:r>
            <a:endParaRPr lang="en-GB" dirty="0"/>
          </a:p>
        </p:txBody>
      </p:sp>
      <p:sp>
        <p:nvSpPr>
          <p:cNvPr id="7" name="Zaoblený obdélníkový popisek 6"/>
          <p:cNvSpPr/>
          <p:nvPr/>
        </p:nvSpPr>
        <p:spPr>
          <a:xfrm>
            <a:off x="4860032" y="4653136"/>
            <a:ext cx="3672408" cy="648072"/>
          </a:xfrm>
          <a:prstGeom prst="wedgeRoundRectCallout">
            <a:avLst>
              <a:gd name="adj1" fmla="val -128109"/>
              <a:gd name="adj2" fmla="val -28034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Would</a:t>
            </a:r>
            <a:r>
              <a:rPr lang="cs-CZ" dirty="0" smtClean="0"/>
              <a:t> </a:t>
            </a:r>
            <a:r>
              <a:rPr lang="cs-CZ" dirty="0" err="1" smtClean="0"/>
              <a:t>you</a:t>
            </a:r>
            <a:r>
              <a:rPr lang="cs-CZ" dirty="0" smtClean="0"/>
              <a:t> </a:t>
            </a:r>
            <a:r>
              <a:rPr lang="cs-CZ" dirty="0" err="1" smtClean="0"/>
              <a:t>like</a:t>
            </a:r>
            <a:r>
              <a:rPr lang="cs-CZ" dirty="0" smtClean="0"/>
              <a:t> to </a:t>
            </a:r>
            <a:r>
              <a:rPr lang="cs-CZ" dirty="0" err="1" smtClean="0"/>
              <a:t>order</a:t>
            </a:r>
            <a:r>
              <a:rPr lang="cs-CZ" dirty="0" smtClean="0"/>
              <a:t> </a:t>
            </a:r>
            <a:r>
              <a:rPr lang="cs-CZ" dirty="0" err="1" smtClean="0"/>
              <a:t>some</a:t>
            </a:r>
            <a:r>
              <a:rPr lang="cs-CZ" dirty="0" smtClean="0"/>
              <a:t> </a:t>
            </a:r>
            <a:r>
              <a:rPr lang="cs-CZ" dirty="0" err="1" smtClean="0"/>
              <a:t>wine</a:t>
            </a:r>
            <a:r>
              <a:rPr lang="cs-CZ" dirty="0" smtClean="0"/>
              <a:t>?</a:t>
            </a:r>
            <a:endParaRPr lang="en-GB" dirty="0"/>
          </a:p>
        </p:txBody>
      </p:sp>
    </p:spTree>
    <p:extLst>
      <p:ext uri="{BB962C8B-B14F-4D97-AF65-F5344CB8AC3E}">
        <p14:creationId xmlns:p14="http://schemas.microsoft.com/office/powerpoint/2010/main" val="36889184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4.</a:t>
            </a:r>
            <a:endParaRPr lang="en-GB" dirty="0"/>
          </a:p>
        </p:txBody>
      </p:sp>
      <p:sp>
        <p:nvSpPr>
          <p:cNvPr id="5" name="Zástupný symbol pro obsah 4"/>
          <p:cNvSpPr>
            <a:spLocks noGrp="1"/>
          </p:cNvSpPr>
          <p:nvPr>
            <p:ph sz="quarter" idx="1"/>
          </p:nvPr>
        </p:nvSpPr>
        <p:spPr/>
        <p:txBody>
          <a:bodyPr/>
          <a:lstStyle/>
          <a:p>
            <a:endParaRPr lang="en-GB" dirty="0"/>
          </a:p>
        </p:txBody>
      </p:sp>
      <p:sp>
        <p:nvSpPr>
          <p:cNvPr id="4" name="Zástupný symbol pro obsah 3"/>
          <p:cNvSpPr>
            <a:spLocks noGrp="1"/>
          </p:cNvSpPr>
          <p:nvPr>
            <p:ph sz="quarter" idx="2"/>
          </p:nvPr>
        </p:nvSpPr>
        <p:spPr/>
        <p:txBody>
          <a:bodyPr/>
          <a:lstStyle/>
          <a:p>
            <a:endParaRPr lang="en-GB" dirty="0"/>
          </a:p>
        </p:txBody>
      </p:sp>
      <p:pic>
        <p:nvPicPr>
          <p:cNvPr id="512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2801273"/>
            <a:ext cx="3086057" cy="1728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Zaoblený obdélníkový popisek 5"/>
          <p:cNvSpPr/>
          <p:nvPr/>
        </p:nvSpPr>
        <p:spPr>
          <a:xfrm>
            <a:off x="5148064" y="1628800"/>
            <a:ext cx="3168352" cy="646907"/>
          </a:xfrm>
          <a:prstGeom prst="wedgeRoundRectCallout">
            <a:avLst>
              <a:gd name="adj1" fmla="val -103099"/>
              <a:gd name="adj2" fmla="val 12658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Is</a:t>
            </a:r>
            <a:r>
              <a:rPr lang="cs-CZ" dirty="0" smtClean="0"/>
              <a:t> </a:t>
            </a:r>
            <a:r>
              <a:rPr lang="cs-CZ" dirty="0" err="1" smtClean="0"/>
              <a:t>everything</a:t>
            </a:r>
            <a:r>
              <a:rPr lang="cs-CZ" dirty="0" smtClean="0"/>
              <a:t> OK?</a:t>
            </a:r>
            <a:endParaRPr lang="en-GB" dirty="0"/>
          </a:p>
        </p:txBody>
      </p:sp>
      <p:sp>
        <p:nvSpPr>
          <p:cNvPr id="7" name="Zaoblený obdélníkový popisek 6"/>
          <p:cNvSpPr/>
          <p:nvPr/>
        </p:nvSpPr>
        <p:spPr>
          <a:xfrm>
            <a:off x="5262794" y="2636912"/>
            <a:ext cx="3168352" cy="651956"/>
          </a:xfrm>
          <a:prstGeom prst="wedgeRoundRectCallout">
            <a:avLst>
              <a:gd name="adj1" fmla="val -102290"/>
              <a:gd name="adj2" fmla="val 2641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Would</a:t>
            </a:r>
            <a:r>
              <a:rPr lang="cs-CZ" dirty="0" smtClean="0"/>
              <a:t> </a:t>
            </a:r>
            <a:r>
              <a:rPr lang="cs-CZ" dirty="0" err="1" smtClean="0"/>
              <a:t>you</a:t>
            </a:r>
            <a:r>
              <a:rPr lang="cs-CZ" dirty="0" smtClean="0"/>
              <a:t> </a:t>
            </a:r>
            <a:r>
              <a:rPr lang="cs-CZ" dirty="0" err="1" smtClean="0"/>
              <a:t>like</a:t>
            </a:r>
            <a:r>
              <a:rPr lang="cs-CZ" dirty="0" smtClean="0"/>
              <a:t> </a:t>
            </a:r>
            <a:r>
              <a:rPr lang="cs-CZ" dirty="0" err="1"/>
              <a:t>a</a:t>
            </a:r>
            <a:r>
              <a:rPr lang="cs-CZ" dirty="0" err="1" smtClean="0"/>
              <a:t>nything</a:t>
            </a:r>
            <a:r>
              <a:rPr lang="cs-CZ" dirty="0" smtClean="0"/>
              <a:t> </a:t>
            </a:r>
            <a:r>
              <a:rPr lang="cs-CZ" dirty="0" err="1" smtClean="0"/>
              <a:t>else</a:t>
            </a:r>
            <a:r>
              <a:rPr lang="cs-CZ" dirty="0" smtClean="0"/>
              <a:t>?</a:t>
            </a:r>
            <a:endParaRPr lang="en-GB" dirty="0"/>
          </a:p>
        </p:txBody>
      </p:sp>
      <p:sp>
        <p:nvSpPr>
          <p:cNvPr id="8" name="Zaoblený obdélníkový popisek 7"/>
          <p:cNvSpPr/>
          <p:nvPr/>
        </p:nvSpPr>
        <p:spPr>
          <a:xfrm>
            <a:off x="5238375" y="3933056"/>
            <a:ext cx="3168352" cy="648072"/>
          </a:xfrm>
          <a:prstGeom prst="wedgeRoundRectCallout">
            <a:avLst>
              <a:gd name="adj1" fmla="val -102829"/>
              <a:gd name="adj2" fmla="val -14815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How</a:t>
            </a:r>
            <a:r>
              <a:rPr lang="cs-CZ" dirty="0" smtClean="0"/>
              <a:t> </a:t>
            </a:r>
            <a:r>
              <a:rPr lang="cs-CZ" dirty="0" err="1" smtClean="0"/>
              <a:t>would</a:t>
            </a:r>
            <a:r>
              <a:rPr lang="cs-CZ" dirty="0" smtClean="0"/>
              <a:t> </a:t>
            </a:r>
            <a:r>
              <a:rPr lang="cs-CZ" dirty="0" err="1" smtClean="0"/>
              <a:t>you</a:t>
            </a:r>
            <a:r>
              <a:rPr lang="cs-CZ" dirty="0" smtClean="0"/>
              <a:t> </a:t>
            </a:r>
            <a:r>
              <a:rPr lang="cs-CZ" dirty="0" err="1" smtClean="0"/>
              <a:t>like</a:t>
            </a:r>
            <a:r>
              <a:rPr lang="cs-CZ" dirty="0" smtClean="0"/>
              <a:t> to </a:t>
            </a:r>
            <a:r>
              <a:rPr lang="cs-CZ" dirty="0" err="1" smtClean="0"/>
              <a:t>pay</a:t>
            </a:r>
            <a:r>
              <a:rPr lang="cs-CZ" dirty="0" smtClean="0"/>
              <a:t>?</a:t>
            </a:r>
            <a:endParaRPr lang="en-GB" dirty="0"/>
          </a:p>
        </p:txBody>
      </p:sp>
      <p:sp>
        <p:nvSpPr>
          <p:cNvPr id="9" name="Zaoblený obdélníkový popisek 8"/>
          <p:cNvSpPr/>
          <p:nvPr/>
        </p:nvSpPr>
        <p:spPr>
          <a:xfrm>
            <a:off x="5238375" y="5229200"/>
            <a:ext cx="3181218" cy="648072"/>
          </a:xfrm>
          <a:prstGeom prst="wedgeRoundRectCallout">
            <a:avLst>
              <a:gd name="adj1" fmla="val -99811"/>
              <a:gd name="adj2" fmla="val -20436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The</a:t>
            </a:r>
            <a:r>
              <a:rPr lang="cs-CZ" dirty="0" smtClean="0"/>
              <a:t> </a:t>
            </a:r>
            <a:r>
              <a:rPr lang="cs-CZ" dirty="0" err="1" smtClean="0"/>
              <a:t>bill</a:t>
            </a:r>
            <a:r>
              <a:rPr lang="cs-CZ" dirty="0" smtClean="0"/>
              <a:t> </a:t>
            </a:r>
            <a:r>
              <a:rPr lang="cs-CZ" dirty="0" err="1" smtClean="0"/>
              <a:t>is</a:t>
            </a:r>
            <a:r>
              <a:rPr lang="cs-CZ" dirty="0" smtClean="0"/>
              <a:t> </a:t>
            </a:r>
            <a:r>
              <a:rPr lang="cs-CZ" dirty="0" err="1" smtClean="0"/>
              <a:t>ready</a:t>
            </a:r>
            <a:r>
              <a:rPr lang="cs-CZ" dirty="0" smtClean="0"/>
              <a:t> </a:t>
            </a:r>
            <a:r>
              <a:rPr lang="cs-CZ" dirty="0" err="1" smtClean="0"/>
              <a:t>for</a:t>
            </a:r>
            <a:r>
              <a:rPr lang="cs-CZ" dirty="0" smtClean="0"/>
              <a:t> </a:t>
            </a:r>
            <a:r>
              <a:rPr lang="cs-CZ" dirty="0" err="1" smtClean="0"/>
              <a:t>you</a:t>
            </a:r>
            <a:r>
              <a:rPr lang="cs-CZ" dirty="0" smtClean="0"/>
              <a:t>, Sir.</a:t>
            </a:r>
            <a:endParaRPr lang="en-GB" dirty="0"/>
          </a:p>
        </p:txBody>
      </p:sp>
    </p:spTree>
    <p:extLst>
      <p:ext uri="{BB962C8B-B14F-4D97-AF65-F5344CB8AC3E}">
        <p14:creationId xmlns:p14="http://schemas.microsoft.com/office/powerpoint/2010/main" val="16911059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en-GB"/>
          </a:p>
        </p:txBody>
      </p:sp>
      <p:sp>
        <p:nvSpPr>
          <p:cNvPr id="3" name="Zástupný symbol pro obsah 2"/>
          <p:cNvSpPr>
            <a:spLocks noGrp="1"/>
          </p:cNvSpPr>
          <p:nvPr>
            <p:ph sz="quarter" idx="1"/>
          </p:nvPr>
        </p:nvSpPr>
        <p:spPr/>
        <p:txBody>
          <a:bodyPr>
            <a:normAutofit/>
          </a:bodyPr>
          <a:lstStyle/>
          <a:p>
            <a:r>
              <a:rPr lang="en-GB" sz="1100" dirty="0" smtClean="0"/>
              <a:t>Comedy Clubs: Their Rules Don't Rule. In: [online]. [cit. 2014-03-09]. </a:t>
            </a:r>
            <a:r>
              <a:rPr lang="en-GB" sz="1100" dirty="0" err="1" smtClean="0"/>
              <a:t>Dostupné</a:t>
            </a:r>
            <a:r>
              <a:rPr lang="en-GB" sz="1100" dirty="0" smtClean="0"/>
              <a:t> z: http://blogs.sfweekly.com/exhibitionist/2011/03/the_rules_dont_rule.php </a:t>
            </a:r>
            <a:endParaRPr lang="cs-CZ" sz="1100" dirty="0" smtClean="0"/>
          </a:p>
          <a:p>
            <a:r>
              <a:rPr lang="en-GB" sz="1100" dirty="0" smtClean="0"/>
              <a:t>Top quality audit. In: [online]. [cit. 2014-03-09]. </a:t>
            </a:r>
            <a:r>
              <a:rPr lang="en-GB" sz="1100" dirty="0" err="1" smtClean="0"/>
              <a:t>Dostupné</a:t>
            </a:r>
            <a:r>
              <a:rPr lang="en-GB" sz="1100" dirty="0" smtClean="0"/>
              <a:t> z: </a:t>
            </a:r>
            <a:r>
              <a:rPr lang="en-GB" sz="1100" dirty="0" smtClean="0">
                <a:hlinkClick r:id="rId2"/>
              </a:rPr>
              <a:t>http://www.nkhotels.fr/#/top-quality-audit/3589019</a:t>
            </a:r>
            <a:endParaRPr lang="cs-CZ" sz="1100" dirty="0" smtClean="0"/>
          </a:p>
          <a:p>
            <a:r>
              <a:rPr lang="en-GB" sz="1100" dirty="0" smtClean="0"/>
              <a:t>Rights-Managed Royalty-Free </a:t>
            </a:r>
            <a:r>
              <a:rPr lang="en-GB" sz="1100" dirty="0" err="1" smtClean="0"/>
              <a:t>Midstock</a:t>
            </a:r>
            <a:r>
              <a:rPr lang="en-GB" sz="1100" dirty="0" smtClean="0"/>
              <a:t> Subscription Fine Art Vintage Travel Science Curated Promotions </a:t>
            </a:r>
            <a:r>
              <a:rPr lang="en-GB" sz="1100" dirty="0" err="1" smtClean="0"/>
              <a:t>Lightbox</a:t>
            </a:r>
            <a:r>
              <a:rPr lang="en-GB" sz="1100" dirty="0" smtClean="0"/>
              <a:t> Male waiter with a cloth draped over his arm standing next to a table set for dinner in ships dining area | Stock Photo #1598R-10016034. In: [online]. [cit. 2014-03-09]. </a:t>
            </a:r>
            <a:r>
              <a:rPr lang="en-GB" sz="1100" dirty="0" err="1" smtClean="0"/>
              <a:t>Dostupné</a:t>
            </a:r>
            <a:r>
              <a:rPr lang="en-GB" sz="1100" dirty="0" smtClean="0"/>
              <a:t> z: http://www.superstock.com/stock-photos-images/1598R-10016034  </a:t>
            </a:r>
            <a:endParaRPr lang="cs-CZ" sz="1100" dirty="0" smtClean="0"/>
          </a:p>
          <a:p>
            <a:r>
              <a:rPr lang="en-GB" sz="1100" dirty="0" smtClean="0"/>
              <a:t>How Waiters Secretly Predict Your Every Need. In: [online]. [cit. 2014-03-09]. </a:t>
            </a:r>
            <a:r>
              <a:rPr lang="en-GB" sz="1100" dirty="0" err="1" smtClean="0"/>
              <a:t>Dostupné</a:t>
            </a:r>
            <a:r>
              <a:rPr lang="en-GB" sz="1100" dirty="0" smtClean="0"/>
              <a:t> z: http://newsfeed.time.com/2012/02/24/how-waiters-secretly-predict-your-every-need/ </a:t>
            </a:r>
            <a:endParaRPr lang="en-GB" sz="1100" dirty="0"/>
          </a:p>
        </p:txBody>
      </p:sp>
    </p:spTree>
    <p:extLst>
      <p:ext uri="{BB962C8B-B14F-4D97-AF65-F5344CB8AC3E}">
        <p14:creationId xmlns:p14="http://schemas.microsoft.com/office/powerpoint/2010/main" val="40284904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231</TotalTime>
  <Words>413</Words>
  <Application>Microsoft Office PowerPoint</Application>
  <PresentationFormat>Předvádění na obrazovce (4:3)</PresentationFormat>
  <Paragraphs>41</Paragraphs>
  <Slides>9</Slides>
  <Notes>1</Notes>
  <HiddenSlides>0</HiddenSlides>
  <MMClips>0</MMClips>
  <ScaleCrop>false</ScaleCrop>
  <HeadingPairs>
    <vt:vector size="4" baseType="variant">
      <vt:variant>
        <vt:lpstr>Motiv</vt:lpstr>
      </vt:variant>
      <vt:variant>
        <vt:i4>2</vt:i4>
      </vt:variant>
      <vt:variant>
        <vt:lpstr>Nadpisy snímků</vt:lpstr>
      </vt:variant>
      <vt:variant>
        <vt:i4>9</vt:i4>
      </vt:variant>
    </vt:vector>
  </HeadingPairs>
  <TitlesOfParts>
    <vt:vector size="11" baseType="lpstr">
      <vt:lpstr>Medián</vt:lpstr>
      <vt:lpstr>Motiv systému Office</vt:lpstr>
      <vt:lpstr>Prezentace aplikace PowerPoint</vt:lpstr>
      <vt:lpstr>Prezentace aplikace PowerPoint</vt:lpstr>
      <vt:lpstr>Useful phrases for a waiter</vt:lpstr>
      <vt:lpstr>1.</vt:lpstr>
      <vt:lpstr>2.</vt:lpstr>
      <vt:lpstr>3.</vt:lpstr>
      <vt:lpstr>Prezentace aplikace PowerPoint</vt:lpstr>
      <vt:lpstr>4.</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Be a Good Waiter</dc:title>
  <dc:creator>Pavla</dc:creator>
  <cp:lastModifiedBy>Pavla</cp:lastModifiedBy>
  <cp:revision>13</cp:revision>
  <dcterms:created xsi:type="dcterms:W3CDTF">2014-03-09T17:10:22Z</dcterms:created>
  <dcterms:modified xsi:type="dcterms:W3CDTF">2014-03-16T21:56:46Z</dcterms:modified>
</cp:coreProperties>
</file>