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0C82-8EA1-44E3-A6EF-D92EE06C38EB}" type="datetimeFigureOut">
              <a:rPr lang="cs-CZ" smtClean="0"/>
              <a:t>28. 4. 2014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EA62F-245F-414C-BF97-F47917DE7A6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0C82-8EA1-44E3-A6EF-D92EE06C38EB}" type="datetimeFigureOut">
              <a:rPr lang="cs-CZ" smtClean="0"/>
              <a:t>28. 4. 2014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EA62F-245F-414C-BF97-F47917DE7A6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0C82-8EA1-44E3-A6EF-D92EE06C38EB}" type="datetimeFigureOut">
              <a:rPr lang="cs-CZ" smtClean="0"/>
              <a:t>28. 4. 2014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EA62F-245F-414C-BF97-F47917DE7A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0C82-8EA1-44E3-A6EF-D92EE06C38EB}" type="datetimeFigureOut">
              <a:rPr lang="cs-CZ" smtClean="0"/>
              <a:t>28. 4. 2014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EA62F-245F-414C-BF97-F47917DE7A6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0C82-8EA1-44E3-A6EF-D92EE06C38EB}" type="datetimeFigureOut">
              <a:rPr lang="cs-CZ" smtClean="0"/>
              <a:t>28. 4. 2014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EA62F-245F-414C-BF97-F47917DE7A6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0C82-8EA1-44E3-A6EF-D92EE06C38EB}" type="datetimeFigureOut">
              <a:rPr lang="cs-CZ" smtClean="0"/>
              <a:t>28. 4. 2014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EA62F-245F-414C-BF97-F47917DE7A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0C82-8EA1-44E3-A6EF-D92EE06C38EB}" type="datetimeFigureOut">
              <a:rPr lang="cs-CZ" smtClean="0"/>
              <a:t>28. 4. 2014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EA62F-245F-414C-BF97-F47917DE7A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0C82-8EA1-44E3-A6EF-D92EE06C38EB}" type="datetimeFigureOut">
              <a:rPr lang="cs-CZ" smtClean="0"/>
              <a:t>28. 4. 2014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EA62F-245F-414C-BF97-F47917DE7A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0C82-8EA1-44E3-A6EF-D92EE06C38EB}" type="datetimeFigureOut">
              <a:rPr lang="cs-CZ" smtClean="0"/>
              <a:t>28. 4. 2014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EA62F-245F-414C-BF97-F47917DE7A6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0C82-8EA1-44E3-A6EF-D92EE06C38EB}" type="datetimeFigureOut">
              <a:rPr lang="cs-CZ" smtClean="0"/>
              <a:t>28. 4. 2014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EA62F-245F-414C-BF97-F47917DE7A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0C82-8EA1-44E3-A6EF-D92EE06C38EB}" type="datetimeFigureOut">
              <a:rPr lang="cs-CZ" smtClean="0"/>
              <a:t>28. 4. 2014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EA62F-245F-414C-BF97-F47917DE7A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F710C82-8EA1-44E3-A6EF-D92EE06C38EB}" type="datetimeFigureOut">
              <a:rPr lang="cs-CZ" smtClean="0"/>
              <a:t>28. 4. 2014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77EA62F-245F-414C-BF97-F47917DE7A6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7.wmf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55873150"/>
              </p:ext>
            </p:extLst>
          </p:nvPr>
        </p:nvGraphicFramePr>
        <p:xfrm>
          <a:off x="1982788" y="261938"/>
          <a:ext cx="5711825" cy="67802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kument" r:id="rId3" imgW="5891814" imgH="6989730" progId="Word.Document.12">
                  <p:embed/>
                </p:oleObj>
              </mc:Choice>
              <mc:Fallback>
                <p:oleObj name="Dokument" r:id="rId3" imgW="5891814" imgH="6989730" progId="Word.Document.12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82788" y="261938"/>
                        <a:ext cx="5711825" cy="67802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91750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0"/>
            <a:ext cx="591918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PROCENTA</a:t>
            </a:r>
            <a:endParaRPr lang="cs-CZ" sz="9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412776"/>
            <a:ext cx="8818440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chemeClr val="bg2">
                    <a:lumMod val="50000"/>
                  </a:schemeClr>
                </a:solidFill>
              </a:rPr>
              <a:t>Výpočet počtu procent</a:t>
            </a:r>
          </a:p>
          <a:p>
            <a:r>
              <a:rPr lang="cs-CZ" sz="6600" dirty="0" smtClean="0">
                <a:solidFill>
                  <a:schemeClr val="bg2">
                    <a:lumMod val="50000"/>
                  </a:schemeClr>
                </a:solidFill>
              </a:rPr>
              <a:t>Slovní úlohy II</a:t>
            </a:r>
            <a:endParaRPr lang="cs-CZ" sz="66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098" name="Picture 2" descr="C:\Users\jana.volechova\AppData\Local\Microsoft\Windows\Temporary Internet Files\Content.IE5\3Z0SG0DU\MC9003597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168171"/>
            <a:ext cx="3394688" cy="3336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.volechova\AppData\Local\Microsoft\Windows\Temporary Internet Files\Content.IE5\5EQ6APCI\MC9003433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428" y="4221088"/>
            <a:ext cx="1436522" cy="177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na.volechova\AppData\Local\Microsoft\Windows\Temporary Internet Files\Content.IE5\5EQ6APCI\MC9003433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836368"/>
            <a:ext cx="1436522" cy="177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na.volechova\AppData\Local\Microsoft\Windows\Temporary Internet Files\Content.IE5\5EQ6APCI\MC9003433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2210" y="3948028"/>
            <a:ext cx="1436522" cy="177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207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409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116632"/>
            <a:ext cx="59602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Matematická rozcvička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052736"/>
            <a:ext cx="78245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Urči zpaměti počet procent :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3957" y="2420888"/>
            <a:ext cx="4588115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40 m z 100 m</a:t>
            </a:r>
          </a:p>
          <a:p>
            <a:r>
              <a:rPr lang="cs-CZ" sz="4400" dirty="0" smtClean="0"/>
              <a:t>50 min z 200 min</a:t>
            </a:r>
          </a:p>
          <a:p>
            <a:r>
              <a:rPr lang="cs-CZ" sz="4400" dirty="0" smtClean="0"/>
              <a:t>25 cm z 1 000 cm</a:t>
            </a:r>
          </a:p>
          <a:p>
            <a:r>
              <a:rPr lang="cs-CZ" sz="4400" dirty="0" smtClean="0"/>
              <a:t>10 km z 5 000 km</a:t>
            </a:r>
          </a:p>
          <a:p>
            <a:r>
              <a:rPr lang="cs-CZ" sz="4400" dirty="0" smtClean="0"/>
              <a:t>2 g z 10 g 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32735" y="2420887"/>
            <a:ext cx="1959191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6"/>
                </a:solidFill>
              </a:rPr>
              <a:t>= 40 %</a:t>
            </a:r>
          </a:p>
          <a:p>
            <a:r>
              <a:rPr lang="cs-CZ" sz="4400" dirty="0" smtClean="0">
                <a:solidFill>
                  <a:schemeClr val="accent6"/>
                </a:solidFill>
              </a:rPr>
              <a:t>= 25 %</a:t>
            </a:r>
          </a:p>
          <a:p>
            <a:r>
              <a:rPr lang="cs-CZ" sz="4400" dirty="0" smtClean="0">
                <a:solidFill>
                  <a:schemeClr val="accent6"/>
                </a:solidFill>
              </a:rPr>
              <a:t>= 2,5 %</a:t>
            </a:r>
          </a:p>
          <a:p>
            <a:r>
              <a:rPr lang="cs-CZ" sz="4400" dirty="0" smtClean="0">
                <a:solidFill>
                  <a:schemeClr val="accent6"/>
                </a:solidFill>
              </a:rPr>
              <a:t>= 0,2 %</a:t>
            </a:r>
          </a:p>
          <a:p>
            <a:r>
              <a:rPr lang="cs-CZ" sz="4400" dirty="0" smtClean="0">
                <a:solidFill>
                  <a:schemeClr val="accent6"/>
                </a:solidFill>
              </a:rPr>
              <a:t>= 20 %</a:t>
            </a:r>
            <a:endParaRPr lang="cs-CZ" sz="4400" dirty="0">
              <a:solidFill>
                <a:schemeClr val="accent6"/>
              </a:solidFill>
            </a:endParaRPr>
          </a:p>
        </p:txBody>
      </p:sp>
      <p:pic>
        <p:nvPicPr>
          <p:cNvPr id="2051" name="Picture 3" descr="C:\Users\jana.volechova\AppData\Local\Microsoft\Windows\Temporary Internet Files\Content.IE5\5EQ6APCI\MC900438000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24767">
            <a:off x="7322353" y="509675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6164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 tmFilter="0, 0; .2, .5; .8, .5; 1, 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250" autoRev="1" fill="hold"/>
                                        <p:tgtEl>
                                          <p:spTgt spid="20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build="p"/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16632"/>
            <a:ext cx="21900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Úloha 1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9" y="1052736"/>
            <a:ext cx="8956170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Oprava pračky stála 4 240 Kč.</a:t>
            </a:r>
          </a:p>
          <a:p>
            <a:r>
              <a:rPr lang="cs-CZ" sz="4000" dirty="0" smtClean="0"/>
              <a:t>Z toho 36% bylo za práci a zbytek za </a:t>
            </a:r>
          </a:p>
          <a:p>
            <a:r>
              <a:rPr lang="cs-CZ" sz="4000" dirty="0"/>
              <a:t>n</a:t>
            </a:r>
            <a:r>
              <a:rPr lang="cs-CZ" sz="4000" dirty="0" smtClean="0"/>
              <a:t>ové součástky. Kolik korun stály nové</a:t>
            </a:r>
          </a:p>
          <a:p>
            <a:r>
              <a:rPr lang="cs-CZ" sz="4000" dirty="0"/>
              <a:t>s</a:t>
            </a:r>
            <a:r>
              <a:rPr lang="cs-CZ" sz="4000" dirty="0" smtClean="0"/>
              <a:t>oučástky?</a:t>
            </a:r>
          </a:p>
          <a:p>
            <a:endParaRPr lang="cs-CZ" sz="4000" dirty="0"/>
          </a:p>
        </p:txBody>
      </p:sp>
      <p:pic>
        <p:nvPicPr>
          <p:cNvPr id="3074" name="Picture 2" descr="C:\Users\jana.volechova\AppData\Local\Microsoft\Windows\Temporary Internet Files\Content.IE5\9VD3VGRK\MC90040616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727435"/>
            <a:ext cx="3312368" cy="2895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.volechova\AppData\Local\Microsoft\Windows\Temporary Internet Files\Content.IE5\LTZ6V4VW\MC9001860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8899" y="4437112"/>
            <a:ext cx="1562710" cy="185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9306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3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jana.volechova\AppData\Local\Microsoft\Windows\Temporary Internet Files\Content.IE5\3Z0SG0DU\MC90043800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26139">
            <a:off x="7182497" y="450912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17435" y="836712"/>
            <a:ext cx="9126216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c</a:t>
            </a:r>
            <a:r>
              <a:rPr lang="cs-CZ" sz="4400" dirty="0" smtClean="0"/>
              <a:t>ena opravy 100 %..........4 240 Kč</a:t>
            </a:r>
          </a:p>
          <a:p>
            <a:r>
              <a:rPr lang="cs-CZ" sz="4400" dirty="0" smtClean="0"/>
              <a:t>1 %............4 240 : 100 = 42,40 Kč</a:t>
            </a:r>
          </a:p>
          <a:p>
            <a:r>
              <a:rPr lang="cs-CZ" sz="4400" u="sng" dirty="0"/>
              <a:t>n</a:t>
            </a:r>
            <a:r>
              <a:rPr lang="cs-CZ" sz="4400" u="sng" dirty="0" smtClean="0"/>
              <a:t>ové součástky 64 %..............? Kč</a:t>
            </a:r>
          </a:p>
          <a:p>
            <a:endParaRPr lang="cs-CZ" sz="4400" u="sng" dirty="0"/>
          </a:p>
          <a:p>
            <a:r>
              <a:rPr lang="cs-CZ" sz="4400" dirty="0" smtClean="0"/>
              <a:t>42,40 . 64 = 2 713,60 Kč = 2 714 Kč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9143" y="206756"/>
            <a:ext cx="21291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Řešení: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29058208"/>
              </p:ext>
            </p:extLst>
          </p:nvPr>
        </p:nvGraphicFramePr>
        <p:xfrm>
          <a:off x="6228184" y="3573016"/>
          <a:ext cx="360040" cy="3981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2" name="Rovnice" r:id="rId4" imgW="75960" imgH="75960" progId="Equation.3">
                  <p:embed/>
                </p:oleObj>
              </mc:Choice>
              <mc:Fallback>
                <p:oleObj name="Rovnice" r:id="rId4" imgW="75960" imgH="75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228184" y="3573016"/>
                        <a:ext cx="360040" cy="3981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9511" y="6007096"/>
            <a:ext cx="831830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Nové součástky stály 2 714 Kč.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53369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99794"/>
            <a:ext cx="21900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Úloha 2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118" y="1020255"/>
            <a:ext cx="788869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Na škole je celkem 184 chlapců,</a:t>
            </a:r>
          </a:p>
          <a:p>
            <a:r>
              <a:rPr lang="cs-CZ" sz="4000" dirty="0"/>
              <a:t>c</a:t>
            </a:r>
            <a:r>
              <a:rPr lang="cs-CZ" sz="4000" dirty="0" smtClean="0"/>
              <a:t>ož je 46 % všech žáků. Kolik dětí</a:t>
            </a:r>
          </a:p>
          <a:p>
            <a:r>
              <a:rPr lang="cs-CZ" sz="4000" dirty="0"/>
              <a:t>n</a:t>
            </a:r>
            <a:r>
              <a:rPr lang="cs-CZ" sz="4000" dirty="0" smtClean="0"/>
              <a:t>avštěvuje </a:t>
            </a:r>
            <a:r>
              <a:rPr lang="cs-CZ" sz="4000" dirty="0" smtClean="0"/>
              <a:t>školu? </a:t>
            </a:r>
            <a:endParaRPr lang="cs-CZ" sz="4000" dirty="0"/>
          </a:p>
        </p:txBody>
      </p:sp>
      <p:pic>
        <p:nvPicPr>
          <p:cNvPr id="6146" name="Picture 2" descr="C:\Users\jana.volechova\AppData\Local\Microsoft\Windows\Temporary Internet Files\Content.IE5\LTZ6V4VW\MC9003433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852936"/>
            <a:ext cx="4449605" cy="3539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0487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jana.volechova\AppData\Local\Microsoft\Windows\Temporary Internet Files\Content.IE5\9VD3VGRK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7040">
            <a:off x="6998371" y="4975397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188640"/>
            <a:ext cx="21291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Řešení: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0101" y="1126418"/>
            <a:ext cx="8238153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c</a:t>
            </a:r>
            <a:r>
              <a:rPr lang="cs-CZ" sz="4400" dirty="0" smtClean="0"/>
              <a:t>hlapců 46%……….……………..184 </a:t>
            </a:r>
          </a:p>
          <a:p>
            <a:r>
              <a:rPr lang="cs-CZ" sz="4400" dirty="0" smtClean="0"/>
              <a:t>1%.....................184 : 46 = 4</a:t>
            </a:r>
          </a:p>
          <a:p>
            <a:r>
              <a:rPr lang="cs-CZ" sz="4400" dirty="0" smtClean="0"/>
              <a:t>100 % počet žáků……………….400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4437112"/>
            <a:ext cx="676339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Do školy chodí 400 žáků.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443045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717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683568" y="285322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4999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59</TotalTime>
  <Words>198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Aerodynamika</vt:lpstr>
      <vt:lpstr>Dokument</vt:lpstr>
      <vt:lpstr>Editor rovnic 3.0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8</cp:revision>
  <dcterms:created xsi:type="dcterms:W3CDTF">2014-04-23T09:08:04Z</dcterms:created>
  <dcterms:modified xsi:type="dcterms:W3CDTF">2014-04-28T12:57:21Z</dcterms:modified>
</cp:coreProperties>
</file>