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2" r:id="rId7"/>
    <p:sldId id="263" r:id="rId8"/>
    <p:sldId id="264" r:id="rId9"/>
    <p:sldId id="265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-87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C968B52-EABB-47B6-BD03-D9F1B407E1D6}" type="datetimeFigureOut">
              <a:rPr lang="cs-CZ" smtClean="0"/>
              <a:t>28. 4. 2014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02200A5F-DFBE-4DCE-955A-A44AB87A8356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7.wmf"/><Relationship Id="rId4" Type="http://schemas.openxmlformats.org/officeDocument/2006/relationships/image" Target="../media/image9.wmf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7" Type="http://schemas.openxmlformats.org/officeDocument/2006/relationships/image" Target="../media/image7.wm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11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10.wmf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78293233"/>
              </p:ext>
            </p:extLst>
          </p:nvPr>
        </p:nvGraphicFramePr>
        <p:xfrm>
          <a:off x="2187575" y="766763"/>
          <a:ext cx="5340350" cy="63039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Dokument" r:id="rId3" imgW="5862647" imgH="6924222" progId="Word.Document.12">
                  <p:embed/>
                </p:oleObj>
              </mc:Choice>
              <mc:Fallback>
                <p:oleObj name="Dokument" r:id="rId3" imgW="5862647" imgH="6924222" progId="Word.Document.12">
                  <p:embed/>
                  <p:pic>
                    <p:nvPicPr>
                      <p:cNvPr id="0" name="Objek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87575" y="766763"/>
                        <a:ext cx="5340350" cy="63039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4978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3059515" y="178463"/>
            <a:ext cx="591918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9600" dirty="0" smtClean="0"/>
              <a:t>PROCENTA</a:t>
            </a:r>
            <a:endParaRPr lang="cs-CZ" sz="96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560344" y="1799292"/>
            <a:ext cx="8608447" cy="31393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6600" b="1" dirty="0" smtClean="0">
                <a:solidFill>
                  <a:srgbClr val="00B050"/>
                </a:solidFill>
              </a:rPr>
              <a:t>Užití trojčlenky</a:t>
            </a:r>
          </a:p>
          <a:p>
            <a:r>
              <a:rPr lang="cs-CZ" sz="6600" b="1" dirty="0">
                <a:solidFill>
                  <a:srgbClr val="00B050"/>
                </a:solidFill>
              </a:rPr>
              <a:t>v</a:t>
            </a:r>
            <a:r>
              <a:rPr lang="cs-CZ" sz="6600" b="1" dirty="0" smtClean="0">
                <a:solidFill>
                  <a:srgbClr val="00B050"/>
                </a:solidFill>
              </a:rPr>
              <a:t> </a:t>
            </a:r>
            <a:r>
              <a:rPr lang="cs-CZ" sz="6600" b="1" dirty="0">
                <a:solidFill>
                  <a:srgbClr val="00B050"/>
                </a:solidFill>
              </a:rPr>
              <a:t>p</a:t>
            </a:r>
            <a:r>
              <a:rPr lang="cs-CZ" sz="6600" b="1" dirty="0" smtClean="0">
                <a:solidFill>
                  <a:srgbClr val="00B050"/>
                </a:solidFill>
              </a:rPr>
              <a:t>rocentovém </a:t>
            </a:r>
            <a:r>
              <a:rPr lang="cs-CZ" sz="6600" b="1" dirty="0" smtClean="0">
                <a:solidFill>
                  <a:srgbClr val="00B050"/>
                </a:solidFill>
              </a:rPr>
              <a:t>počtu</a:t>
            </a:r>
          </a:p>
          <a:p>
            <a:pPr algn="ctr"/>
            <a:r>
              <a:rPr lang="cs-CZ" sz="6600" b="1" dirty="0" smtClean="0">
                <a:solidFill>
                  <a:srgbClr val="00B050"/>
                </a:solidFill>
              </a:rPr>
              <a:t>Slovní úlohy I</a:t>
            </a:r>
            <a:endParaRPr lang="cs-CZ" sz="6600" b="1" dirty="0">
              <a:solidFill>
                <a:srgbClr val="00B050"/>
              </a:solidFill>
            </a:endParaRPr>
          </a:p>
        </p:txBody>
      </p:sp>
      <p:pic>
        <p:nvPicPr>
          <p:cNvPr id="2050" name="Picture 2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4809726"/>
            <a:ext cx="2112028" cy="137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7864" y="4887615"/>
            <a:ext cx="2112027" cy="13739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7" y="5460047"/>
            <a:ext cx="1799888" cy="1170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1495" y="5602763"/>
            <a:ext cx="1519706" cy="9886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3872" y="5510873"/>
            <a:ext cx="1673260" cy="10885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C:\Users\jana.volechova\AppData\Local\Microsoft\Windows\Temporary Internet Files\Content.IE5\QBP409W2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0622" y="4938613"/>
            <a:ext cx="2841672" cy="18485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C:\Users\jana.volechova\AppData\Local\Microsoft\Windows\Temporary Internet Files\Content.IE5\HPIZCHO0\MC90039845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0211"/>
            <a:ext cx="2302550" cy="209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C:\Users\jana.volechova\AppData\Local\Microsoft\Windows\Temporary Internet Files\Content.IE5\QBP409W2\MC9002517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008862">
            <a:off x="8003337" y="1492306"/>
            <a:ext cx="1077913" cy="1185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9" name="Picture 11" descr="C:\Users\jana.volechova\AppData\Local\Microsoft\Windows\Temporary Internet Files\Content.IE5\QBP409W2\MC900251707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289331">
            <a:off x="147599" y="3732253"/>
            <a:ext cx="1289155" cy="14179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431569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0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05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05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205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205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79512" y="116632"/>
            <a:ext cx="21900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Úloha </a:t>
            </a:r>
            <a:r>
              <a:rPr lang="cs-CZ" sz="4400" b="1" dirty="0" smtClean="0"/>
              <a:t>1</a:t>
            </a:r>
            <a:endParaRPr lang="cs-CZ" sz="4400" b="1" dirty="0"/>
          </a:p>
        </p:txBody>
      </p:sp>
      <p:sp>
        <p:nvSpPr>
          <p:cNvPr id="5" name="TextovéPole 4"/>
          <p:cNvSpPr txBox="1"/>
          <p:nvPr/>
        </p:nvSpPr>
        <p:spPr>
          <a:xfrm>
            <a:off x="309212" y="900705"/>
            <a:ext cx="7983981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4800" b="1" dirty="0" smtClean="0"/>
              <a:t>Televizor za 14 500 Kč byl </a:t>
            </a:r>
          </a:p>
          <a:p>
            <a:pPr algn="ctr"/>
            <a:r>
              <a:rPr lang="cs-CZ" sz="4800" b="1" dirty="0"/>
              <a:t>z</a:t>
            </a:r>
            <a:r>
              <a:rPr lang="cs-CZ" sz="4800" b="1" dirty="0" smtClean="0"/>
              <a:t>levněn o 12 %.</a:t>
            </a:r>
          </a:p>
          <a:p>
            <a:pPr algn="ctr"/>
            <a:r>
              <a:rPr lang="cs-CZ" sz="4800" b="1" dirty="0" smtClean="0"/>
              <a:t> Jaká je jeho nová cena?</a:t>
            </a:r>
            <a:endParaRPr lang="cs-CZ" sz="4800" b="1" dirty="0"/>
          </a:p>
        </p:txBody>
      </p:sp>
      <p:pic>
        <p:nvPicPr>
          <p:cNvPr id="2050" name="Picture 2" descr="C:\Users\jana.volechova\AppData\Local\Microsoft\Windows\Temporary Internet Files\Content.IE5\HPIZCHO0\MC90004865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7371" y="3301995"/>
            <a:ext cx="4523720" cy="335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898295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6203" y="163959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39552" y="1124744"/>
            <a:ext cx="8308685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100 %...................14 500 Kč</a:t>
            </a:r>
          </a:p>
          <a:p>
            <a:r>
              <a:rPr lang="cs-CZ" sz="4400" b="1" u="sng" dirty="0" smtClean="0"/>
              <a:t> 88 %...........................x Kč</a:t>
            </a:r>
          </a:p>
          <a:p>
            <a:endParaRPr lang="cs-CZ" sz="4400" b="1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8848237" y="1146252"/>
            <a:ext cx="0" cy="1296144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395536" y="1340768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23277612"/>
              </p:ext>
            </p:extLst>
          </p:nvPr>
        </p:nvGraphicFramePr>
        <p:xfrm>
          <a:off x="283257" y="2924944"/>
          <a:ext cx="8544720" cy="11772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Rovnice" r:id="rId3" imgW="2857320" imgH="393480" progId="Equation.3">
                  <p:embed/>
                </p:oleObj>
              </mc:Choice>
              <mc:Fallback>
                <p:oleObj name="Rovnice" r:id="rId3" imgW="285732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3257" y="2924944"/>
                        <a:ext cx="8544720" cy="117727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ovéPole 8"/>
          <p:cNvSpPr txBox="1"/>
          <p:nvPr/>
        </p:nvSpPr>
        <p:spPr>
          <a:xfrm>
            <a:off x="-35068" y="5229200"/>
            <a:ext cx="898034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dirty="0" smtClean="0"/>
              <a:t>Nová cena televizoru je 12 760 Kč.</a:t>
            </a:r>
            <a:endParaRPr lang="cs-CZ" sz="4400" dirty="0"/>
          </a:p>
        </p:txBody>
      </p:sp>
      <p:pic>
        <p:nvPicPr>
          <p:cNvPr id="3074" name="Picture 2" descr="C:\Users\jana.volechova\AppData\Local\Microsoft\Windows\Temporary Internet Files\Content.IE5\PU95ODJN\MC900438000[3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156304">
            <a:off x="7340167" y="3900229"/>
            <a:ext cx="1638040" cy="1116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24348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307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79512" y="235967"/>
            <a:ext cx="21900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Úloha 2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9804" y="1268760"/>
            <a:ext cx="9180718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Na statku snížili chov krav o 20 %</a:t>
            </a:r>
          </a:p>
          <a:p>
            <a:r>
              <a:rPr lang="cs-CZ" sz="4400" b="1" dirty="0"/>
              <a:t>a</a:t>
            </a:r>
            <a:r>
              <a:rPr lang="cs-CZ" sz="4400" b="1" dirty="0" smtClean="0"/>
              <a:t> chovají dnes 300 kusů. Jaký byl</a:t>
            </a:r>
          </a:p>
          <a:p>
            <a:r>
              <a:rPr lang="cs-CZ" sz="4400" b="1" dirty="0"/>
              <a:t>p</a:t>
            </a:r>
            <a:r>
              <a:rPr lang="cs-CZ" sz="4400" b="1" dirty="0" smtClean="0"/>
              <a:t>ůvodní stav krav?</a:t>
            </a:r>
            <a:endParaRPr lang="cs-CZ" sz="4400" b="1" dirty="0"/>
          </a:p>
        </p:txBody>
      </p:sp>
      <p:pic>
        <p:nvPicPr>
          <p:cNvPr id="4099" name="Picture 3" descr="C:\Users\jana.volechova\AppData\Local\Microsoft\Windows\Temporary Internet Files\Content.IE5\6V2O51KX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5590" y="4815623"/>
            <a:ext cx="1872208" cy="12179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C:\Users\jana.volechova\AppData\Local\Microsoft\Windows\Temporary Internet Files\Content.IE5\6V2O51KX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5705" y="5322952"/>
            <a:ext cx="1463953" cy="9523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jana.volechova\AppData\Local\Microsoft\Windows\Temporary Internet Files\Content.IE5\6V2O51KX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2346" y="5034920"/>
            <a:ext cx="1906718" cy="12403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C:\Users\jana.volechova\AppData\Local\Microsoft\Windows\Temporary Internet Files\Content.IE5\6V2O51KX\MC90003043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635" y="5441038"/>
            <a:ext cx="1532118" cy="9966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jana.volechova\AppData\Local\Microsoft\Windows\Temporary Internet Files\Content.IE5\HPIZCHO0\MC900391324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700846"/>
            <a:ext cx="4650730" cy="3244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351189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205 -0.02104 L -0.25833 -0.01063 " pathEditMode="relative" rAng="0" ptsTypes="AA">
                                      <p:cBhvr>
                                        <p:cTn id="33" dur="2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823" y="50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9045 0.01202 L -0.34045 0.01202 " pathEditMode="relative" rAng="0" ptsTypes="AA">
                                      <p:cBhvr>
                                        <p:cTn id="4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799 -0.05387 L -0.30799 -0.05387 " pathEditMode="relative" rAng="0" ptsTypes="AA">
                                      <p:cBhvr>
                                        <p:cTn id="51" dur="2000" fill="hold"/>
                                        <p:tgtEl>
                                          <p:spTgt spid="410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5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-0.25 0 E" pathEditMode="relative" ptsTypes="">
                                      <p:cBhvr>
                                        <p:cTn id="55" dur="2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37825" y="130305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51520" y="1196752"/>
            <a:ext cx="7893508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80%....................300 krav</a:t>
            </a:r>
          </a:p>
          <a:p>
            <a:r>
              <a:rPr lang="cs-CZ" sz="4400" b="1" u="sng" dirty="0" smtClean="0"/>
              <a:t>100 %.....................x krav</a:t>
            </a:r>
            <a:endParaRPr lang="cs-CZ" sz="4400" b="1" u="sng" dirty="0"/>
          </a:p>
        </p:txBody>
      </p:sp>
      <p:cxnSp>
        <p:nvCxnSpPr>
          <p:cNvPr id="6" name="Přímá spojnice se šipkou 5"/>
          <p:cNvCxnSpPr/>
          <p:nvPr/>
        </p:nvCxnSpPr>
        <p:spPr>
          <a:xfrm flipV="1">
            <a:off x="251520" y="1196752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8028384" y="1196752"/>
            <a:ext cx="0" cy="122413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81855783"/>
              </p:ext>
            </p:extLst>
          </p:nvPr>
        </p:nvGraphicFramePr>
        <p:xfrm>
          <a:off x="284881" y="2996952"/>
          <a:ext cx="8940800" cy="1108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Rovnice" r:id="rId3" imgW="2145960" imgH="393480" progId="Equation.3">
                  <p:embed/>
                </p:oleObj>
              </mc:Choice>
              <mc:Fallback>
                <p:oleObj name="Rovnice" r:id="rId3" imgW="214596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84881" y="2996952"/>
                        <a:ext cx="8940800" cy="11080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ovéPole 10"/>
          <p:cNvSpPr txBox="1"/>
          <p:nvPr/>
        </p:nvSpPr>
        <p:spPr>
          <a:xfrm>
            <a:off x="37825" y="5568213"/>
            <a:ext cx="855875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Původní stav krav byl 375 kusů.</a:t>
            </a:r>
            <a:endParaRPr lang="cs-CZ" sz="4400" b="1" dirty="0"/>
          </a:p>
        </p:txBody>
      </p:sp>
      <p:pic>
        <p:nvPicPr>
          <p:cNvPr id="5123" name="Picture 3" descr="C:\Users\jana.volechova\AppData\Local\Microsoft\Windows\Temporary Internet Files\Content.IE5\QBP409W2\MC900438000[6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18619">
            <a:off x="6850198" y="4063636"/>
            <a:ext cx="1605558" cy="10940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18151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51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51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07504" y="82573"/>
            <a:ext cx="2190023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Úloha 3</a:t>
            </a:r>
            <a:endParaRPr lang="cs-CZ" sz="44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-4071" y="980728"/>
            <a:ext cx="9098966" cy="280076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Z 1 800 žárovek bylo 25 vadných.</a:t>
            </a:r>
          </a:p>
          <a:p>
            <a:r>
              <a:rPr lang="cs-CZ" sz="4400" b="1" dirty="0" smtClean="0"/>
              <a:t>Kolik procent je dobrých?</a:t>
            </a:r>
          </a:p>
          <a:p>
            <a:r>
              <a:rPr lang="cs-CZ" sz="4400" b="1" dirty="0" smtClean="0"/>
              <a:t>Výsledek zaokrouhli na setiny</a:t>
            </a:r>
          </a:p>
          <a:p>
            <a:r>
              <a:rPr lang="cs-CZ" sz="4400" b="1" dirty="0" smtClean="0"/>
              <a:t>procent.</a:t>
            </a:r>
            <a:endParaRPr lang="cs-CZ" sz="4400" b="1" dirty="0"/>
          </a:p>
        </p:txBody>
      </p:sp>
      <p:pic>
        <p:nvPicPr>
          <p:cNvPr id="6146" name="Picture 2" descr="C:\Users\jana.volechova\AppData\Local\Microsoft\Windows\Temporary Internet Files\Content.IE5\QBP409W2\MC9002517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314342">
            <a:off x="821148" y="3538939"/>
            <a:ext cx="2829567" cy="3112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jana.volechova\AppData\Local\Microsoft\Windows\Temporary Internet Files\Content.IE5\QBP409W2\MC90025170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50687">
            <a:off x="5211989" y="3134185"/>
            <a:ext cx="3336027" cy="3669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9898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61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61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51519" y="0"/>
            <a:ext cx="212910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>
                <a:solidFill>
                  <a:srgbClr val="FF0000"/>
                </a:solidFill>
              </a:rPr>
              <a:t>Řešení: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395536" y="986264"/>
            <a:ext cx="817082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100 %.............1 800 žárovek</a:t>
            </a:r>
          </a:p>
          <a:p>
            <a:r>
              <a:rPr lang="cs-CZ" sz="4400" b="1" dirty="0" smtClean="0"/>
              <a:t> </a:t>
            </a:r>
            <a:r>
              <a:rPr lang="cs-CZ" sz="4400" b="1" u="sng" dirty="0" smtClean="0"/>
              <a:t>x %...............1 775 dobrých</a:t>
            </a:r>
            <a:endParaRPr lang="cs-CZ" sz="4400" b="1" u="sng" dirty="0"/>
          </a:p>
        </p:txBody>
      </p:sp>
      <p:cxnSp>
        <p:nvCxnSpPr>
          <p:cNvPr id="5" name="Přímá spojnice se šipkou 4"/>
          <p:cNvCxnSpPr/>
          <p:nvPr/>
        </p:nvCxnSpPr>
        <p:spPr>
          <a:xfrm flipV="1">
            <a:off x="395536" y="958080"/>
            <a:ext cx="0" cy="1474733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8566363" y="1196752"/>
            <a:ext cx="0" cy="108012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Objek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76520283"/>
              </p:ext>
            </p:extLst>
          </p:nvPr>
        </p:nvGraphicFramePr>
        <p:xfrm>
          <a:off x="201613" y="2781300"/>
          <a:ext cx="8237537" cy="107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3" name="Rovnice" r:id="rId3" imgW="2958840" imgH="393480" progId="Equation.3">
                  <p:embed/>
                </p:oleObj>
              </mc:Choice>
              <mc:Fallback>
                <p:oleObj name="Rovnice" r:id="rId3" imgW="2958840" imgH="39348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201613" y="2781300"/>
                        <a:ext cx="8237537" cy="107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k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44069801"/>
              </p:ext>
            </p:extLst>
          </p:nvPr>
        </p:nvGraphicFramePr>
        <p:xfrm>
          <a:off x="6749183" y="2996952"/>
          <a:ext cx="288032" cy="3331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4" name="Rovnice" r:id="rId5" imgW="75960" imgH="75960" progId="Equation.3">
                  <p:embed/>
                </p:oleObj>
              </mc:Choice>
              <mc:Fallback>
                <p:oleObj name="Rovnice" r:id="rId5" imgW="75960" imgH="75960" progId="Equation.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6"/>
                      <a:stretch>
                        <a:fillRect/>
                      </a:stretch>
                    </p:blipFill>
                    <p:spPr>
                      <a:xfrm>
                        <a:off x="6749183" y="2996952"/>
                        <a:ext cx="288032" cy="33316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ovéPole 9"/>
          <p:cNvSpPr txBox="1"/>
          <p:nvPr/>
        </p:nvSpPr>
        <p:spPr>
          <a:xfrm>
            <a:off x="755576" y="5661248"/>
            <a:ext cx="7611379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4400" b="1" dirty="0" smtClean="0"/>
              <a:t>Dobrých žárovek je 98,61%.</a:t>
            </a:r>
            <a:endParaRPr lang="cs-CZ" sz="4400" b="1" dirty="0"/>
          </a:p>
        </p:txBody>
      </p:sp>
      <p:pic>
        <p:nvPicPr>
          <p:cNvPr id="7170" name="Picture 2" descr="C:\Users\jana.volechova\AppData\Local\Microsoft\Windows\Temporary Internet Files\Content.IE5\PU95ODJN\MC900438000[4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535426">
            <a:off x="6856016" y="3909083"/>
            <a:ext cx="1863725" cy="127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170868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 tmFilter="0, 0; .2, .5; .8, .5; 1, 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4" dur="250" autoRev="1" fill="hold"/>
                                        <p:tgtEl>
                                          <p:spTgt spid="717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1"/>
          <p:cNvSpPr txBox="1"/>
          <p:nvPr/>
        </p:nvSpPr>
        <p:spPr>
          <a:xfrm>
            <a:off x="683568" y="285322"/>
            <a:ext cx="712879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b="1" u="sng" dirty="0" smtClean="0"/>
              <a:t>Použité zdroje:</a:t>
            </a:r>
          </a:p>
          <a:p>
            <a:endParaRPr lang="cs-CZ" dirty="0"/>
          </a:p>
          <a:p>
            <a:r>
              <a:rPr lang="cs-CZ" dirty="0" smtClean="0"/>
              <a:t>Zdroj všech obrázků je galerie Microsoft Office  2010, vlastník licence ZŠ Jablonec nad Nisou – Mšeno, Mozartova</a:t>
            </a:r>
            <a:r>
              <a:rPr lang="cs-CZ" dirty="0"/>
              <a:t> </a:t>
            </a:r>
            <a:r>
              <a:rPr lang="cs-CZ" dirty="0" smtClean="0"/>
              <a:t>24, příspěvková organizace.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68924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138</TotalTime>
  <Words>153</Words>
  <Application>Microsoft Office PowerPoint</Application>
  <PresentationFormat>Předvádění na obrazovce (4:3)</PresentationFormat>
  <Paragraphs>32</Paragraphs>
  <Slides>9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2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Aerodynamika</vt:lpstr>
      <vt:lpstr>Microsoft Word Document</vt:lpstr>
      <vt:lpstr>Editor rovnic 3.0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Jana Volechová</dc:creator>
  <cp:lastModifiedBy>Jana Volechová</cp:lastModifiedBy>
  <cp:revision>13</cp:revision>
  <dcterms:created xsi:type="dcterms:W3CDTF">2014-04-28T12:20:29Z</dcterms:created>
  <dcterms:modified xsi:type="dcterms:W3CDTF">2014-04-28T17:17:19Z</dcterms:modified>
</cp:coreProperties>
</file>