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68" r:id="rId3"/>
    <p:sldId id="257" r:id="rId4"/>
    <p:sldId id="258" r:id="rId5"/>
    <p:sldId id="259" r:id="rId6"/>
    <p:sldId id="260" r:id="rId7"/>
    <p:sldId id="262" r:id="rId8"/>
    <p:sldId id="266" r:id="rId9"/>
    <p:sldId id="261" r:id="rId10"/>
    <p:sldId id="263" r:id="rId11"/>
    <p:sldId id="264" r:id="rId12"/>
    <p:sldId id="265" r:id="rId13"/>
    <p:sldId id="26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FDA1"/>
    <a:srgbClr val="FF6600"/>
    <a:srgbClr val="FCCCF5"/>
    <a:srgbClr val="DAFBFE"/>
    <a:srgbClr val="FDE7FE"/>
    <a:srgbClr val="0066FF"/>
    <a:srgbClr val="000066"/>
    <a:srgbClr val="33CC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F59301C-09BF-4781-A61F-1FFC22C3C2BB}"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1166867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F59301C-09BF-4781-A61F-1FFC22C3C2BB}"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1315352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F59301C-09BF-4781-A61F-1FFC22C3C2BB}"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2816845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F59301C-09BF-4781-A61F-1FFC22C3C2BB}" type="datetimeFigureOut">
              <a:rPr lang="cs-CZ" smtClean="0"/>
              <a:pPr/>
              <a:t>29.4.2014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31205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F59301C-09BF-4781-A61F-1FFC22C3C2BB}" type="datetimeFigureOut">
              <a:rPr lang="cs-CZ" smtClean="0"/>
              <a:pPr/>
              <a:t>29.4.2014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2193697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F59301C-09BF-4781-A61F-1FFC22C3C2BB}" type="datetimeFigureOut">
              <a:rPr lang="cs-CZ" smtClean="0"/>
              <a:pPr/>
              <a:t>29.4.2014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4230857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F59301C-09BF-4781-A61F-1FFC22C3C2BB}" type="datetimeFigureOut">
              <a:rPr lang="cs-CZ" smtClean="0"/>
              <a:pPr/>
              <a:t>29.4.2014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2987828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F59301C-09BF-4781-A61F-1FFC22C3C2BB}" type="datetimeFigureOut">
              <a:rPr lang="cs-CZ" smtClean="0"/>
              <a:pPr/>
              <a:t>29.4.2014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2127224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F59301C-09BF-4781-A61F-1FFC22C3C2BB}" type="datetimeFigureOut">
              <a:rPr lang="cs-CZ" smtClean="0"/>
              <a:pPr/>
              <a:t>29.4.2014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74407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F59301C-09BF-4781-A61F-1FFC22C3C2BB}"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1238659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F59301C-09BF-4781-A61F-1FFC22C3C2BB}" type="datetimeFigureOut">
              <a:rPr lang="cs-CZ" smtClean="0"/>
              <a:pPr/>
              <a:t>29.4.2014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494578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59301C-09BF-4781-A61F-1FFC22C3C2BB}" type="datetimeFigureOut">
              <a:rPr lang="cs-CZ" smtClean="0"/>
              <a:pPr/>
              <a:t>29.4.2014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01EBD2-9BD1-49E3-B086-429CF8E3B0C2}" type="slidenum">
              <a:rPr lang="cs-CZ" smtClean="0"/>
              <a:pPr/>
              <a:t>‹#›</a:t>
            </a:fld>
            <a:endParaRPr lang="cs-CZ"/>
          </a:p>
        </p:txBody>
      </p:sp>
    </p:spTree>
    <p:extLst>
      <p:ext uri="{BB962C8B-B14F-4D97-AF65-F5344CB8AC3E}">
        <p14:creationId xmlns:p14="http://schemas.microsoft.com/office/powerpoint/2010/main" xmlns="" val="2414586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wmf"/><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jpeg"/><Relationship Id="rId18" Type="http://schemas.openxmlformats.org/officeDocument/2006/relationships/image" Target="../media/image22.wmf"/><Relationship Id="rId3" Type="http://schemas.openxmlformats.org/officeDocument/2006/relationships/image" Target="../media/image7.png"/><Relationship Id="rId21" Type="http://schemas.openxmlformats.org/officeDocument/2006/relationships/image" Target="../media/image25.jpeg"/><Relationship Id="rId7" Type="http://schemas.openxmlformats.org/officeDocument/2006/relationships/image" Target="../media/image11.jpeg"/><Relationship Id="rId12" Type="http://schemas.openxmlformats.org/officeDocument/2006/relationships/image" Target="../media/image16.jpeg"/><Relationship Id="rId17" Type="http://schemas.openxmlformats.org/officeDocument/2006/relationships/image" Target="../media/image21.wmf"/><Relationship Id="rId2" Type="http://schemas.openxmlformats.org/officeDocument/2006/relationships/image" Target="../media/image6.png"/><Relationship Id="rId16" Type="http://schemas.openxmlformats.org/officeDocument/2006/relationships/image" Target="../media/image20.jpeg"/><Relationship Id="rId20"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jpeg"/><Relationship Id="rId5" Type="http://schemas.openxmlformats.org/officeDocument/2006/relationships/image" Target="../media/image9.wmf"/><Relationship Id="rId15" Type="http://schemas.openxmlformats.org/officeDocument/2006/relationships/image" Target="../media/image19.wmf"/><Relationship Id="rId23" Type="http://schemas.openxmlformats.org/officeDocument/2006/relationships/image" Target="../media/image27.jpeg"/><Relationship Id="rId10" Type="http://schemas.openxmlformats.org/officeDocument/2006/relationships/image" Target="../media/image14.wmf"/><Relationship Id="rId19" Type="http://schemas.openxmlformats.org/officeDocument/2006/relationships/image" Target="../media/image23.jpeg"/><Relationship Id="rId4" Type="http://schemas.openxmlformats.org/officeDocument/2006/relationships/image" Target="../media/image8.jpeg"/><Relationship Id="rId9" Type="http://schemas.openxmlformats.org/officeDocument/2006/relationships/image" Target="../media/image13.wmf"/><Relationship Id="rId14" Type="http://schemas.openxmlformats.org/officeDocument/2006/relationships/image" Target="../media/image18.wmf"/><Relationship Id="rId22" Type="http://schemas.openxmlformats.org/officeDocument/2006/relationships/image" Target="../media/image26.wmf"/></Relationships>
</file>

<file path=ppt/slides/_rels/slide8.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8.jpeg"/><Relationship Id="rId18" Type="http://schemas.openxmlformats.org/officeDocument/2006/relationships/image" Target="../media/image18.wmf"/><Relationship Id="rId3" Type="http://schemas.openxmlformats.org/officeDocument/2006/relationships/image" Target="../media/image29.jpeg"/><Relationship Id="rId7" Type="http://schemas.openxmlformats.org/officeDocument/2006/relationships/image" Target="../media/image32.jpeg"/><Relationship Id="rId12" Type="http://schemas.openxmlformats.org/officeDocument/2006/relationships/image" Target="../media/image37.jpeg"/><Relationship Id="rId17" Type="http://schemas.openxmlformats.org/officeDocument/2006/relationships/image" Target="../media/image42.jpeg"/><Relationship Id="rId2" Type="http://schemas.openxmlformats.org/officeDocument/2006/relationships/image" Target="../media/image28.jpeg"/><Relationship Id="rId16" Type="http://schemas.openxmlformats.org/officeDocument/2006/relationships/image" Target="../media/image41.jpeg"/><Relationship Id="rId20" Type="http://schemas.openxmlformats.org/officeDocument/2006/relationships/image" Target="../media/image14.wmf"/><Relationship Id="rId1" Type="http://schemas.openxmlformats.org/officeDocument/2006/relationships/slideLayout" Target="../slideLayouts/slideLayout2.xml"/><Relationship Id="rId6" Type="http://schemas.openxmlformats.org/officeDocument/2006/relationships/image" Target="../media/image31.png"/><Relationship Id="rId11" Type="http://schemas.openxmlformats.org/officeDocument/2006/relationships/image" Target="../media/image36.jpeg"/><Relationship Id="rId5" Type="http://schemas.openxmlformats.org/officeDocument/2006/relationships/image" Target="../media/image30.jpeg"/><Relationship Id="rId15" Type="http://schemas.openxmlformats.org/officeDocument/2006/relationships/image" Target="../media/image40.jpeg"/><Relationship Id="rId10" Type="http://schemas.openxmlformats.org/officeDocument/2006/relationships/image" Target="../media/image35.wmf"/><Relationship Id="rId19" Type="http://schemas.openxmlformats.org/officeDocument/2006/relationships/image" Target="../media/image20.jpeg"/><Relationship Id="rId4" Type="http://schemas.openxmlformats.org/officeDocument/2006/relationships/image" Target="../media/image26.wmf"/><Relationship Id="rId9" Type="http://schemas.openxmlformats.org/officeDocument/2006/relationships/image" Target="../media/image34.png"/><Relationship Id="rId14" Type="http://schemas.openxmlformats.org/officeDocument/2006/relationships/image" Target="../media/image3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noGrp="1"/>
          </p:cNvSpPr>
          <p:nvPr>
            <p:ph type="ctrTitle"/>
          </p:nvPr>
        </p:nvSpPr>
        <p:spPr/>
        <p:txBody>
          <a:bodyPr>
            <a:normAutofit fontScale="90000"/>
          </a:bodyPr>
          <a:lstStyle/>
          <a:p>
            <a:pPr lvl="0"/>
            <a:r>
              <a:rPr lang="cs-CZ" sz="4000" dirty="0" smtClean="0"/>
              <a:t>Ukládání potravin</a:t>
            </a:r>
            <a:r>
              <a:rPr lang="cs-CZ" sz="4000" dirty="0"/>
              <a:t/>
            </a:r>
            <a:br>
              <a:rPr lang="cs-CZ" sz="4000" dirty="0"/>
            </a:br>
            <a:r>
              <a:rPr lang="cs-CZ" sz="4000" dirty="0" smtClean="0"/>
              <a:t>VY_32_INOVACE_2C_04</a:t>
            </a:r>
            <a:r>
              <a:rPr lang="cs-CZ" sz="3600" dirty="0"/>
              <a:t/>
            </a:r>
            <a:br>
              <a:rPr lang="cs-CZ" sz="3600" dirty="0"/>
            </a:br>
            <a:r>
              <a:rPr lang="cs-CZ" sz="2800" dirty="0"/>
              <a:t>Číslo projektu: CZ.1.07/1.5.00/34.1056</a:t>
            </a:r>
            <a:endParaRPr lang="cs-CZ" sz="3200" dirty="0"/>
          </a:p>
        </p:txBody>
      </p:sp>
      <p:sp>
        <p:nvSpPr>
          <p:cNvPr id="3" name="Podnadpis 2"/>
          <p:cNvSpPr txBox="1">
            <a:spLocks noGrp="1"/>
          </p:cNvSpPr>
          <p:nvPr>
            <p:ph type="subTitle" idx="1"/>
          </p:nvPr>
        </p:nvSpPr>
        <p:spPr/>
        <p:txBody>
          <a:bodyPr/>
          <a:lstStyle/>
          <a:p>
            <a:pPr lvl="0"/>
            <a:r>
              <a:rPr lang="cs-CZ" dirty="0"/>
              <a:t>Sada </a:t>
            </a:r>
            <a:r>
              <a:rPr lang="cs-CZ" dirty="0" smtClean="0"/>
              <a:t>3</a:t>
            </a:r>
            <a:endParaRPr lang="cs-CZ" dirty="0"/>
          </a:p>
          <a:p>
            <a:pPr>
              <a:defRPr/>
            </a:pPr>
            <a:r>
              <a:rPr lang="cs-CZ"/>
              <a:t>Práce v domácnosti</a:t>
            </a:r>
          </a:p>
          <a:p>
            <a:pPr lvl="0"/>
            <a:r>
              <a:rPr lang="cs-CZ" smtClean="0"/>
              <a:t>MŠ</a:t>
            </a:r>
            <a:r>
              <a:rPr lang="cs-CZ" dirty="0"/>
              <a:t>, ZŠ a </a:t>
            </a:r>
            <a:r>
              <a:rPr lang="cs-CZ" dirty="0" err="1"/>
              <a:t>PrŠ</a:t>
            </a:r>
            <a:r>
              <a:rPr lang="cs-CZ" dirty="0"/>
              <a:t> Trhové Sviny</a:t>
            </a:r>
          </a:p>
          <a:p>
            <a:pPr lvl="0"/>
            <a:endParaRPr lang="cs-CZ" dirty="0"/>
          </a:p>
          <a:p>
            <a:pPr lvl="0"/>
            <a:endParaRPr lang="cs-CZ" dirty="0"/>
          </a:p>
        </p:txBody>
      </p:sp>
      <p:pic>
        <p:nvPicPr>
          <p:cNvPr id="4" name="Picture 2"/>
          <p:cNvPicPr>
            <a:picLocks noChangeAspect="1"/>
          </p:cNvPicPr>
          <p:nvPr/>
        </p:nvPicPr>
        <p:blipFill>
          <a:blip r:embed="rId2" cstate="print"/>
          <a:srcRect/>
          <a:stretch>
            <a:fillRect/>
          </a:stretch>
        </p:blipFill>
        <p:spPr>
          <a:xfrm>
            <a:off x="971595" y="332658"/>
            <a:ext cx="6984644" cy="1527770"/>
          </a:xfrm>
          <a:prstGeom prst="rect">
            <a:avLst/>
          </a:prstGeom>
          <a:noFill/>
          <a:ln>
            <a:noFill/>
          </a:ln>
        </p:spPr>
      </p:pic>
    </p:spTree>
    <p:extLst>
      <p:ext uri="{BB962C8B-B14F-4D97-AF65-F5344CB8AC3E}">
        <p14:creationId xmlns:p14="http://schemas.microsoft.com/office/powerpoint/2010/main" xmlns="" val="488781979"/>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a:xfrm>
            <a:off x="457200" y="116631"/>
            <a:ext cx="8229600" cy="6009528"/>
          </a:xfrm>
        </p:spPr>
        <p:txBody>
          <a:bodyPr/>
          <a:lstStyle/>
          <a:p>
            <a:pPr marL="0" lvl="0" indent="0">
              <a:lnSpc>
                <a:spcPct val="80000"/>
              </a:lnSpc>
              <a:spcBef>
                <a:spcPts val="400"/>
              </a:spcBef>
              <a:buNone/>
            </a:pPr>
            <a:r>
              <a:rPr lang="cs-CZ" sz="1800" b="1" dirty="0"/>
              <a:t>Anotace: </a:t>
            </a:r>
            <a:r>
              <a:rPr lang="cs-CZ" sz="1800" dirty="0"/>
              <a:t>V tomto učebním </a:t>
            </a:r>
            <a:r>
              <a:rPr lang="cs-CZ" sz="1800" dirty="0" smtClean="0"/>
              <a:t>materiálu si žáci zopakují nakládání s potravinami , tj. jejich ukládání na příslušná místa – mrazák, chladnička, spíž a chlebník. První strana je pouze výkladová – žáci si zde opakují, jak s potravinami po nákupu dále zacházet. Výkladové jsou i další tři strany, zde si žáci zopakují již </a:t>
            </a:r>
            <a:r>
              <a:rPr lang="cs-CZ" sz="1800" dirty="0" smtClean="0"/>
              <a:t>známé </a:t>
            </a:r>
            <a:r>
              <a:rPr lang="cs-CZ" sz="1800" dirty="0" smtClean="0"/>
              <a:t>pojmy – spíž, mrazák, chladnička a chlebník. Pátá a šestá strana jsou interaktivní. Žáci rozhodují, zda jsou uvedené potraviny zařazeny správně. Na obrázky klikají. Správné zůstávají na místě a pulsují, nesprávné mizí z plochy. Na sedmém interaktivním </a:t>
            </a:r>
            <a:r>
              <a:rPr lang="cs-CZ" sz="1800" dirty="0" err="1" smtClean="0"/>
              <a:t>slidu</a:t>
            </a:r>
            <a:r>
              <a:rPr lang="cs-CZ" sz="1800" dirty="0" smtClean="0"/>
              <a:t> již zařazují slova, která jsou umístěna uprostřed. Rozhodují, zda potraviny uklidí do mrazáku nebo do ledničky. Po kliknutí se slova přesouvají na správné místo. Na osmé a deváté straně žáci pracují pomocí rukopisných poznámek. Škrtají, co není správně. Desátý </a:t>
            </a:r>
            <a:r>
              <a:rPr lang="cs-CZ" sz="1800" dirty="0" err="1" smtClean="0"/>
              <a:t>slide</a:t>
            </a:r>
            <a:r>
              <a:rPr lang="cs-CZ" sz="1800" dirty="0" smtClean="0"/>
              <a:t> je opět interaktivní – žáci čtou věty a rozhodují, zda je správně či nikoliv. Pro kontrolu klikají na věty, správné zůstávají na místě a přebarvují se, nesprávné mizí z plochy. </a:t>
            </a:r>
          </a:p>
          <a:p>
            <a:pPr marL="0" lvl="0" indent="0">
              <a:lnSpc>
                <a:spcPct val="80000"/>
              </a:lnSpc>
              <a:spcBef>
                <a:spcPts val="400"/>
              </a:spcBef>
              <a:buNone/>
            </a:pPr>
            <a:r>
              <a:rPr lang="cs-CZ" sz="1800" b="1" dirty="0" smtClean="0"/>
              <a:t>Délka </a:t>
            </a:r>
            <a:r>
              <a:rPr lang="cs-CZ" sz="1800" b="1" dirty="0"/>
              <a:t>trvání práce s tímto materiálem: </a:t>
            </a:r>
            <a:r>
              <a:rPr lang="cs-CZ" sz="1800" dirty="0"/>
              <a:t>Zhruba </a:t>
            </a:r>
            <a:r>
              <a:rPr lang="cs-CZ" sz="1800" dirty="0" smtClean="0"/>
              <a:t>35 </a:t>
            </a:r>
            <a:r>
              <a:rPr lang="cs-CZ" sz="1800" dirty="0"/>
              <a:t>minut.</a:t>
            </a:r>
          </a:p>
          <a:p>
            <a:pPr marL="0" lvl="0" indent="0">
              <a:lnSpc>
                <a:spcPct val="80000"/>
              </a:lnSpc>
              <a:spcBef>
                <a:spcPts val="400"/>
              </a:spcBef>
              <a:buNone/>
            </a:pPr>
            <a:r>
              <a:rPr lang="cs-CZ" sz="1800" b="1" dirty="0"/>
              <a:t>Autor:</a:t>
            </a:r>
            <a:r>
              <a:rPr lang="cs-CZ" sz="1800" dirty="0"/>
              <a:t> Daniela </a:t>
            </a:r>
            <a:r>
              <a:rPr lang="cs-CZ" sz="1800" dirty="0" err="1"/>
              <a:t>Tájková</a:t>
            </a:r>
            <a:endParaRPr lang="cs-CZ" sz="1800" dirty="0"/>
          </a:p>
          <a:p>
            <a:pPr marL="0" lvl="0" indent="0">
              <a:lnSpc>
                <a:spcPct val="80000"/>
              </a:lnSpc>
              <a:spcBef>
                <a:spcPts val="400"/>
              </a:spcBef>
              <a:buNone/>
            </a:pPr>
            <a:r>
              <a:rPr lang="cs-CZ" sz="1800" b="1" dirty="0"/>
              <a:t>Datum vytvoření:</a:t>
            </a:r>
            <a:r>
              <a:rPr lang="cs-CZ" sz="1800" dirty="0"/>
              <a:t> </a:t>
            </a:r>
            <a:r>
              <a:rPr lang="cs-CZ" sz="1800" dirty="0" smtClean="0"/>
              <a:t>Zima 2013</a:t>
            </a:r>
            <a:endParaRPr lang="cs-CZ" sz="1800" dirty="0"/>
          </a:p>
          <a:p>
            <a:pPr marL="0" lvl="0" indent="0">
              <a:lnSpc>
                <a:spcPct val="80000"/>
              </a:lnSpc>
              <a:spcBef>
                <a:spcPts val="400"/>
              </a:spcBef>
              <a:buNone/>
            </a:pPr>
            <a:r>
              <a:rPr lang="cs-CZ" sz="1800" b="1" dirty="0"/>
              <a:t>Speciální vzdělávací potřeby: </a:t>
            </a:r>
            <a:r>
              <a:rPr lang="cs-CZ" sz="1800" dirty="0"/>
              <a:t>PAS, MP, kombinované postižení (MP v kombinaci se zdravotním znevýhodněním, MP v kombinaci s PAS), vícečetné postižení</a:t>
            </a:r>
          </a:p>
          <a:p>
            <a:pPr marL="0" lvl="0" indent="0">
              <a:lnSpc>
                <a:spcPct val="80000"/>
              </a:lnSpc>
              <a:spcBef>
                <a:spcPts val="400"/>
              </a:spcBef>
              <a:buNone/>
            </a:pPr>
            <a:r>
              <a:rPr lang="cs-CZ" sz="1800" b="1" dirty="0"/>
              <a:t>Vzdělávací obor: </a:t>
            </a:r>
            <a:r>
              <a:rPr lang="cs-CZ" sz="1800" dirty="0"/>
              <a:t>Práce v domácnosti</a:t>
            </a:r>
          </a:p>
          <a:p>
            <a:pPr marL="0" lvl="0" indent="0">
              <a:lnSpc>
                <a:spcPct val="80000"/>
              </a:lnSpc>
              <a:spcBef>
                <a:spcPts val="400"/>
              </a:spcBef>
              <a:buNone/>
            </a:pPr>
            <a:r>
              <a:rPr lang="cs-CZ" sz="1800" b="1" dirty="0"/>
              <a:t>Druh učebního materiálu</a:t>
            </a:r>
            <a:r>
              <a:rPr lang="cs-CZ" sz="1800" dirty="0"/>
              <a:t>: Interaktivní DUM</a:t>
            </a:r>
          </a:p>
          <a:p>
            <a:pPr marL="0" lvl="0" indent="0">
              <a:lnSpc>
                <a:spcPct val="80000"/>
              </a:lnSpc>
              <a:spcBef>
                <a:spcPts val="400"/>
              </a:spcBef>
              <a:buNone/>
            </a:pPr>
            <a:r>
              <a:rPr lang="cs-CZ" sz="1800" b="1" dirty="0"/>
              <a:t>Inovace:</a:t>
            </a:r>
            <a:r>
              <a:rPr lang="cs-CZ" sz="1800" dirty="0">
                <a:cs typeface="Times New Roman" pitchFamily="18"/>
              </a:rPr>
              <a:t> Rukopisné poznámky v rámci nového softwaru Microsoft</a:t>
            </a:r>
            <a:endParaRPr lang="cs-CZ" sz="1800" b="1" dirty="0"/>
          </a:p>
          <a:p>
            <a:pPr marL="0" lvl="0" indent="0">
              <a:lnSpc>
                <a:spcPct val="80000"/>
              </a:lnSpc>
              <a:spcBef>
                <a:spcPts val="400"/>
              </a:spcBef>
              <a:buNone/>
            </a:pPr>
            <a:r>
              <a:rPr lang="cs-CZ" sz="1800" b="1" dirty="0"/>
              <a:t>Cílová skupina: </a:t>
            </a:r>
            <a:r>
              <a:rPr lang="cs-CZ" sz="1800" dirty="0"/>
              <a:t>Žák (PAS, MP, kombinované postižení -  MP v kombinaci se zdravotním znevýhodněním, MP v kombinaci s PAS, vícečetné postižení)</a:t>
            </a:r>
          </a:p>
          <a:p>
            <a:pPr marL="0" lvl="0" indent="0">
              <a:lnSpc>
                <a:spcPct val="80000"/>
              </a:lnSpc>
              <a:spcBef>
                <a:spcPts val="400"/>
              </a:spcBef>
              <a:buNone/>
            </a:pPr>
            <a:r>
              <a:rPr lang="cs-CZ" sz="1800" b="1" dirty="0"/>
              <a:t>Stupeň a typ vzdělávání: </a:t>
            </a:r>
            <a:r>
              <a:rPr lang="cs-CZ" sz="1800" dirty="0"/>
              <a:t>Praktická škola jednoletá</a:t>
            </a:r>
          </a:p>
        </p:txBody>
      </p:sp>
    </p:spTree>
    <p:extLst>
      <p:ext uri="{BB962C8B-B14F-4D97-AF65-F5344CB8AC3E}">
        <p14:creationId xmlns:p14="http://schemas.microsoft.com/office/powerpoint/2010/main" xmlns="" val="143897768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4" name="Vodorovný svitek 3"/>
          <p:cNvSpPr/>
          <p:nvPr/>
        </p:nvSpPr>
        <p:spPr>
          <a:xfrm>
            <a:off x="403440" y="116632"/>
            <a:ext cx="7992888" cy="6597352"/>
          </a:xfrm>
          <a:prstGeom prst="horizontalScroll">
            <a:avLst/>
          </a:prstGeom>
          <a:solidFill>
            <a:srgbClr val="33CC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rgbClr val="000066"/>
                </a:solidFill>
              </a:rPr>
              <a:t>Jakmile přineseme domů nákup, je třeba potraviny správně uložit, aby se nezkazily či jinak neznehodnotily. Podle druhu potravin je ukládáme do spíže (věci, které se nekazí), do chladničky (například ovoce, zeleninu či uzeniny), do mrazáku (většinou maso). Pečivo ukládáme do chlebníku. </a:t>
            </a:r>
            <a:r>
              <a:rPr lang="cs-CZ" sz="3200" b="1" dirty="0" smtClean="0">
                <a:solidFill>
                  <a:srgbClr val="FF0000"/>
                </a:solidFill>
              </a:rPr>
              <a:t>Vždy záleží na tom, kdy budeme potraviny jíst nebo dál zpracovávat.</a:t>
            </a:r>
            <a:endParaRPr lang="cs-CZ" sz="3200" b="1" dirty="0">
              <a:solidFill>
                <a:srgbClr val="FF0000"/>
              </a:solidFill>
            </a:endParaRPr>
          </a:p>
        </p:txBody>
      </p:sp>
    </p:spTree>
    <p:extLst>
      <p:ext uri="{BB962C8B-B14F-4D97-AF65-F5344CB8AC3E}">
        <p14:creationId xmlns:p14="http://schemas.microsoft.com/office/powerpoint/2010/main" xmlns="" val="5388913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30">
          <a:fgClr>
            <a:schemeClr val="accent5">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14" name="Obdélník 13"/>
          <p:cNvSpPr/>
          <p:nvPr/>
        </p:nvSpPr>
        <p:spPr>
          <a:xfrm>
            <a:off x="242348" y="4653136"/>
            <a:ext cx="2915816" cy="2113728"/>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4563738" y="3433055"/>
            <a:ext cx="2808312" cy="314096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0" y="1012824"/>
            <a:ext cx="2627784" cy="112644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0" y="0"/>
            <a:ext cx="2627784" cy="83671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6" name="Picture 2" descr="C:\Users\pc\AppData\Local\Microsoft\Windows\Temporary Internet Files\Content.IE5\SSWO048N\MC90033245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0428" y="97630"/>
            <a:ext cx="1430338" cy="1830388"/>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4716016" y="181324"/>
            <a:ext cx="1880708" cy="646331"/>
          </a:xfrm>
          <a:prstGeom prst="rect">
            <a:avLst/>
          </a:prstGeom>
          <a:noFill/>
        </p:spPr>
        <p:txBody>
          <a:bodyPr wrap="none" rtlCol="0">
            <a:spAutoFit/>
          </a:bodyPr>
          <a:lstStyle/>
          <a:p>
            <a:r>
              <a:rPr lang="cs-CZ" sz="3600" b="1" dirty="0" smtClean="0">
                <a:solidFill>
                  <a:srgbClr val="FF0000"/>
                </a:solidFill>
              </a:rPr>
              <a:t>MRAZÁK</a:t>
            </a:r>
            <a:endParaRPr lang="cs-CZ" sz="3600" b="1" dirty="0">
              <a:solidFill>
                <a:srgbClr val="FF0000"/>
              </a:solidFill>
            </a:endParaRPr>
          </a:p>
        </p:txBody>
      </p:sp>
      <p:sp>
        <p:nvSpPr>
          <p:cNvPr id="5" name="TextovéPole 4"/>
          <p:cNvSpPr txBox="1"/>
          <p:nvPr/>
        </p:nvSpPr>
        <p:spPr>
          <a:xfrm>
            <a:off x="4572000" y="2420888"/>
            <a:ext cx="2693366" cy="646331"/>
          </a:xfrm>
          <a:prstGeom prst="rect">
            <a:avLst/>
          </a:prstGeom>
          <a:noFill/>
        </p:spPr>
        <p:txBody>
          <a:bodyPr wrap="none" rtlCol="0">
            <a:spAutoFit/>
          </a:bodyPr>
          <a:lstStyle/>
          <a:p>
            <a:r>
              <a:rPr lang="cs-CZ" sz="3600" b="1" dirty="0" smtClean="0">
                <a:solidFill>
                  <a:srgbClr val="FF0000"/>
                </a:solidFill>
              </a:rPr>
              <a:t>CHLADNIČKA</a:t>
            </a:r>
            <a:endParaRPr lang="cs-CZ" sz="3600" b="1" dirty="0">
              <a:solidFill>
                <a:srgbClr val="FF0000"/>
              </a:solidFill>
            </a:endParaRPr>
          </a:p>
        </p:txBody>
      </p:sp>
      <p:sp>
        <p:nvSpPr>
          <p:cNvPr id="6" name="TextovéPole 5"/>
          <p:cNvSpPr txBox="1"/>
          <p:nvPr/>
        </p:nvSpPr>
        <p:spPr>
          <a:xfrm>
            <a:off x="611058" y="3465874"/>
            <a:ext cx="2079415" cy="646331"/>
          </a:xfrm>
          <a:prstGeom prst="rect">
            <a:avLst/>
          </a:prstGeom>
          <a:noFill/>
        </p:spPr>
        <p:txBody>
          <a:bodyPr wrap="none" rtlCol="0">
            <a:spAutoFit/>
          </a:bodyPr>
          <a:lstStyle/>
          <a:p>
            <a:r>
              <a:rPr lang="cs-CZ" sz="3600" b="1" dirty="0" smtClean="0">
                <a:solidFill>
                  <a:srgbClr val="FF0000"/>
                </a:solidFill>
              </a:rPr>
              <a:t>CHLEBNÍK</a:t>
            </a:r>
            <a:endParaRPr lang="cs-CZ" sz="3600" b="1" dirty="0">
              <a:solidFill>
                <a:srgbClr val="FF0000"/>
              </a:solidFill>
            </a:endParaRPr>
          </a:p>
        </p:txBody>
      </p:sp>
      <p:sp>
        <p:nvSpPr>
          <p:cNvPr id="7" name="TextovéPole 6"/>
          <p:cNvSpPr txBox="1"/>
          <p:nvPr/>
        </p:nvSpPr>
        <p:spPr>
          <a:xfrm>
            <a:off x="7956376" y="4733986"/>
            <a:ext cx="992579" cy="646331"/>
          </a:xfrm>
          <a:prstGeom prst="rect">
            <a:avLst/>
          </a:prstGeom>
          <a:noFill/>
        </p:spPr>
        <p:txBody>
          <a:bodyPr wrap="none" rtlCol="0">
            <a:spAutoFit/>
          </a:bodyPr>
          <a:lstStyle/>
          <a:p>
            <a:r>
              <a:rPr lang="cs-CZ" sz="3600" b="1" dirty="0" smtClean="0">
                <a:solidFill>
                  <a:srgbClr val="FF0000"/>
                </a:solidFill>
              </a:rPr>
              <a:t>SPÍŽ</a:t>
            </a:r>
            <a:endParaRPr lang="cs-CZ" sz="3600" b="1" dirty="0">
              <a:solidFill>
                <a:srgbClr val="FF0000"/>
              </a:solidFill>
            </a:endParaRPr>
          </a:p>
        </p:txBody>
      </p:sp>
      <p:pic>
        <p:nvPicPr>
          <p:cNvPr id="1027" name="Picture 3" descr="C:\Users\pc\Desktop\žrádlo\DSC07345.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023494" y="3979100"/>
            <a:ext cx="1790378" cy="2387171"/>
          </a:xfrm>
          <a:prstGeom prst="rect">
            <a:avLst/>
          </a:prstGeom>
          <a:solidFill>
            <a:srgbClr val="7030A0"/>
          </a:solidFill>
        </p:spPr>
      </p:pic>
      <p:pic>
        <p:nvPicPr>
          <p:cNvPr id="1028" name="Picture 4" descr="C:\Users\pc\Desktop\žrádlo\DSC07347.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76526" y="5224145"/>
            <a:ext cx="1864177" cy="1398133"/>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Šipka doprava 12"/>
          <p:cNvSpPr/>
          <p:nvPr/>
        </p:nvSpPr>
        <p:spPr>
          <a:xfrm>
            <a:off x="1763688" y="251591"/>
            <a:ext cx="2736304" cy="576064"/>
          </a:xfrm>
          <a:prstGeom prst="rightArrow">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Šipka doprava 14"/>
          <p:cNvSpPr/>
          <p:nvPr/>
        </p:nvSpPr>
        <p:spPr>
          <a:xfrm rot="1626394">
            <a:off x="1671042" y="1729694"/>
            <a:ext cx="2736304" cy="576064"/>
          </a:xfrm>
          <a:prstGeom prst="rightArrow">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Šipka dolů 9"/>
          <p:cNvSpPr/>
          <p:nvPr/>
        </p:nvSpPr>
        <p:spPr>
          <a:xfrm>
            <a:off x="1519435" y="4030560"/>
            <a:ext cx="361642" cy="972979"/>
          </a:xfrm>
          <a:prstGeom prst="downArrow">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Šipka doprava 10"/>
          <p:cNvSpPr/>
          <p:nvPr/>
        </p:nvSpPr>
        <p:spPr>
          <a:xfrm>
            <a:off x="6278723" y="4846600"/>
            <a:ext cx="1677653" cy="421101"/>
          </a:xfrm>
          <a:prstGeom prst="rightArrow">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15258706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4" name="TextovéPole 3"/>
          <p:cNvSpPr txBox="1"/>
          <p:nvPr/>
        </p:nvSpPr>
        <p:spPr>
          <a:xfrm>
            <a:off x="2483768" y="332656"/>
            <a:ext cx="6344622" cy="1569660"/>
          </a:xfrm>
          <a:prstGeom prst="rect">
            <a:avLst/>
          </a:prstGeom>
          <a:ln/>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2400" b="1" dirty="0" smtClean="0">
                <a:solidFill>
                  <a:srgbClr val="FF0000"/>
                </a:solidFill>
              </a:rPr>
              <a:t>Mrazák</a:t>
            </a:r>
            <a:r>
              <a:rPr lang="cs-CZ" b="1" dirty="0" smtClean="0"/>
              <a:t> slouží k dlouhodobému ukládání potravin. </a:t>
            </a:r>
          </a:p>
          <a:p>
            <a:r>
              <a:rPr lang="cs-CZ" b="1" dirty="0" smtClean="0"/>
              <a:t>Vydrží v něm až po dobu několika měsíců.</a:t>
            </a:r>
          </a:p>
          <a:p>
            <a:r>
              <a:rPr lang="cs-CZ" b="1" dirty="0" smtClean="0"/>
              <a:t>Do mrazáku ukládáme většinou maso či kořenovou zeleninu</a:t>
            </a:r>
          </a:p>
          <a:p>
            <a:r>
              <a:rPr lang="cs-CZ" b="1" dirty="0" smtClean="0"/>
              <a:t>(mrkev, kořenovou petržel) nebo houby. Můžeme zde uchovávat </a:t>
            </a:r>
          </a:p>
          <a:p>
            <a:r>
              <a:rPr lang="cs-CZ" b="1" dirty="0" smtClean="0"/>
              <a:t>i některé druhy ovoce (borůvky, maliny, ostružiny,……….).</a:t>
            </a:r>
            <a:endParaRPr lang="cs-CZ" b="1" dirty="0"/>
          </a:p>
        </p:txBody>
      </p:sp>
      <p:sp>
        <p:nvSpPr>
          <p:cNvPr id="5" name="TextovéPole 4"/>
          <p:cNvSpPr txBox="1"/>
          <p:nvPr/>
        </p:nvSpPr>
        <p:spPr>
          <a:xfrm>
            <a:off x="2613483" y="4877549"/>
            <a:ext cx="6085192" cy="1692771"/>
          </a:xfrm>
          <a:prstGeom prst="rect">
            <a:avLst/>
          </a:prstGeom>
          <a:ln/>
        </p:spPr>
        <p:style>
          <a:lnRef idx="1">
            <a:schemeClr val="accent6"/>
          </a:lnRef>
          <a:fillRef idx="2">
            <a:schemeClr val="accent6"/>
          </a:fillRef>
          <a:effectRef idx="1">
            <a:schemeClr val="accent6"/>
          </a:effectRef>
          <a:fontRef idx="minor">
            <a:schemeClr val="dk1"/>
          </a:fontRef>
        </p:style>
        <p:txBody>
          <a:bodyPr wrap="none" rtlCol="0">
            <a:spAutoFit/>
          </a:bodyPr>
          <a:lstStyle/>
          <a:p>
            <a:r>
              <a:rPr lang="cs-CZ" sz="2000" b="1" dirty="0" smtClean="0"/>
              <a:t>Do</a:t>
            </a:r>
            <a:r>
              <a:rPr lang="cs-CZ" sz="2400" b="1" dirty="0" smtClean="0">
                <a:solidFill>
                  <a:srgbClr val="FF0000"/>
                </a:solidFill>
              </a:rPr>
              <a:t> chladničky </a:t>
            </a:r>
            <a:r>
              <a:rPr lang="cs-CZ" sz="2000" b="1" dirty="0" smtClean="0"/>
              <a:t>ukládáme ty potraviny, </a:t>
            </a:r>
          </a:p>
          <a:p>
            <a:r>
              <a:rPr lang="cs-CZ" sz="2000" b="1" dirty="0" smtClean="0"/>
              <a:t>které budeme konzumovat do několika dní.</a:t>
            </a:r>
          </a:p>
          <a:p>
            <a:r>
              <a:rPr lang="cs-CZ" sz="2000" b="1" dirty="0" smtClean="0"/>
              <a:t>Patří sem všechny druhy uzenin ( salámy, špek, párky),</a:t>
            </a:r>
          </a:p>
          <a:p>
            <a:r>
              <a:rPr lang="cs-CZ" sz="2000" b="1" dirty="0" smtClean="0"/>
              <a:t>mléčné výrobky (sýry, jogurty, </a:t>
            </a:r>
            <a:r>
              <a:rPr lang="cs-CZ" sz="2000" b="1" dirty="0" err="1" smtClean="0"/>
              <a:t>lipánky</a:t>
            </a:r>
            <a:r>
              <a:rPr lang="cs-CZ" sz="2000" b="1" dirty="0" smtClean="0"/>
              <a:t>), mléko, vajíčka, </a:t>
            </a:r>
          </a:p>
          <a:p>
            <a:r>
              <a:rPr lang="cs-CZ" sz="2000" b="1" dirty="0" smtClean="0"/>
              <a:t>některé druhy ovoce (například banány).</a:t>
            </a:r>
            <a:endParaRPr lang="cs-CZ" sz="2000" b="1" dirty="0"/>
          </a:p>
        </p:txBody>
      </p:sp>
      <p:pic>
        <p:nvPicPr>
          <p:cNvPr id="6" name="Picture 2" descr="C:\Users\pc\AppData\Local\Microsoft\Windows\Temporary Internet Files\Content.IE5\SSWO048N\MC90033245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1917" y="1809984"/>
            <a:ext cx="1656184" cy="3918622"/>
          </a:xfrm>
          <a:prstGeom prst="rect">
            <a:avLst/>
          </a:prstGeom>
          <a:noFill/>
          <a:extLst>
            <a:ext uri="{909E8E84-426E-40DD-AFC4-6F175D3DCCD1}">
              <a14:hiddenFill xmlns:a14="http://schemas.microsoft.com/office/drawing/2010/main" xmlns="">
                <a:solidFill>
                  <a:srgbClr val="FFFFFF"/>
                </a:solidFill>
              </a14:hiddenFill>
            </a:ext>
          </a:extLst>
        </p:spPr>
      </p:pic>
      <p:sp>
        <p:nvSpPr>
          <p:cNvPr id="2" name="Šipka doprava 1"/>
          <p:cNvSpPr/>
          <p:nvPr/>
        </p:nvSpPr>
        <p:spPr>
          <a:xfrm rot="20958120">
            <a:off x="1898692" y="2100745"/>
            <a:ext cx="3373863" cy="484632"/>
          </a:xfrm>
          <a:prstGeom prst="rightArrow">
            <a:avLst/>
          </a:prstGeom>
          <a:solidFill>
            <a:srgbClr val="AE78D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Šipka doprava 2"/>
          <p:cNvSpPr/>
          <p:nvPr/>
        </p:nvSpPr>
        <p:spPr>
          <a:xfrm rot="1172034">
            <a:off x="1874728" y="3870008"/>
            <a:ext cx="3437927" cy="445604"/>
          </a:xfrm>
          <a:prstGeom prst="rightArrow">
            <a:avLst/>
          </a:prstGeom>
          <a:solidFill>
            <a:srgbClr val="FF66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3885062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pattFill prst="pct25">
          <a:fgClr>
            <a:srgbClr val="FBFDA1"/>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3502792" y="476672"/>
            <a:ext cx="5824351" cy="1261884"/>
          </a:xfrm>
          <a:prstGeom prst="rect">
            <a:avLst/>
          </a:prstGeom>
          <a:noFill/>
        </p:spPr>
        <p:txBody>
          <a:bodyPr wrap="none" rtlCol="0">
            <a:spAutoFit/>
          </a:bodyPr>
          <a:lstStyle/>
          <a:p>
            <a:r>
              <a:rPr lang="cs-CZ" sz="2400" b="1" dirty="0" smtClean="0"/>
              <a:t>Do </a:t>
            </a:r>
            <a:r>
              <a:rPr lang="cs-CZ" sz="2800" b="1" u="sng" dirty="0" smtClean="0">
                <a:solidFill>
                  <a:srgbClr val="FF0000"/>
                </a:solidFill>
              </a:rPr>
              <a:t>spíže</a:t>
            </a:r>
            <a:r>
              <a:rPr lang="cs-CZ" sz="2800" b="1" dirty="0" smtClean="0">
                <a:solidFill>
                  <a:srgbClr val="FF0000"/>
                </a:solidFill>
              </a:rPr>
              <a:t> </a:t>
            </a:r>
            <a:r>
              <a:rPr lang="cs-CZ" sz="2400" b="1" dirty="0" smtClean="0"/>
              <a:t>patří ty potraviny, které se nekazí. </a:t>
            </a:r>
          </a:p>
          <a:p>
            <a:r>
              <a:rPr lang="cs-CZ" sz="2400" b="1" dirty="0" smtClean="0"/>
              <a:t>Patří sem olej, ocet, rýže, těstoviny, </a:t>
            </a:r>
          </a:p>
          <a:p>
            <a:r>
              <a:rPr lang="cs-CZ" sz="2400" b="1" dirty="0" smtClean="0"/>
              <a:t>koření, mouka, cukr, káva, čaj.</a:t>
            </a:r>
            <a:endParaRPr lang="cs-CZ" sz="2400" b="1" dirty="0"/>
          </a:p>
        </p:txBody>
      </p:sp>
      <p:sp>
        <p:nvSpPr>
          <p:cNvPr id="5" name="TextovéPole 4"/>
          <p:cNvSpPr txBox="1"/>
          <p:nvPr/>
        </p:nvSpPr>
        <p:spPr>
          <a:xfrm>
            <a:off x="3608674" y="4797152"/>
            <a:ext cx="4374083" cy="1261884"/>
          </a:xfrm>
          <a:prstGeom prst="rect">
            <a:avLst/>
          </a:prstGeom>
          <a:noFill/>
        </p:spPr>
        <p:txBody>
          <a:bodyPr wrap="none" rtlCol="0">
            <a:spAutoFit/>
          </a:bodyPr>
          <a:lstStyle/>
          <a:p>
            <a:r>
              <a:rPr lang="cs-CZ" sz="2400" b="1" dirty="0" smtClean="0"/>
              <a:t>Do </a:t>
            </a:r>
            <a:r>
              <a:rPr lang="cs-CZ" sz="2800" b="1" u="sng" dirty="0" smtClean="0">
                <a:solidFill>
                  <a:srgbClr val="FF0000"/>
                </a:solidFill>
              </a:rPr>
              <a:t>chlebníku</a:t>
            </a:r>
            <a:r>
              <a:rPr lang="cs-CZ" sz="2400" b="1" dirty="0" smtClean="0"/>
              <a:t> ukládáme pečivo.</a:t>
            </a:r>
          </a:p>
          <a:p>
            <a:r>
              <a:rPr lang="cs-CZ" sz="2400" b="1" dirty="0" smtClean="0"/>
              <a:t> Patří sem všechny druhy chleba,</a:t>
            </a:r>
          </a:p>
          <a:p>
            <a:r>
              <a:rPr lang="cs-CZ" sz="2400" b="1" dirty="0" smtClean="0"/>
              <a:t> rohlíky a veky.</a:t>
            </a:r>
            <a:endParaRPr lang="cs-CZ" sz="2400" b="1" dirty="0"/>
          </a:p>
        </p:txBody>
      </p:sp>
      <p:pic>
        <p:nvPicPr>
          <p:cNvPr id="6" name="Picture 3" descr="C:\Users\pc\Desktop\žrádlo\DSC07345.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72254" y="206416"/>
            <a:ext cx="1790378" cy="2387171"/>
          </a:xfrm>
          <a:prstGeom prst="rect">
            <a:avLst/>
          </a:prstGeom>
          <a:solidFill>
            <a:srgbClr val="7030A0"/>
          </a:solidFill>
        </p:spPr>
      </p:pic>
      <p:pic>
        <p:nvPicPr>
          <p:cNvPr id="7" name="Picture 4" descr="C:\Users\pc\Desktop\žrádlo\DSC07347.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9764" y="4607316"/>
            <a:ext cx="1864177" cy="139813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Šipka doprava 1"/>
          <p:cNvSpPr/>
          <p:nvPr/>
        </p:nvSpPr>
        <p:spPr>
          <a:xfrm>
            <a:off x="2062632" y="932820"/>
            <a:ext cx="1440160" cy="288032"/>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Šipka doprava 7"/>
          <p:cNvSpPr/>
          <p:nvPr/>
        </p:nvSpPr>
        <p:spPr>
          <a:xfrm>
            <a:off x="2168514" y="5373216"/>
            <a:ext cx="1440160" cy="288032"/>
          </a:xfrm>
          <a:prstGeom prst="righ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28415840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pattFill prst="solidDmnd">
          <a:fgClr>
            <a:srgbClr val="FFFF00"/>
          </a:fgClr>
          <a:bgClr>
            <a:schemeClr val="bg1"/>
          </a:bgClr>
        </a:pattFill>
        <a:effectLst/>
      </p:bgPr>
    </p:bg>
    <p:spTree>
      <p:nvGrpSpPr>
        <p:cNvPr id="1" name=""/>
        <p:cNvGrpSpPr/>
        <p:nvPr/>
      </p:nvGrpSpPr>
      <p:grpSpPr>
        <a:xfrm>
          <a:off x="0" y="0"/>
          <a:ext cx="0" cy="0"/>
          <a:chOff x="0" y="0"/>
          <a:chExt cx="0" cy="0"/>
        </a:xfrm>
      </p:grpSpPr>
      <p:sp>
        <p:nvSpPr>
          <p:cNvPr id="5" name="Obdélník 4"/>
          <p:cNvSpPr/>
          <p:nvPr/>
        </p:nvSpPr>
        <p:spPr>
          <a:xfrm>
            <a:off x="4761090" y="1254219"/>
            <a:ext cx="3846988" cy="5445224"/>
          </a:xfrm>
          <a:prstGeom prst="rect">
            <a:avLst/>
          </a:prstGeom>
          <a:solidFill>
            <a:srgbClr val="DAFBFE"/>
          </a:solidFill>
          <a:ln>
            <a:solidFill>
              <a:srgbClr val="00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5555758" y="927851"/>
            <a:ext cx="1534038" cy="400110"/>
          </a:xfrm>
          <a:prstGeom prst="rect">
            <a:avLst/>
          </a:prstGeom>
          <a:noFill/>
        </p:spPr>
        <p:txBody>
          <a:bodyPr wrap="none" rtlCol="0">
            <a:spAutoFit/>
          </a:bodyPr>
          <a:lstStyle/>
          <a:p>
            <a:r>
              <a:rPr lang="cs-CZ" sz="2000" b="1" dirty="0" smtClean="0">
                <a:solidFill>
                  <a:srgbClr val="0066FF"/>
                </a:solidFill>
              </a:rPr>
              <a:t>CHLADNIČKA</a:t>
            </a:r>
            <a:endParaRPr lang="cs-CZ" sz="2000" b="1" dirty="0">
              <a:solidFill>
                <a:srgbClr val="0066FF"/>
              </a:solidFill>
            </a:endParaRPr>
          </a:p>
        </p:txBody>
      </p:sp>
      <p:sp>
        <p:nvSpPr>
          <p:cNvPr id="4" name="TextovéPole 3"/>
          <p:cNvSpPr txBox="1"/>
          <p:nvPr/>
        </p:nvSpPr>
        <p:spPr>
          <a:xfrm>
            <a:off x="323527" y="383815"/>
            <a:ext cx="3629135" cy="400110"/>
          </a:xfrm>
          <a:prstGeom prst="rect">
            <a:avLst/>
          </a:prstGeom>
          <a:noFill/>
        </p:spPr>
        <p:txBody>
          <a:bodyPr wrap="none" rtlCol="0">
            <a:spAutoFit/>
          </a:bodyPr>
          <a:lstStyle/>
          <a:p>
            <a:r>
              <a:rPr lang="cs-CZ" sz="2000" b="1" dirty="0" smtClean="0">
                <a:solidFill>
                  <a:srgbClr val="FF0000"/>
                </a:solidFill>
              </a:rPr>
              <a:t>Je to správně? Na obrázky klikej.</a:t>
            </a:r>
            <a:endParaRPr lang="cs-CZ" sz="2000" b="1" dirty="0">
              <a:solidFill>
                <a:srgbClr val="FF0000"/>
              </a:solidFill>
            </a:endParaRPr>
          </a:p>
        </p:txBody>
      </p:sp>
      <p:sp>
        <p:nvSpPr>
          <p:cNvPr id="2" name="Obdélník 1"/>
          <p:cNvSpPr/>
          <p:nvPr/>
        </p:nvSpPr>
        <p:spPr>
          <a:xfrm>
            <a:off x="107504" y="1319321"/>
            <a:ext cx="3960440" cy="5445224"/>
          </a:xfrm>
          <a:prstGeom prst="rect">
            <a:avLst/>
          </a:prstGeom>
          <a:solidFill>
            <a:srgbClr val="DAFBFE"/>
          </a:solidFill>
          <a:ln>
            <a:solidFill>
              <a:srgbClr val="00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1522768" y="964041"/>
            <a:ext cx="1125501" cy="400110"/>
          </a:xfrm>
          <a:prstGeom prst="rect">
            <a:avLst/>
          </a:prstGeom>
          <a:noFill/>
        </p:spPr>
        <p:txBody>
          <a:bodyPr wrap="none" rtlCol="0">
            <a:spAutoFit/>
          </a:bodyPr>
          <a:lstStyle/>
          <a:p>
            <a:r>
              <a:rPr lang="cs-CZ" sz="2000" b="1" dirty="0" smtClean="0">
                <a:solidFill>
                  <a:srgbClr val="0066FF"/>
                </a:solidFill>
              </a:rPr>
              <a:t>MRAZÁK</a:t>
            </a:r>
            <a:endParaRPr lang="cs-CZ" sz="2000" b="1" dirty="0">
              <a:solidFill>
                <a:srgbClr val="0066FF"/>
              </a:solidFill>
            </a:endParaRPr>
          </a:p>
        </p:txBody>
      </p:sp>
      <p:pic>
        <p:nvPicPr>
          <p:cNvPr id="1026" name="Picture 2" descr="C:\Users\pc\AppData\Local\Microsoft\Windows\Temporary Internet Files\Content.IE5\UBCK7WHC\MC900436895[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127133" y="1556792"/>
            <a:ext cx="857250" cy="857250"/>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Users\pc\AppData\Local\Microsoft\Windows\Temporary Internet Files\Content.IE5\SSWO048N\MC90044172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41645" y="5806902"/>
            <a:ext cx="729357" cy="729357"/>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C:\Users\pc\AppData\Local\Microsoft\Windows\Temporary Internet Files\Content.IE5\0MO71SHS\MP900400586[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722139" y="1465898"/>
            <a:ext cx="770390" cy="963478"/>
          </a:xfrm>
          <a:prstGeom prst="rect">
            <a:avLst/>
          </a:prstGeom>
          <a:noFill/>
          <a:extLst>
            <a:ext uri="{909E8E84-426E-40DD-AFC4-6F175D3DCCD1}">
              <a14:hiddenFill xmlns:a14="http://schemas.microsoft.com/office/drawing/2010/main" xmlns="">
                <a:solidFill>
                  <a:srgbClr val="FFFFFF"/>
                </a:solidFill>
              </a14:hiddenFill>
            </a:ext>
          </a:extLst>
        </p:spPr>
      </p:pic>
      <p:pic>
        <p:nvPicPr>
          <p:cNvPr id="1029" name="Picture 5" descr="C:\Users\pc\AppData\Local\Microsoft\Windows\Temporary Internet Files\Content.IE5\0W3ZSVZK\MC900193406[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flipH="1">
            <a:off x="4984898" y="2636912"/>
            <a:ext cx="1141719" cy="759594"/>
          </a:xfrm>
          <a:prstGeom prst="rect">
            <a:avLst/>
          </a:prstGeom>
          <a:solidFill>
            <a:srgbClr val="DAFBFE"/>
          </a:solidFill>
        </p:spPr>
      </p:pic>
      <p:pic>
        <p:nvPicPr>
          <p:cNvPr id="1030" name="Picture 6" descr="C:\Users\pc\AppData\Local\Microsoft\Windows\Temporary Internet Files\Content.IE5\J12X6UJ6\MC900441751[1].pn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6274304" y="2674020"/>
            <a:ext cx="722486" cy="722486"/>
          </a:xfrm>
          <a:prstGeom prst="rect">
            <a:avLst/>
          </a:prstGeom>
          <a:noFill/>
          <a:extLst>
            <a:ext uri="{909E8E84-426E-40DD-AFC4-6F175D3DCCD1}">
              <a14:hiddenFill xmlns:a14="http://schemas.microsoft.com/office/drawing/2010/main" xmlns="">
                <a:solidFill>
                  <a:srgbClr val="FFFFFF"/>
                </a:solidFill>
              </a14:hiddenFill>
            </a:ext>
          </a:extLst>
        </p:spPr>
      </p:pic>
      <p:pic>
        <p:nvPicPr>
          <p:cNvPr id="1031" name="Picture 7" descr="C:\Users\pc\AppData\Local\Microsoft\Windows\Temporary Internet Files\Content.IE5\G9HC2RKH\MP900448644[1].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153439" y="2924945"/>
            <a:ext cx="953895" cy="616380"/>
          </a:xfrm>
          <a:prstGeom prst="rect">
            <a:avLst/>
          </a:prstGeom>
          <a:noFill/>
          <a:extLst>
            <a:ext uri="{909E8E84-426E-40DD-AFC4-6F175D3DCCD1}">
              <a14:hiddenFill xmlns:a14="http://schemas.microsoft.com/office/drawing/2010/main" xmlns="">
                <a:solidFill>
                  <a:srgbClr val="FFFFFF"/>
                </a:solidFill>
              </a14:hiddenFill>
            </a:ext>
          </a:extLst>
        </p:spPr>
      </p:pic>
      <p:pic>
        <p:nvPicPr>
          <p:cNvPr id="1032" name="Picture 8" descr="C:\Users\pc\AppData\Local\Microsoft\Windows\Temporary Internet Files\Content.IE5\GI12HMPS\MC900441776[1].pn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5127133" y="3557547"/>
            <a:ext cx="844885" cy="844885"/>
          </a:xfrm>
          <a:prstGeom prst="rect">
            <a:avLst/>
          </a:prstGeom>
          <a:noFill/>
          <a:extLst>
            <a:ext uri="{909E8E84-426E-40DD-AFC4-6F175D3DCCD1}">
              <a14:hiddenFill xmlns:a14="http://schemas.microsoft.com/office/drawing/2010/main" xmlns="">
                <a:solidFill>
                  <a:srgbClr val="FFFFFF"/>
                </a:solidFill>
              </a14:hiddenFill>
            </a:ext>
          </a:extLst>
        </p:spPr>
      </p:pic>
      <p:pic>
        <p:nvPicPr>
          <p:cNvPr id="1033" name="Picture 9" descr="C:\Users\pc\AppData\Local\Microsoft\Windows\Temporary Internet Files\Content.IE5\XSR1XRGT\MC900441824[1].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475660" y="1529419"/>
            <a:ext cx="1049313" cy="718942"/>
          </a:xfrm>
          <a:prstGeom prst="rect">
            <a:avLst/>
          </a:prstGeom>
          <a:noFill/>
          <a:extLst>
            <a:ext uri="{909E8E84-426E-40DD-AFC4-6F175D3DCCD1}">
              <a14:hiddenFill xmlns:a14="http://schemas.microsoft.com/office/drawing/2010/main" xmlns="">
                <a:solidFill>
                  <a:srgbClr val="FFFFFF"/>
                </a:solidFill>
              </a14:hiddenFill>
            </a:ext>
          </a:extLst>
        </p:spPr>
      </p:pic>
      <p:pic>
        <p:nvPicPr>
          <p:cNvPr id="1034" name="Picture 10" descr="C:\Users\pc\AppData\Local\Microsoft\Windows\Temporary Internet Files\Content.IE5\I0284AEK\MC900215775[1].wmf"/>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2138221" y="1715355"/>
            <a:ext cx="720119" cy="668015"/>
          </a:xfrm>
          <a:prstGeom prst="rect">
            <a:avLst/>
          </a:prstGeom>
          <a:noFill/>
          <a:extLst>
            <a:ext uri="{909E8E84-426E-40DD-AFC4-6F175D3DCCD1}">
              <a14:hiddenFill xmlns:a14="http://schemas.microsoft.com/office/drawing/2010/main" xmlns="">
                <a:solidFill>
                  <a:srgbClr val="FFFFFF"/>
                </a:solidFill>
              </a14:hiddenFill>
            </a:ext>
          </a:extLst>
        </p:spPr>
      </p:pic>
      <p:pic>
        <p:nvPicPr>
          <p:cNvPr id="1035" name="Picture 11" descr="C:\Users\pc\AppData\Local\Microsoft\Windows\Temporary Internet Files\Content.IE5\G9HC2RKH\MP900177942[1].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899592" y="2492897"/>
            <a:ext cx="1017464" cy="678309"/>
          </a:xfrm>
          <a:prstGeom prst="rect">
            <a:avLst/>
          </a:prstGeom>
          <a:noFill/>
          <a:extLst>
            <a:ext uri="{909E8E84-426E-40DD-AFC4-6F175D3DCCD1}">
              <a14:hiddenFill xmlns:a14="http://schemas.microsoft.com/office/drawing/2010/main" xmlns="">
                <a:solidFill>
                  <a:srgbClr val="FFFFFF"/>
                </a:solidFill>
              </a14:hiddenFill>
            </a:ext>
          </a:extLst>
        </p:spPr>
      </p:pic>
      <p:pic>
        <p:nvPicPr>
          <p:cNvPr id="1036" name="Picture 12" descr="C:\Users\pc\AppData\Local\Microsoft\Windows\Temporary Internet Files\Content.IE5\GI12HMPS\MP900400601[1].jpg"/>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244210" y="2798760"/>
            <a:ext cx="812527" cy="1016176"/>
          </a:xfrm>
          <a:prstGeom prst="rect">
            <a:avLst/>
          </a:prstGeom>
          <a:noFill/>
          <a:extLst>
            <a:ext uri="{909E8E84-426E-40DD-AFC4-6F175D3DCCD1}">
              <a14:hiddenFill xmlns:a14="http://schemas.microsoft.com/office/drawing/2010/main" xmlns="">
                <a:solidFill>
                  <a:srgbClr val="FFFFFF"/>
                </a:solidFill>
              </a14:hiddenFill>
            </a:ext>
          </a:extLst>
        </p:spPr>
      </p:pic>
      <p:pic>
        <p:nvPicPr>
          <p:cNvPr id="1037" name="Picture 13" descr="C:\Users\pc\AppData\Local\Microsoft\Windows\Temporary Internet Files\Content.IE5\W3EC231V\MP900406484[1].jpg"/>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473400" y="3321812"/>
            <a:ext cx="664589" cy="840171"/>
          </a:xfrm>
          <a:prstGeom prst="rect">
            <a:avLst/>
          </a:prstGeom>
          <a:noFill/>
          <a:extLst>
            <a:ext uri="{909E8E84-426E-40DD-AFC4-6F175D3DCCD1}">
              <a14:hiddenFill xmlns:a14="http://schemas.microsoft.com/office/drawing/2010/main" xmlns="">
                <a:solidFill>
                  <a:srgbClr val="FFFFFF"/>
                </a:solidFill>
              </a14:hiddenFill>
            </a:ext>
          </a:extLst>
        </p:spPr>
      </p:pic>
      <p:pic>
        <p:nvPicPr>
          <p:cNvPr id="1038" name="Picture 14" descr="C:\Users\pc\AppData\Local\Microsoft\Windows\Temporary Internet Files\Content.IE5\SSWO048N\MC900412510[1].wmf"/>
          <p:cNvPicPr>
            <a:picLocks noChangeAspect="1" noChangeArrowheads="1"/>
          </p:cNvPicPr>
          <p:nvPr/>
        </p:nvPicPr>
        <p:blipFill>
          <a:blip r:embed="rId14" cstate="print">
            <a:extLst>
              <a:ext uri="{28A0092B-C50C-407E-A947-70E740481C1C}">
                <a14:useLocalDpi xmlns:a14="http://schemas.microsoft.com/office/drawing/2010/main" xmlns="" val="0"/>
              </a:ext>
            </a:extLst>
          </a:blip>
          <a:srcRect/>
          <a:stretch>
            <a:fillRect/>
          </a:stretch>
        </p:blipFill>
        <p:spPr bwMode="auto">
          <a:xfrm>
            <a:off x="1807120" y="4041933"/>
            <a:ext cx="587219" cy="971243"/>
          </a:xfrm>
          <a:prstGeom prst="rect">
            <a:avLst/>
          </a:prstGeom>
          <a:noFill/>
          <a:extLst>
            <a:ext uri="{909E8E84-426E-40DD-AFC4-6F175D3DCCD1}">
              <a14:hiddenFill xmlns:a14="http://schemas.microsoft.com/office/drawing/2010/main" xmlns="">
                <a:solidFill>
                  <a:srgbClr val="FFFFFF"/>
                </a:solidFill>
              </a14:hiddenFill>
            </a:ext>
          </a:extLst>
        </p:spPr>
      </p:pic>
      <p:pic>
        <p:nvPicPr>
          <p:cNvPr id="1039" name="Picture 15" descr="C:\Users\pc\AppData\Local\Microsoft\Windows\Temporary Internet Files\Content.IE5\I0284AEK\MC900410977[1].wmf"/>
          <p:cNvPicPr>
            <a:picLocks noChangeAspect="1" noChangeArrowheads="1"/>
          </p:cNvPicPr>
          <p:nvPr/>
        </p:nvPicPr>
        <p:blipFill>
          <a:blip r:embed="rId15" cstate="print">
            <a:extLst>
              <a:ext uri="{28A0092B-C50C-407E-A947-70E740481C1C}">
                <a14:useLocalDpi xmlns:a14="http://schemas.microsoft.com/office/drawing/2010/main" xmlns="" val="0"/>
              </a:ext>
            </a:extLst>
          </a:blip>
          <a:srcRect/>
          <a:stretch>
            <a:fillRect/>
          </a:stretch>
        </p:blipFill>
        <p:spPr bwMode="auto">
          <a:xfrm>
            <a:off x="6126617" y="3548744"/>
            <a:ext cx="888320" cy="889968"/>
          </a:xfrm>
          <a:prstGeom prst="rect">
            <a:avLst/>
          </a:prstGeom>
          <a:noFill/>
          <a:extLst>
            <a:ext uri="{909E8E84-426E-40DD-AFC4-6F175D3DCCD1}">
              <a14:hiddenFill xmlns:a14="http://schemas.microsoft.com/office/drawing/2010/main" xmlns="">
                <a:solidFill>
                  <a:srgbClr val="FFFFFF"/>
                </a:solidFill>
              </a14:hiddenFill>
            </a:ext>
          </a:extLst>
        </p:spPr>
      </p:pic>
      <p:pic>
        <p:nvPicPr>
          <p:cNvPr id="1040" name="Picture 16" descr="C:\Users\pc\Desktop\žrádlo\DSC07339.JPG"/>
          <p:cNvPicPr>
            <a:picLocks noChangeAspect="1" noChangeArrowheads="1"/>
          </p:cNvPicPr>
          <p:nvPr/>
        </p:nvPicPr>
        <p:blipFill>
          <a:blip r:embed="rId16" cstate="print">
            <a:extLst>
              <a:ext uri="{28A0092B-C50C-407E-A947-70E740481C1C}">
                <a14:useLocalDpi xmlns:a14="http://schemas.microsoft.com/office/drawing/2010/main" xmlns="" val="0"/>
              </a:ext>
            </a:extLst>
          </a:blip>
          <a:srcRect/>
          <a:stretch>
            <a:fillRect/>
          </a:stretch>
        </p:blipFill>
        <p:spPr bwMode="auto">
          <a:xfrm>
            <a:off x="318614" y="4725144"/>
            <a:ext cx="1089710" cy="817283"/>
          </a:xfrm>
          <a:prstGeom prst="rect">
            <a:avLst/>
          </a:prstGeom>
          <a:noFill/>
          <a:extLst>
            <a:ext uri="{909E8E84-426E-40DD-AFC4-6F175D3DCCD1}">
              <a14:hiddenFill xmlns:a14="http://schemas.microsoft.com/office/drawing/2010/main" xmlns="">
                <a:solidFill>
                  <a:srgbClr val="FFFFFF"/>
                </a:solidFill>
              </a14:hiddenFill>
            </a:ext>
          </a:extLst>
        </p:spPr>
      </p:pic>
      <p:pic>
        <p:nvPicPr>
          <p:cNvPr id="1041" name="Picture 17" descr="C:\Users\pc\AppData\Local\Microsoft\Windows\Temporary Internet Files\Content.IE5\MFSGWU2F\MC900358675[1].wmf"/>
          <p:cNvPicPr>
            <a:picLocks noChangeAspect="1" noChangeArrowheads="1"/>
          </p:cNvPicPr>
          <p:nvPr/>
        </p:nvPicPr>
        <p:blipFill>
          <a:blip r:embed="rId17" cstate="print">
            <a:extLst>
              <a:ext uri="{28A0092B-C50C-407E-A947-70E740481C1C}">
                <a14:useLocalDpi xmlns:a14="http://schemas.microsoft.com/office/drawing/2010/main" xmlns="" val="0"/>
              </a:ext>
            </a:extLst>
          </a:blip>
          <a:srcRect/>
          <a:stretch>
            <a:fillRect/>
          </a:stretch>
        </p:blipFill>
        <p:spPr bwMode="auto">
          <a:xfrm>
            <a:off x="2687730" y="4402432"/>
            <a:ext cx="987933" cy="1257764"/>
          </a:xfrm>
          <a:prstGeom prst="rect">
            <a:avLst/>
          </a:prstGeom>
          <a:noFill/>
          <a:extLst>
            <a:ext uri="{909E8E84-426E-40DD-AFC4-6F175D3DCCD1}">
              <a14:hiddenFill xmlns:a14="http://schemas.microsoft.com/office/drawing/2010/main" xmlns="">
                <a:solidFill>
                  <a:srgbClr val="FFFFFF"/>
                </a:solidFill>
              </a14:hiddenFill>
            </a:ext>
          </a:extLst>
        </p:spPr>
      </p:pic>
      <p:pic>
        <p:nvPicPr>
          <p:cNvPr id="1042" name="Picture 18" descr="C:\Users\pc\AppData\Local\Microsoft\Windows\Temporary Internet Files\Content.IE5\W3EC231V\MC900215837[1].wmf"/>
          <p:cNvPicPr>
            <a:picLocks noChangeAspect="1" noChangeArrowheads="1"/>
          </p:cNvPicPr>
          <p:nvPr/>
        </p:nvPicPr>
        <p:blipFill>
          <a:blip r:embed="rId18" cstate="print">
            <a:extLst>
              <a:ext uri="{28A0092B-C50C-407E-A947-70E740481C1C}">
                <a14:useLocalDpi xmlns:a14="http://schemas.microsoft.com/office/drawing/2010/main" xmlns="" val="0"/>
              </a:ext>
            </a:extLst>
          </a:blip>
          <a:srcRect/>
          <a:stretch>
            <a:fillRect/>
          </a:stretch>
        </p:blipFill>
        <p:spPr bwMode="auto">
          <a:xfrm>
            <a:off x="374697" y="5949011"/>
            <a:ext cx="1011916" cy="683191"/>
          </a:xfrm>
          <a:prstGeom prst="rect">
            <a:avLst/>
          </a:prstGeom>
          <a:noFill/>
          <a:extLst>
            <a:ext uri="{909E8E84-426E-40DD-AFC4-6F175D3DCCD1}">
              <a14:hiddenFill xmlns:a14="http://schemas.microsoft.com/office/drawing/2010/main" xmlns="">
                <a:solidFill>
                  <a:srgbClr val="FFFFFF"/>
                </a:solidFill>
              </a14:hiddenFill>
            </a:ext>
          </a:extLst>
        </p:spPr>
      </p:pic>
      <p:pic>
        <p:nvPicPr>
          <p:cNvPr id="1043" name="Picture 19" descr="C:\Users\pc\AppData\Local\Microsoft\Windows\Temporary Internet Files\Content.IE5\MFSGWU2F\MP900422953[1].jpg"/>
          <p:cNvPicPr>
            <a:picLocks noChangeAspect="1" noChangeArrowheads="1"/>
          </p:cNvPicPr>
          <p:nvPr/>
        </p:nvPicPr>
        <p:blipFill>
          <a:blip r:embed="rId19" cstate="print">
            <a:extLst>
              <a:ext uri="{28A0092B-C50C-407E-A947-70E740481C1C}">
                <a14:useLocalDpi xmlns:a14="http://schemas.microsoft.com/office/drawing/2010/main" xmlns="" val="0"/>
              </a:ext>
            </a:extLst>
          </a:blip>
          <a:srcRect/>
          <a:stretch>
            <a:fillRect/>
          </a:stretch>
        </p:blipFill>
        <p:spPr bwMode="auto">
          <a:xfrm>
            <a:off x="1710849" y="5701634"/>
            <a:ext cx="819277" cy="564533"/>
          </a:xfrm>
          <a:prstGeom prst="rect">
            <a:avLst/>
          </a:prstGeom>
          <a:noFill/>
          <a:extLst>
            <a:ext uri="{909E8E84-426E-40DD-AFC4-6F175D3DCCD1}">
              <a14:hiddenFill xmlns:a14="http://schemas.microsoft.com/office/drawing/2010/main" xmlns="">
                <a:solidFill>
                  <a:srgbClr val="FFFFFF"/>
                </a:solidFill>
              </a14:hiddenFill>
            </a:ext>
          </a:extLst>
        </p:spPr>
      </p:pic>
      <p:pic>
        <p:nvPicPr>
          <p:cNvPr id="1044" name="Picture 20" descr="C:\Users\pc\AppData\Local\Microsoft\Windows\Temporary Internet Files\Content.IE5\UBCK7WHC\MC900441778[1].png"/>
          <p:cNvPicPr>
            <a:picLocks noChangeAspect="1" noChangeArrowheads="1"/>
          </p:cNvPicPr>
          <p:nvPr/>
        </p:nvPicPr>
        <p:blipFill>
          <a:blip r:embed="rId20" cstate="print">
            <a:extLst>
              <a:ext uri="{28A0092B-C50C-407E-A947-70E740481C1C}">
                <a14:useLocalDpi xmlns:a14="http://schemas.microsoft.com/office/drawing/2010/main" xmlns="" val="0"/>
              </a:ext>
            </a:extLst>
          </a:blip>
          <a:srcRect/>
          <a:stretch>
            <a:fillRect/>
          </a:stretch>
        </p:blipFill>
        <p:spPr bwMode="auto">
          <a:xfrm>
            <a:off x="7452320" y="3695972"/>
            <a:ext cx="932022" cy="932022"/>
          </a:xfrm>
          <a:prstGeom prst="rect">
            <a:avLst/>
          </a:prstGeom>
          <a:noFill/>
          <a:extLst>
            <a:ext uri="{909E8E84-426E-40DD-AFC4-6F175D3DCCD1}">
              <a14:hiddenFill xmlns:a14="http://schemas.microsoft.com/office/drawing/2010/main" xmlns="">
                <a:solidFill>
                  <a:srgbClr val="FFFFFF"/>
                </a:solidFill>
              </a14:hiddenFill>
            </a:ext>
          </a:extLst>
        </p:spPr>
      </p:pic>
      <p:pic>
        <p:nvPicPr>
          <p:cNvPr id="1045" name="Picture 21" descr="C:\Users\pc\AppData\Local\Microsoft\Windows\Temporary Internet Files\Content.IE5\J12X6UJ6\MP900402511[1].jpg"/>
          <p:cNvPicPr>
            <a:picLocks noChangeAspect="1" noChangeArrowheads="1"/>
          </p:cNvPicPr>
          <p:nvPr/>
        </p:nvPicPr>
        <p:blipFill>
          <a:blip r:embed="rId21" cstate="print">
            <a:extLst>
              <a:ext uri="{28A0092B-C50C-407E-A947-70E740481C1C}">
                <a14:useLocalDpi xmlns:a14="http://schemas.microsoft.com/office/drawing/2010/main" xmlns="" val="0"/>
              </a:ext>
            </a:extLst>
          </a:blip>
          <a:srcRect/>
          <a:stretch>
            <a:fillRect/>
          </a:stretch>
        </p:blipFill>
        <p:spPr bwMode="auto">
          <a:xfrm>
            <a:off x="5161680" y="4618949"/>
            <a:ext cx="923478" cy="923478"/>
          </a:xfrm>
          <a:prstGeom prst="rect">
            <a:avLst/>
          </a:prstGeom>
          <a:noFill/>
          <a:extLst>
            <a:ext uri="{909E8E84-426E-40DD-AFC4-6F175D3DCCD1}">
              <a14:hiddenFill xmlns:a14="http://schemas.microsoft.com/office/drawing/2010/main" xmlns="">
                <a:solidFill>
                  <a:srgbClr val="FFFFFF"/>
                </a:solidFill>
              </a14:hiddenFill>
            </a:ext>
          </a:extLst>
        </p:spPr>
      </p:pic>
      <p:pic>
        <p:nvPicPr>
          <p:cNvPr id="1046" name="Picture 22" descr="C:\Users\pc\AppData\Local\Microsoft\Windows\Temporary Internet Files\Content.IE5\G9HC2RKH\MC900234010[1].wmf"/>
          <p:cNvPicPr>
            <a:picLocks noChangeAspect="1" noChangeArrowheads="1"/>
          </p:cNvPicPr>
          <p:nvPr/>
        </p:nvPicPr>
        <p:blipFill>
          <a:blip r:embed="rId22" cstate="print">
            <a:extLst>
              <a:ext uri="{28A0092B-C50C-407E-A947-70E740481C1C}">
                <a14:useLocalDpi xmlns:a14="http://schemas.microsoft.com/office/drawing/2010/main" xmlns="" val="0"/>
              </a:ext>
            </a:extLst>
          </a:blip>
          <a:srcRect/>
          <a:stretch>
            <a:fillRect/>
          </a:stretch>
        </p:blipFill>
        <p:spPr bwMode="auto">
          <a:xfrm>
            <a:off x="5128232" y="5660196"/>
            <a:ext cx="1098314" cy="900481"/>
          </a:xfrm>
          <a:prstGeom prst="rect">
            <a:avLst/>
          </a:prstGeom>
          <a:noFill/>
          <a:extLst>
            <a:ext uri="{909E8E84-426E-40DD-AFC4-6F175D3DCCD1}">
              <a14:hiddenFill xmlns:a14="http://schemas.microsoft.com/office/drawing/2010/main" xmlns="">
                <a:solidFill>
                  <a:srgbClr val="FFFFFF"/>
                </a:solidFill>
              </a14:hiddenFill>
            </a:ext>
          </a:extLst>
        </p:spPr>
      </p:pic>
      <p:pic>
        <p:nvPicPr>
          <p:cNvPr id="30" name="Picture 16" descr="C:\Users\pc\Desktop\žrádlo\DSC07339.JPG"/>
          <p:cNvPicPr>
            <a:picLocks noChangeAspect="1" noChangeArrowheads="1"/>
          </p:cNvPicPr>
          <p:nvPr/>
        </p:nvPicPr>
        <p:blipFill>
          <a:blip r:embed="rId16" cstate="print">
            <a:extLst>
              <a:ext uri="{28A0092B-C50C-407E-A947-70E740481C1C}">
                <a14:useLocalDpi xmlns:a14="http://schemas.microsoft.com/office/drawing/2010/main" xmlns="" val="0"/>
              </a:ext>
            </a:extLst>
          </a:blip>
          <a:srcRect/>
          <a:stretch>
            <a:fillRect/>
          </a:stretch>
        </p:blipFill>
        <p:spPr bwMode="auto">
          <a:xfrm>
            <a:off x="6451935" y="4604534"/>
            <a:ext cx="1089710" cy="817283"/>
          </a:xfrm>
          <a:prstGeom prst="rect">
            <a:avLst/>
          </a:prstGeom>
          <a:noFill/>
          <a:extLst>
            <a:ext uri="{909E8E84-426E-40DD-AFC4-6F175D3DCCD1}">
              <a14:hiddenFill xmlns:a14="http://schemas.microsoft.com/office/drawing/2010/main" xmlns="">
                <a:solidFill>
                  <a:srgbClr val="FFFFFF"/>
                </a:solidFill>
              </a14:hiddenFill>
            </a:ext>
          </a:extLst>
        </p:spPr>
      </p:pic>
      <p:pic>
        <p:nvPicPr>
          <p:cNvPr id="1047" name="Picture 23" descr="C:\Users\pc\AppData\Local\Microsoft\Windows\Temporary Internet Files\Content.IE5\UBCK7WHC\MP900406773[1].jpg"/>
          <p:cNvPicPr>
            <a:picLocks noChangeAspect="1" noChangeArrowheads="1"/>
          </p:cNvPicPr>
          <p:nvPr/>
        </p:nvPicPr>
        <p:blipFill>
          <a:blip r:embed="rId23" cstate="print">
            <a:extLst>
              <a:ext uri="{28A0092B-C50C-407E-A947-70E740481C1C}">
                <a14:useLocalDpi xmlns:a14="http://schemas.microsoft.com/office/drawing/2010/main" xmlns="" val="0"/>
              </a:ext>
            </a:extLst>
          </a:blip>
          <a:srcRect/>
          <a:stretch>
            <a:fillRect/>
          </a:stretch>
        </p:blipFill>
        <p:spPr bwMode="auto">
          <a:xfrm>
            <a:off x="6181331" y="1545062"/>
            <a:ext cx="1006506" cy="80515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280336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37"/>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037"/>
                                        </p:tgtEl>
                                      </p:cBhvr>
                                    </p:animEffect>
                                    <p:animScale>
                                      <p:cBhvr>
                                        <p:cTn id="7" dur="250" autoRev="1" fill="hold"/>
                                        <p:tgtEl>
                                          <p:spTgt spid="1037"/>
                                        </p:tgtEl>
                                      </p:cBhvr>
                                      <p:by x="105000" y="105000"/>
                                    </p:animScale>
                                  </p:childTnLst>
                                </p:cTn>
                              </p:par>
                            </p:childTnLst>
                          </p:cTn>
                        </p:par>
                      </p:childTnLst>
                    </p:cTn>
                  </p:par>
                </p:childTnLst>
              </p:cTn>
              <p:nextCondLst>
                <p:cond evt="onClick" delay="0">
                  <p:tgtEl>
                    <p:spTgt spid="1037"/>
                  </p:tgtEl>
                </p:cond>
              </p:nextCondLst>
            </p:seq>
            <p:seq concurrent="1" nextAc="seek">
              <p:cTn id="8" restart="whenNotActive" fill="hold" evtFilter="cancelBubble" nodeType="interactiveSeq">
                <p:stCondLst>
                  <p:cond evt="onClick" delay="0">
                    <p:tgtEl>
                      <p:spTgt spid="1038"/>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1038"/>
                                        </p:tgtEl>
                                      </p:cBhvr>
                                    </p:animEffect>
                                    <p:animScale>
                                      <p:cBhvr>
                                        <p:cTn id="13" dur="250" autoRev="1" fill="hold"/>
                                        <p:tgtEl>
                                          <p:spTgt spid="1038"/>
                                        </p:tgtEl>
                                      </p:cBhvr>
                                      <p:by x="105000" y="105000"/>
                                    </p:animScale>
                                  </p:childTnLst>
                                </p:cTn>
                              </p:par>
                            </p:childTnLst>
                          </p:cTn>
                        </p:par>
                      </p:childTnLst>
                    </p:cTn>
                  </p:par>
                </p:childTnLst>
              </p:cTn>
              <p:nextCondLst>
                <p:cond evt="onClick" delay="0">
                  <p:tgtEl>
                    <p:spTgt spid="1038"/>
                  </p:tgtEl>
                </p:cond>
              </p:nextCondLst>
            </p:seq>
            <p:seq concurrent="1" nextAc="seek">
              <p:cTn id="14" restart="whenNotActive" fill="hold" evtFilter="cancelBubble" nodeType="interactiveSeq">
                <p:stCondLst>
                  <p:cond evt="onClick" delay="0">
                    <p:tgtEl>
                      <p:spTgt spid="1040"/>
                    </p:tgtEl>
                  </p:cond>
                </p:stCondLst>
                <p:endSync evt="end" delay="0">
                  <p:rtn val="all"/>
                </p:endSync>
                <p:childTnLst>
                  <p:par>
                    <p:cTn id="15" fill="hold">
                      <p:stCondLst>
                        <p:cond delay="0"/>
                      </p:stCondLst>
                      <p:childTnLst>
                        <p:par>
                          <p:cTn id="16" fill="hold">
                            <p:stCondLst>
                              <p:cond delay="0"/>
                            </p:stCondLst>
                            <p:childTnLst>
                              <p:par>
                                <p:cTn id="17" presetID="26" presetClass="emph" presetSubtype="0" fill="hold" nodeType="clickEffect">
                                  <p:stCondLst>
                                    <p:cond delay="0"/>
                                  </p:stCondLst>
                                  <p:childTnLst>
                                    <p:animEffect transition="out" filter="fade">
                                      <p:cBhvr>
                                        <p:cTn id="18" dur="500" tmFilter="0, 0; .2, .5; .8, .5; 1, 0"/>
                                        <p:tgtEl>
                                          <p:spTgt spid="1040"/>
                                        </p:tgtEl>
                                      </p:cBhvr>
                                    </p:animEffect>
                                    <p:animScale>
                                      <p:cBhvr>
                                        <p:cTn id="19" dur="250" autoRev="1" fill="hold"/>
                                        <p:tgtEl>
                                          <p:spTgt spid="1040"/>
                                        </p:tgtEl>
                                      </p:cBhvr>
                                      <p:by x="105000" y="105000"/>
                                    </p:animScale>
                                  </p:childTnLst>
                                </p:cTn>
                              </p:par>
                            </p:childTnLst>
                          </p:cTn>
                        </p:par>
                      </p:childTnLst>
                    </p:cTn>
                  </p:par>
                </p:childTnLst>
              </p:cTn>
              <p:nextCondLst>
                <p:cond evt="onClick" delay="0">
                  <p:tgtEl>
                    <p:spTgt spid="1040"/>
                  </p:tgtEl>
                </p:cond>
              </p:nextCondLst>
            </p:seq>
            <p:seq concurrent="1" nextAc="seek">
              <p:cTn id="20" restart="whenNotActive" fill="hold" evtFilter="cancelBubble" nodeType="interactiveSeq">
                <p:stCondLst>
                  <p:cond evt="onClick" delay="0">
                    <p:tgtEl>
                      <p:spTgt spid="1042"/>
                    </p:tgtEl>
                  </p:cond>
                </p:stCondLst>
                <p:endSync evt="end" delay="0">
                  <p:rtn val="all"/>
                </p:endSync>
                <p:childTnLst>
                  <p:par>
                    <p:cTn id="21" fill="hold">
                      <p:stCondLst>
                        <p:cond delay="0"/>
                      </p:stCondLst>
                      <p:childTnLst>
                        <p:par>
                          <p:cTn id="22" fill="hold">
                            <p:stCondLst>
                              <p:cond delay="0"/>
                            </p:stCondLst>
                            <p:childTnLst>
                              <p:par>
                                <p:cTn id="23" presetID="26" presetClass="emph" presetSubtype="0" fill="hold" nodeType="clickEffect">
                                  <p:stCondLst>
                                    <p:cond delay="0"/>
                                  </p:stCondLst>
                                  <p:childTnLst>
                                    <p:animEffect transition="out" filter="fade">
                                      <p:cBhvr>
                                        <p:cTn id="24" dur="500" tmFilter="0, 0; .2, .5; .8, .5; 1, 0"/>
                                        <p:tgtEl>
                                          <p:spTgt spid="1042"/>
                                        </p:tgtEl>
                                      </p:cBhvr>
                                    </p:animEffect>
                                    <p:animScale>
                                      <p:cBhvr>
                                        <p:cTn id="25" dur="250" autoRev="1" fill="hold"/>
                                        <p:tgtEl>
                                          <p:spTgt spid="1042"/>
                                        </p:tgtEl>
                                      </p:cBhvr>
                                      <p:by x="105000" y="105000"/>
                                    </p:animScale>
                                  </p:childTnLst>
                                </p:cTn>
                              </p:par>
                            </p:childTnLst>
                          </p:cTn>
                        </p:par>
                      </p:childTnLst>
                    </p:cTn>
                  </p:par>
                </p:childTnLst>
              </p:cTn>
              <p:nextCondLst>
                <p:cond evt="onClick" delay="0">
                  <p:tgtEl>
                    <p:spTgt spid="1042"/>
                  </p:tgtEl>
                </p:cond>
              </p:nextCondLst>
            </p:seq>
            <p:seq concurrent="1" nextAc="seek">
              <p:cTn id="26" restart="whenNotActive" fill="hold" evtFilter="cancelBubble" nodeType="interactiveSeq">
                <p:stCondLst>
                  <p:cond evt="onClick" delay="0">
                    <p:tgtEl>
                      <p:spTgt spid="1033"/>
                    </p:tgtEl>
                  </p:cond>
                </p:stCondLst>
                <p:endSync evt="end" delay="0">
                  <p:rtn val="all"/>
                </p:endSync>
                <p:childTnLst>
                  <p:par>
                    <p:cTn id="27" fill="hold">
                      <p:stCondLst>
                        <p:cond delay="0"/>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033"/>
                                        </p:tgtEl>
                                        <p:attrNameLst>
                                          <p:attrName>style.visibility</p:attrName>
                                        </p:attrNameLst>
                                      </p:cBhvr>
                                      <p:to>
                                        <p:strVal val="hidden"/>
                                      </p:to>
                                    </p:set>
                                  </p:childTnLst>
                                </p:cTn>
                              </p:par>
                            </p:childTnLst>
                          </p:cTn>
                        </p:par>
                      </p:childTnLst>
                    </p:cTn>
                  </p:par>
                </p:childTnLst>
              </p:cTn>
              <p:nextCondLst>
                <p:cond evt="onClick" delay="0">
                  <p:tgtEl>
                    <p:spTgt spid="1033"/>
                  </p:tgtEl>
                </p:cond>
              </p:nextCondLst>
            </p:seq>
            <p:seq concurrent="1" nextAc="seek">
              <p:cTn id="31" restart="whenNotActive" fill="hold" evtFilter="cancelBubble" nodeType="interactiveSeq">
                <p:stCondLst>
                  <p:cond evt="onClick" delay="0">
                    <p:tgtEl>
                      <p:spTgt spid="1034"/>
                    </p:tgtEl>
                  </p:cond>
                </p:stCondLst>
                <p:endSync evt="end" delay="0">
                  <p:rtn val="all"/>
                </p:endSync>
                <p:childTnLst>
                  <p:par>
                    <p:cTn id="32" fill="hold">
                      <p:stCondLst>
                        <p:cond delay="0"/>
                      </p:stCondLst>
                      <p:childTnLst>
                        <p:par>
                          <p:cTn id="33" fill="hold">
                            <p:stCondLst>
                              <p:cond delay="0"/>
                            </p:stCondLst>
                            <p:childTnLst>
                              <p:par>
                                <p:cTn id="34" presetID="1" presetClass="exit" presetSubtype="0" fill="hold" nodeType="clickEffect">
                                  <p:stCondLst>
                                    <p:cond delay="0"/>
                                  </p:stCondLst>
                                  <p:childTnLst>
                                    <p:set>
                                      <p:cBhvr>
                                        <p:cTn id="35" dur="1" fill="hold">
                                          <p:stCondLst>
                                            <p:cond delay="0"/>
                                          </p:stCondLst>
                                        </p:cTn>
                                        <p:tgtEl>
                                          <p:spTgt spid="1034"/>
                                        </p:tgtEl>
                                        <p:attrNameLst>
                                          <p:attrName>style.visibility</p:attrName>
                                        </p:attrNameLst>
                                      </p:cBhvr>
                                      <p:to>
                                        <p:strVal val="hidden"/>
                                      </p:to>
                                    </p:set>
                                  </p:childTnLst>
                                </p:cTn>
                              </p:par>
                            </p:childTnLst>
                          </p:cTn>
                        </p:par>
                      </p:childTnLst>
                    </p:cTn>
                  </p:par>
                </p:childTnLst>
              </p:cTn>
              <p:nextCondLst>
                <p:cond evt="onClick" delay="0">
                  <p:tgtEl>
                    <p:spTgt spid="1034"/>
                  </p:tgtEl>
                </p:cond>
              </p:nextCondLst>
            </p:seq>
            <p:seq concurrent="1" nextAc="seek">
              <p:cTn id="36" restart="whenNotActive" fill="hold" evtFilter="cancelBubble" nodeType="interactiveSeq">
                <p:stCondLst>
                  <p:cond evt="onClick" delay="0">
                    <p:tgtEl>
                      <p:spTgt spid="1035"/>
                    </p:tgtEl>
                  </p:cond>
                </p:stCondLst>
                <p:endSync evt="end" delay="0">
                  <p:rtn val="all"/>
                </p:endSync>
                <p:childTnLst>
                  <p:par>
                    <p:cTn id="37" fill="hold">
                      <p:stCondLst>
                        <p:cond delay="0"/>
                      </p:stCondLst>
                      <p:childTnLst>
                        <p:par>
                          <p:cTn id="38" fill="hold">
                            <p:stCondLst>
                              <p:cond delay="0"/>
                            </p:stCondLst>
                            <p:childTnLst>
                              <p:par>
                                <p:cTn id="39" presetID="1" presetClass="exit" presetSubtype="0" fill="hold" nodeType="clickEffect">
                                  <p:stCondLst>
                                    <p:cond delay="0"/>
                                  </p:stCondLst>
                                  <p:childTnLst>
                                    <p:set>
                                      <p:cBhvr>
                                        <p:cTn id="40" dur="1" fill="hold">
                                          <p:stCondLst>
                                            <p:cond delay="0"/>
                                          </p:stCondLst>
                                        </p:cTn>
                                        <p:tgtEl>
                                          <p:spTgt spid="1035"/>
                                        </p:tgtEl>
                                        <p:attrNameLst>
                                          <p:attrName>style.visibility</p:attrName>
                                        </p:attrNameLst>
                                      </p:cBhvr>
                                      <p:to>
                                        <p:strVal val="hidden"/>
                                      </p:to>
                                    </p:set>
                                  </p:childTnLst>
                                </p:cTn>
                              </p:par>
                            </p:childTnLst>
                          </p:cTn>
                        </p:par>
                      </p:childTnLst>
                    </p:cTn>
                  </p:par>
                </p:childTnLst>
              </p:cTn>
              <p:nextCondLst>
                <p:cond evt="onClick" delay="0">
                  <p:tgtEl>
                    <p:spTgt spid="1035"/>
                  </p:tgtEl>
                </p:cond>
              </p:nextCondLst>
            </p:seq>
            <p:seq concurrent="1" nextAc="seek">
              <p:cTn id="41" restart="whenNotActive" fill="hold" evtFilter="cancelBubble" nodeType="interactiveSeq">
                <p:stCondLst>
                  <p:cond evt="onClick" delay="0">
                    <p:tgtEl>
                      <p:spTgt spid="1036"/>
                    </p:tgtEl>
                  </p:cond>
                </p:stCondLst>
                <p:endSync evt="end" delay="0">
                  <p:rtn val="all"/>
                </p:endSync>
                <p:childTnLst>
                  <p:par>
                    <p:cTn id="42" fill="hold">
                      <p:stCondLst>
                        <p:cond delay="0"/>
                      </p:stCondLst>
                      <p:childTnLst>
                        <p:par>
                          <p:cTn id="43" fill="hold">
                            <p:stCondLst>
                              <p:cond delay="0"/>
                            </p:stCondLst>
                            <p:childTnLst>
                              <p:par>
                                <p:cTn id="44" presetID="1" presetClass="exit" presetSubtype="0" fill="hold" nodeType="clickEffect">
                                  <p:stCondLst>
                                    <p:cond delay="0"/>
                                  </p:stCondLst>
                                  <p:childTnLst>
                                    <p:set>
                                      <p:cBhvr>
                                        <p:cTn id="45" dur="1" fill="hold">
                                          <p:stCondLst>
                                            <p:cond delay="0"/>
                                          </p:stCondLst>
                                        </p:cTn>
                                        <p:tgtEl>
                                          <p:spTgt spid="1036"/>
                                        </p:tgtEl>
                                        <p:attrNameLst>
                                          <p:attrName>style.visibility</p:attrName>
                                        </p:attrNameLst>
                                      </p:cBhvr>
                                      <p:to>
                                        <p:strVal val="hidden"/>
                                      </p:to>
                                    </p:set>
                                  </p:childTnLst>
                                </p:cTn>
                              </p:par>
                            </p:childTnLst>
                          </p:cTn>
                        </p:par>
                      </p:childTnLst>
                    </p:cTn>
                  </p:par>
                </p:childTnLst>
              </p:cTn>
              <p:nextCondLst>
                <p:cond evt="onClick" delay="0">
                  <p:tgtEl>
                    <p:spTgt spid="1036"/>
                  </p:tgtEl>
                </p:cond>
              </p:nextCondLst>
            </p:seq>
            <p:seq concurrent="1" nextAc="seek">
              <p:cTn id="46" restart="whenNotActive" fill="hold" evtFilter="cancelBubble" nodeType="interactiveSeq">
                <p:stCondLst>
                  <p:cond evt="onClick" delay="0">
                    <p:tgtEl>
                      <p:spTgt spid="1041"/>
                    </p:tgtEl>
                  </p:cond>
                </p:stCondLst>
                <p:endSync evt="end" delay="0">
                  <p:rtn val="all"/>
                </p:endSync>
                <p:childTnLst>
                  <p:par>
                    <p:cTn id="47" fill="hold">
                      <p:stCondLst>
                        <p:cond delay="0"/>
                      </p:stCondLst>
                      <p:childTnLst>
                        <p:par>
                          <p:cTn id="48" fill="hold">
                            <p:stCondLst>
                              <p:cond delay="0"/>
                            </p:stCondLst>
                            <p:childTnLst>
                              <p:par>
                                <p:cTn id="49" presetID="1" presetClass="exit" presetSubtype="0" fill="hold" nodeType="clickEffect">
                                  <p:stCondLst>
                                    <p:cond delay="0"/>
                                  </p:stCondLst>
                                  <p:childTnLst>
                                    <p:set>
                                      <p:cBhvr>
                                        <p:cTn id="50" dur="1" fill="hold">
                                          <p:stCondLst>
                                            <p:cond delay="0"/>
                                          </p:stCondLst>
                                        </p:cTn>
                                        <p:tgtEl>
                                          <p:spTgt spid="1041"/>
                                        </p:tgtEl>
                                        <p:attrNameLst>
                                          <p:attrName>style.visibility</p:attrName>
                                        </p:attrNameLst>
                                      </p:cBhvr>
                                      <p:to>
                                        <p:strVal val="hidden"/>
                                      </p:to>
                                    </p:set>
                                  </p:childTnLst>
                                </p:cTn>
                              </p:par>
                            </p:childTnLst>
                          </p:cTn>
                        </p:par>
                      </p:childTnLst>
                    </p:cTn>
                  </p:par>
                </p:childTnLst>
              </p:cTn>
              <p:nextCondLst>
                <p:cond evt="onClick" delay="0">
                  <p:tgtEl>
                    <p:spTgt spid="1041"/>
                  </p:tgtEl>
                </p:cond>
              </p:nextCondLst>
            </p:seq>
            <p:seq concurrent="1" nextAc="seek">
              <p:cTn id="51" restart="whenNotActive" fill="hold" evtFilter="cancelBubble" nodeType="interactiveSeq">
                <p:stCondLst>
                  <p:cond evt="onClick" delay="0">
                    <p:tgtEl>
                      <p:spTgt spid="1043"/>
                    </p:tgtEl>
                  </p:cond>
                </p:stCondLst>
                <p:endSync evt="end" delay="0">
                  <p:rtn val="all"/>
                </p:endSync>
                <p:childTnLst>
                  <p:par>
                    <p:cTn id="52" fill="hold">
                      <p:stCondLst>
                        <p:cond delay="0"/>
                      </p:stCondLst>
                      <p:childTnLst>
                        <p:par>
                          <p:cTn id="53" fill="hold">
                            <p:stCondLst>
                              <p:cond delay="0"/>
                            </p:stCondLst>
                            <p:childTnLst>
                              <p:par>
                                <p:cTn id="54" presetID="1" presetClass="exit" presetSubtype="0" fill="hold" nodeType="clickEffect">
                                  <p:stCondLst>
                                    <p:cond delay="0"/>
                                  </p:stCondLst>
                                  <p:childTnLst>
                                    <p:set>
                                      <p:cBhvr>
                                        <p:cTn id="55" dur="1" fill="hold">
                                          <p:stCondLst>
                                            <p:cond delay="0"/>
                                          </p:stCondLst>
                                        </p:cTn>
                                        <p:tgtEl>
                                          <p:spTgt spid="1043"/>
                                        </p:tgtEl>
                                        <p:attrNameLst>
                                          <p:attrName>style.visibility</p:attrName>
                                        </p:attrNameLst>
                                      </p:cBhvr>
                                      <p:to>
                                        <p:strVal val="hidden"/>
                                      </p:to>
                                    </p:set>
                                  </p:childTnLst>
                                </p:cTn>
                              </p:par>
                            </p:childTnLst>
                          </p:cTn>
                        </p:par>
                      </p:childTnLst>
                    </p:cTn>
                  </p:par>
                </p:childTnLst>
              </p:cTn>
              <p:nextCondLst>
                <p:cond evt="onClick" delay="0">
                  <p:tgtEl>
                    <p:spTgt spid="1043"/>
                  </p:tgtEl>
                </p:cond>
              </p:nextCondLst>
            </p:seq>
            <p:seq concurrent="1" nextAc="seek">
              <p:cTn id="56" restart="whenNotActive" fill="hold" evtFilter="cancelBubble" nodeType="interactiveSeq">
                <p:stCondLst>
                  <p:cond evt="onClick" delay="0">
                    <p:tgtEl>
                      <p:spTgt spid="1026"/>
                    </p:tgtEl>
                  </p:cond>
                </p:stCondLst>
                <p:endSync evt="end" delay="0">
                  <p:rtn val="all"/>
                </p:endSync>
                <p:childTnLst>
                  <p:par>
                    <p:cTn id="57" fill="hold">
                      <p:stCondLst>
                        <p:cond delay="0"/>
                      </p:stCondLst>
                      <p:childTnLst>
                        <p:par>
                          <p:cTn id="58" fill="hold">
                            <p:stCondLst>
                              <p:cond delay="0"/>
                            </p:stCondLst>
                            <p:childTnLst>
                              <p:par>
                                <p:cTn id="59" presetID="26" presetClass="emph" presetSubtype="0" fill="hold" nodeType="clickEffect">
                                  <p:stCondLst>
                                    <p:cond delay="0"/>
                                  </p:stCondLst>
                                  <p:childTnLst>
                                    <p:animEffect transition="out" filter="fade">
                                      <p:cBhvr>
                                        <p:cTn id="60" dur="500" tmFilter="0, 0; .2, .5; .8, .5; 1, 0"/>
                                        <p:tgtEl>
                                          <p:spTgt spid="1026"/>
                                        </p:tgtEl>
                                      </p:cBhvr>
                                    </p:animEffect>
                                    <p:animScale>
                                      <p:cBhvr>
                                        <p:cTn id="61" dur="250" autoRev="1" fill="hold"/>
                                        <p:tgtEl>
                                          <p:spTgt spid="1026"/>
                                        </p:tgtEl>
                                      </p:cBhvr>
                                      <p:by x="105000" y="105000"/>
                                    </p:animScale>
                                  </p:childTnLst>
                                </p:cTn>
                              </p:par>
                            </p:childTnLst>
                          </p:cTn>
                        </p:par>
                      </p:childTnLst>
                    </p:cTn>
                  </p:par>
                </p:childTnLst>
              </p:cTn>
              <p:nextCondLst>
                <p:cond evt="onClick" delay="0">
                  <p:tgtEl>
                    <p:spTgt spid="1026"/>
                  </p:tgtEl>
                </p:cond>
              </p:nextCondLst>
            </p:seq>
            <p:seq concurrent="1" nextAc="seek">
              <p:cTn id="62" restart="whenNotActive" fill="hold" evtFilter="cancelBubble" nodeType="interactiveSeq">
                <p:stCondLst>
                  <p:cond evt="onClick" delay="0">
                    <p:tgtEl>
                      <p:spTgt spid="1027"/>
                    </p:tgtEl>
                  </p:cond>
                </p:stCondLst>
                <p:endSync evt="end" delay="0">
                  <p:rtn val="all"/>
                </p:endSync>
                <p:childTnLst>
                  <p:par>
                    <p:cTn id="63" fill="hold">
                      <p:stCondLst>
                        <p:cond delay="0"/>
                      </p:stCondLst>
                      <p:childTnLst>
                        <p:par>
                          <p:cTn id="64" fill="hold">
                            <p:stCondLst>
                              <p:cond delay="0"/>
                            </p:stCondLst>
                            <p:childTnLst>
                              <p:par>
                                <p:cTn id="65" presetID="26" presetClass="emph" presetSubtype="0" fill="hold" nodeType="clickEffect">
                                  <p:stCondLst>
                                    <p:cond delay="0"/>
                                  </p:stCondLst>
                                  <p:childTnLst>
                                    <p:animEffect transition="out" filter="fade">
                                      <p:cBhvr>
                                        <p:cTn id="66" dur="500" tmFilter="0, 0; .2, .5; .8, .5; 1, 0"/>
                                        <p:tgtEl>
                                          <p:spTgt spid="1027"/>
                                        </p:tgtEl>
                                      </p:cBhvr>
                                    </p:animEffect>
                                    <p:animScale>
                                      <p:cBhvr>
                                        <p:cTn id="67" dur="250" autoRev="1" fill="hold"/>
                                        <p:tgtEl>
                                          <p:spTgt spid="1027"/>
                                        </p:tgtEl>
                                      </p:cBhvr>
                                      <p:by x="105000" y="105000"/>
                                    </p:animScale>
                                  </p:childTnLst>
                                </p:cTn>
                              </p:par>
                            </p:childTnLst>
                          </p:cTn>
                        </p:par>
                      </p:childTnLst>
                    </p:cTn>
                  </p:par>
                </p:childTnLst>
              </p:cTn>
              <p:nextCondLst>
                <p:cond evt="onClick" delay="0">
                  <p:tgtEl>
                    <p:spTgt spid="1027"/>
                  </p:tgtEl>
                </p:cond>
              </p:nextCondLst>
            </p:seq>
            <p:seq concurrent="1" nextAc="seek">
              <p:cTn id="68" restart="whenNotActive" fill="hold" evtFilter="cancelBubble" nodeType="interactiveSeq">
                <p:stCondLst>
                  <p:cond evt="onClick" delay="0">
                    <p:tgtEl>
                      <p:spTgt spid="1028"/>
                    </p:tgtEl>
                  </p:cond>
                </p:stCondLst>
                <p:endSync evt="end" delay="0">
                  <p:rtn val="all"/>
                </p:endSync>
                <p:childTnLst>
                  <p:par>
                    <p:cTn id="69" fill="hold">
                      <p:stCondLst>
                        <p:cond delay="0"/>
                      </p:stCondLst>
                      <p:childTnLst>
                        <p:par>
                          <p:cTn id="70" fill="hold">
                            <p:stCondLst>
                              <p:cond delay="0"/>
                            </p:stCondLst>
                            <p:childTnLst>
                              <p:par>
                                <p:cTn id="71" presetID="26" presetClass="emph" presetSubtype="0" fill="hold" nodeType="clickEffect">
                                  <p:stCondLst>
                                    <p:cond delay="0"/>
                                  </p:stCondLst>
                                  <p:childTnLst>
                                    <p:animEffect transition="out" filter="fade">
                                      <p:cBhvr>
                                        <p:cTn id="72" dur="500" tmFilter="0, 0; .2, .5; .8, .5; 1, 0"/>
                                        <p:tgtEl>
                                          <p:spTgt spid="1028"/>
                                        </p:tgtEl>
                                      </p:cBhvr>
                                    </p:animEffect>
                                    <p:animScale>
                                      <p:cBhvr>
                                        <p:cTn id="73" dur="250" autoRev="1" fill="hold"/>
                                        <p:tgtEl>
                                          <p:spTgt spid="1028"/>
                                        </p:tgtEl>
                                      </p:cBhvr>
                                      <p:by x="105000" y="105000"/>
                                    </p:animScale>
                                  </p:childTnLst>
                                </p:cTn>
                              </p:par>
                            </p:childTnLst>
                          </p:cTn>
                        </p:par>
                      </p:childTnLst>
                    </p:cTn>
                  </p:par>
                </p:childTnLst>
              </p:cTn>
              <p:nextCondLst>
                <p:cond evt="onClick" delay="0">
                  <p:tgtEl>
                    <p:spTgt spid="1028"/>
                  </p:tgtEl>
                </p:cond>
              </p:nextCondLst>
            </p:seq>
            <p:seq concurrent="1" nextAc="seek">
              <p:cTn id="74" restart="whenNotActive" fill="hold" evtFilter="cancelBubble" nodeType="interactiveSeq">
                <p:stCondLst>
                  <p:cond evt="onClick" delay="0">
                    <p:tgtEl>
                      <p:spTgt spid="1029"/>
                    </p:tgtEl>
                  </p:cond>
                </p:stCondLst>
                <p:endSync evt="end" delay="0">
                  <p:rtn val="all"/>
                </p:endSync>
                <p:childTnLst>
                  <p:par>
                    <p:cTn id="75" fill="hold">
                      <p:stCondLst>
                        <p:cond delay="0"/>
                      </p:stCondLst>
                      <p:childTnLst>
                        <p:par>
                          <p:cTn id="76" fill="hold">
                            <p:stCondLst>
                              <p:cond delay="0"/>
                            </p:stCondLst>
                            <p:childTnLst>
                              <p:par>
                                <p:cTn id="77" presetID="26" presetClass="emph" presetSubtype="0" fill="hold" nodeType="clickEffect">
                                  <p:stCondLst>
                                    <p:cond delay="0"/>
                                  </p:stCondLst>
                                  <p:childTnLst>
                                    <p:animEffect transition="out" filter="fade">
                                      <p:cBhvr>
                                        <p:cTn id="78" dur="500" tmFilter="0, 0; .2, .5; .8, .5; 1, 0"/>
                                        <p:tgtEl>
                                          <p:spTgt spid="1029"/>
                                        </p:tgtEl>
                                      </p:cBhvr>
                                    </p:animEffect>
                                    <p:animScale>
                                      <p:cBhvr>
                                        <p:cTn id="79" dur="250" autoRev="1" fill="hold"/>
                                        <p:tgtEl>
                                          <p:spTgt spid="1029"/>
                                        </p:tgtEl>
                                      </p:cBhvr>
                                      <p:by x="105000" y="105000"/>
                                    </p:animScale>
                                  </p:childTnLst>
                                </p:cTn>
                              </p:par>
                            </p:childTnLst>
                          </p:cTn>
                        </p:par>
                      </p:childTnLst>
                    </p:cTn>
                  </p:par>
                </p:childTnLst>
              </p:cTn>
              <p:nextCondLst>
                <p:cond evt="onClick" delay="0">
                  <p:tgtEl>
                    <p:spTgt spid="1029"/>
                  </p:tgtEl>
                </p:cond>
              </p:nextCondLst>
            </p:seq>
            <p:seq concurrent="1" nextAc="seek">
              <p:cTn id="80" restart="whenNotActive" fill="hold" evtFilter="cancelBubble" nodeType="interactiveSeq">
                <p:stCondLst>
                  <p:cond evt="onClick" delay="0">
                    <p:tgtEl>
                      <p:spTgt spid="1030"/>
                    </p:tgtEl>
                  </p:cond>
                </p:stCondLst>
                <p:endSync evt="end" delay="0">
                  <p:rtn val="all"/>
                </p:endSync>
                <p:childTnLst>
                  <p:par>
                    <p:cTn id="81" fill="hold">
                      <p:stCondLst>
                        <p:cond delay="0"/>
                      </p:stCondLst>
                      <p:childTnLst>
                        <p:par>
                          <p:cTn id="82" fill="hold">
                            <p:stCondLst>
                              <p:cond delay="0"/>
                            </p:stCondLst>
                            <p:childTnLst>
                              <p:par>
                                <p:cTn id="83" presetID="26" presetClass="emph" presetSubtype="0" fill="hold" nodeType="clickEffect">
                                  <p:stCondLst>
                                    <p:cond delay="0"/>
                                  </p:stCondLst>
                                  <p:childTnLst>
                                    <p:animEffect transition="out" filter="fade">
                                      <p:cBhvr>
                                        <p:cTn id="84" dur="500" tmFilter="0, 0; .2, .5; .8, .5; 1, 0"/>
                                        <p:tgtEl>
                                          <p:spTgt spid="1030"/>
                                        </p:tgtEl>
                                      </p:cBhvr>
                                    </p:animEffect>
                                    <p:animScale>
                                      <p:cBhvr>
                                        <p:cTn id="85" dur="250" autoRev="1" fill="hold"/>
                                        <p:tgtEl>
                                          <p:spTgt spid="1030"/>
                                        </p:tgtEl>
                                      </p:cBhvr>
                                      <p:by x="105000" y="105000"/>
                                    </p:animScale>
                                  </p:childTnLst>
                                </p:cTn>
                              </p:par>
                            </p:childTnLst>
                          </p:cTn>
                        </p:par>
                      </p:childTnLst>
                    </p:cTn>
                  </p:par>
                </p:childTnLst>
              </p:cTn>
              <p:nextCondLst>
                <p:cond evt="onClick" delay="0">
                  <p:tgtEl>
                    <p:spTgt spid="1030"/>
                  </p:tgtEl>
                </p:cond>
              </p:nextCondLst>
            </p:seq>
            <p:seq concurrent="1" nextAc="seek">
              <p:cTn id="86" restart="whenNotActive" fill="hold" evtFilter="cancelBubble" nodeType="interactiveSeq">
                <p:stCondLst>
                  <p:cond evt="onClick" delay="0">
                    <p:tgtEl>
                      <p:spTgt spid="1032"/>
                    </p:tgtEl>
                  </p:cond>
                </p:stCondLst>
                <p:endSync evt="end" delay="0">
                  <p:rtn val="all"/>
                </p:endSync>
                <p:childTnLst>
                  <p:par>
                    <p:cTn id="87" fill="hold">
                      <p:stCondLst>
                        <p:cond delay="0"/>
                      </p:stCondLst>
                      <p:childTnLst>
                        <p:par>
                          <p:cTn id="88" fill="hold">
                            <p:stCondLst>
                              <p:cond delay="0"/>
                            </p:stCondLst>
                            <p:childTnLst>
                              <p:par>
                                <p:cTn id="89" presetID="26" presetClass="emph" presetSubtype="0" fill="hold" nodeType="clickEffect">
                                  <p:stCondLst>
                                    <p:cond delay="0"/>
                                  </p:stCondLst>
                                  <p:childTnLst>
                                    <p:animEffect transition="out" filter="fade">
                                      <p:cBhvr>
                                        <p:cTn id="90" dur="500" tmFilter="0, 0; .2, .5; .8, .5; 1, 0"/>
                                        <p:tgtEl>
                                          <p:spTgt spid="1032"/>
                                        </p:tgtEl>
                                      </p:cBhvr>
                                    </p:animEffect>
                                    <p:animScale>
                                      <p:cBhvr>
                                        <p:cTn id="91" dur="250" autoRev="1" fill="hold"/>
                                        <p:tgtEl>
                                          <p:spTgt spid="1032"/>
                                        </p:tgtEl>
                                      </p:cBhvr>
                                      <p:by x="105000" y="105000"/>
                                    </p:animScale>
                                  </p:childTnLst>
                                </p:cTn>
                              </p:par>
                            </p:childTnLst>
                          </p:cTn>
                        </p:par>
                      </p:childTnLst>
                    </p:cTn>
                  </p:par>
                </p:childTnLst>
              </p:cTn>
              <p:nextCondLst>
                <p:cond evt="onClick" delay="0">
                  <p:tgtEl>
                    <p:spTgt spid="1032"/>
                  </p:tgtEl>
                </p:cond>
              </p:nextCondLst>
            </p:seq>
            <p:seq concurrent="1" nextAc="seek">
              <p:cTn id="92" restart="whenNotActive" fill="hold" evtFilter="cancelBubble" nodeType="interactiveSeq">
                <p:stCondLst>
                  <p:cond evt="onClick" delay="0">
                    <p:tgtEl>
                      <p:spTgt spid="1031"/>
                    </p:tgtEl>
                  </p:cond>
                </p:stCondLst>
                <p:endSync evt="end" delay="0">
                  <p:rtn val="all"/>
                </p:endSync>
                <p:childTnLst>
                  <p:par>
                    <p:cTn id="93" fill="hold">
                      <p:stCondLst>
                        <p:cond delay="0"/>
                      </p:stCondLst>
                      <p:childTnLst>
                        <p:par>
                          <p:cTn id="94" fill="hold">
                            <p:stCondLst>
                              <p:cond delay="0"/>
                            </p:stCondLst>
                            <p:childTnLst>
                              <p:par>
                                <p:cTn id="95" presetID="26" presetClass="emph" presetSubtype="0" fill="hold" nodeType="clickEffect">
                                  <p:stCondLst>
                                    <p:cond delay="0"/>
                                  </p:stCondLst>
                                  <p:childTnLst>
                                    <p:animEffect transition="out" filter="fade">
                                      <p:cBhvr>
                                        <p:cTn id="96" dur="500" tmFilter="0, 0; .2, .5; .8, .5; 1, 0"/>
                                        <p:tgtEl>
                                          <p:spTgt spid="1031"/>
                                        </p:tgtEl>
                                      </p:cBhvr>
                                    </p:animEffect>
                                    <p:animScale>
                                      <p:cBhvr>
                                        <p:cTn id="97" dur="250" autoRev="1" fill="hold"/>
                                        <p:tgtEl>
                                          <p:spTgt spid="1031"/>
                                        </p:tgtEl>
                                      </p:cBhvr>
                                      <p:by x="105000" y="105000"/>
                                    </p:animScale>
                                  </p:childTnLst>
                                </p:cTn>
                              </p:par>
                            </p:childTnLst>
                          </p:cTn>
                        </p:par>
                      </p:childTnLst>
                    </p:cTn>
                  </p:par>
                </p:childTnLst>
              </p:cTn>
              <p:nextCondLst>
                <p:cond evt="onClick" delay="0">
                  <p:tgtEl>
                    <p:spTgt spid="1031"/>
                  </p:tgtEl>
                </p:cond>
              </p:nextCondLst>
            </p:seq>
            <p:seq concurrent="1" nextAc="seek">
              <p:cTn id="98" restart="whenNotActive" fill="hold" evtFilter="cancelBubble" nodeType="interactiveSeq">
                <p:stCondLst>
                  <p:cond evt="onClick" delay="0">
                    <p:tgtEl>
                      <p:spTgt spid="1039"/>
                    </p:tgtEl>
                  </p:cond>
                </p:stCondLst>
                <p:endSync evt="end" delay="0">
                  <p:rtn val="all"/>
                </p:endSync>
                <p:childTnLst>
                  <p:par>
                    <p:cTn id="99" fill="hold">
                      <p:stCondLst>
                        <p:cond delay="0"/>
                      </p:stCondLst>
                      <p:childTnLst>
                        <p:par>
                          <p:cTn id="100" fill="hold">
                            <p:stCondLst>
                              <p:cond delay="0"/>
                            </p:stCondLst>
                            <p:childTnLst>
                              <p:par>
                                <p:cTn id="101" presetID="1" presetClass="exit" presetSubtype="0" fill="hold" nodeType="clickEffect">
                                  <p:stCondLst>
                                    <p:cond delay="0"/>
                                  </p:stCondLst>
                                  <p:childTnLst>
                                    <p:set>
                                      <p:cBhvr>
                                        <p:cTn id="102" dur="1" fill="hold">
                                          <p:stCondLst>
                                            <p:cond delay="0"/>
                                          </p:stCondLst>
                                        </p:cTn>
                                        <p:tgtEl>
                                          <p:spTgt spid="1039"/>
                                        </p:tgtEl>
                                        <p:attrNameLst>
                                          <p:attrName>style.visibility</p:attrName>
                                        </p:attrNameLst>
                                      </p:cBhvr>
                                      <p:to>
                                        <p:strVal val="hidden"/>
                                      </p:to>
                                    </p:set>
                                  </p:childTnLst>
                                </p:cTn>
                              </p:par>
                            </p:childTnLst>
                          </p:cTn>
                        </p:par>
                      </p:childTnLst>
                    </p:cTn>
                  </p:par>
                </p:childTnLst>
              </p:cTn>
              <p:nextCondLst>
                <p:cond evt="onClick" delay="0">
                  <p:tgtEl>
                    <p:spTgt spid="1039"/>
                  </p:tgtEl>
                </p:cond>
              </p:nextCondLst>
            </p:seq>
            <p:seq concurrent="1" nextAc="seek">
              <p:cTn id="103" restart="whenNotActive" fill="hold" evtFilter="cancelBubble" nodeType="interactiveSeq">
                <p:stCondLst>
                  <p:cond evt="onClick" delay="0">
                    <p:tgtEl>
                      <p:spTgt spid="1047"/>
                    </p:tgtEl>
                  </p:cond>
                </p:stCondLst>
                <p:endSync evt="end" delay="0">
                  <p:rtn val="all"/>
                </p:endSync>
                <p:childTnLst>
                  <p:par>
                    <p:cTn id="104" fill="hold">
                      <p:stCondLst>
                        <p:cond delay="0"/>
                      </p:stCondLst>
                      <p:childTnLst>
                        <p:par>
                          <p:cTn id="105" fill="hold">
                            <p:stCondLst>
                              <p:cond delay="0"/>
                            </p:stCondLst>
                            <p:childTnLst>
                              <p:par>
                                <p:cTn id="106" presetID="1" presetClass="exit" presetSubtype="0" fill="hold" nodeType="clickEffect">
                                  <p:stCondLst>
                                    <p:cond delay="0"/>
                                  </p:stCondLst>
                                  <p:childTnLst>
                                    <p:set>
                                      <p:cBhvr>
                                        <p:cTn id="107" dur="1" fill="hold">
                                          <p:stCondLst>
                                            <p:cond delay="0"/>
                                          </p:stCondLst>
                                        </p:cTn>
                                        <p:tgtEl>
                                          <p:spTgt spid="1047"/>
                                        </p:tgtEl>
                                        <p:attrNameLst>
                                          <p:attrName>style.visibility</p:attrName>
                                        </p:attrNameLst>
                                      </p:cBhvr>
                                      <p:to>
                                        <p:strVal val="hidden"/>
                                      </p:to>
                                    </p:set>
                                  </p:childTnLst>
                                </p:cTn>
                              </p:par>
                            </p:childTnLst>
                          </p:cTn>
                        </p:par>
                      </p:childTnLst>
                    </p:cTn>
                  </p:par>
                </p:childTnLst>
              </p:cTn>
              <p:nextCondLst>
                <p:cond evt="onClick" delay="0">
                  <p:tgtEl>
                    <p:spTgt spid="1047"/>
                  </p:tgtEl>
                </p:cond>
              </p:nextCondLst>
            </p:seq>
            <p:seq concurrent="1" nextAc="seek">
              <p:cTn id="108" restart="whenNotActive" fill="hold" evtFilter="cancelBubble" nodeType="interactiveSeq">
                <p:stCondLst>
                  <p:cond evt="onClick" delay="0">
                    <p:tgtEl>
                      <p:spTgt spid="1044"/>
                    </p:tgtEl>
                  </p:cond>
                </p:stCondLst>
                <p:endSync evt="end" delay="0">
                  <p:rtn val="all"/>
                </p:endSync>
                <p:childTnLst>
                  <p:par>
                    <p:cTn id="109" fill="hold">
                      <p:stCondLst>
                        <p:cond delay="0"/>
                      </p:stCondLst>
                      <p:childTnLst>
                        <p:par>
                          <p:cTn id="110" fill="hold">
                            <p:stCondLst>
                              <p:cond delay="0"/>
                            </p:stCondLst>
                            <p:childTnLst>
                              <p:par>
                                <p:cTn id="111" presetID="1" presetClass="exit" presetSubtype="0" fill="hold" nodeType="clickEffect">
                                  <p:stCondLst>
                                    <p:cond delay="0"/>
                                  </p:stCondLst>
                                  <p:childTnLst>
                                    <p:set>
                                      <p:cBhvr>
                                        <p:cTn id="112" dur="1" fill="hold">
                                          <p:stCondLst>
                                            <p:cond delay="0"/>
                                          </p:stCondLst>
                                        </p:cTn>
                                        <p:tgtEl>
                                          <p:spTgt spid="1044"/>
                                        </p:tgtEl>
                                        <p:attrNameLst>
                                          <p:attrName>style.visibility</p:attrName>
                                        </p:attrNameLst>
                                      </p:cBhvr>
                                      <p:to>
                                        <p:strVal val="hidden"/>
                                      </p:to>
                                    </p:set>
                                  </p:childTnLst>
                                </p:cTn>
                              </p:par>
                            </p:childTnLst>
                          </p:cTn>
                        </p:par>
                      </p:childTnLst>
                    </p:cTn>
                  </p:par>
                </p:childTnLst>
              </p:cTn>
              <p:nextCondLst>
                <p:cond evt="onClick" delay="0">
                  <p:tgtEl>
                    <p:spTgt spid="1044"/>
                  </p:tgtEl>
                </p:cond>
              </p:nextCondLst>
            </p:seq>
            <p:seq concurrent="1" nextAc="seek">
              <p:cTn id="113" restart="whenNotActive" fill="hold" evtFilter="cancelBubble" nodeType="interactiveSeq">
                <p:stCondLst>
                  <p:cond evt="onClick" delay="0">
                    <p:tgtEl>
                      <p:spTgt spid="1045"/>
                    </p:tgtEl>
                  </p:cond>
                </p:stCondLst>
                <p:endSync evt="end" delay="0">
                  <p:rtn val="all"/>
                </p:endSync>
                <p:childTnLst>
                  <p:par>
                    <p:cTn id="114" fill="hold">
                      <p:stCondLst>
                        <p:cond delay="0"/>
                      </p:stCondLst>
                      <p:childTnLst>
                        <p:par>
                          <p:cTn id="115" fill="hold">
                            <p:stCondLst>
                              <p:cond delay="0"/>
                            </p:stCondLst>
                            <p:childTnLst>
                              <p:par>
                                <p:cTn id="116" presetID="1" presetClass="exit" presetSubtype="0" fill="hold" nodeType="clickEffect">
                                  <p:stCondLst>
                                    <p:cond delay="0"/>
                                  </p:stCondLst>
                                  <p:childTnLst>
                                    <p:set>
                                      <p:cBhvr>
                                        <p:cTn id="117" dur="1" fill="hold">
                                          <p:stCondLst>
                                            <p:cond delay="0"/>
                                          </p:stCondLst>
                                        </p:cTn>
                                        <p:tgtEl>
                                          <p:spTgt spid="1045"/>
                                        </p:tgtEl>
                                        <p:attrNameLst>
                                          <p:attrName>style.visibility</p:attrName>
                                        </p:attrNameLst>
                                      </p:cBhvr>
                                      <p:to>
                                        <p:strVal val="hidden"/>
                                      </p:to>
                                    </p:set>
                                  </p:childTnLst>
                                </p:cTn>
                              </p:par>
                            </p:childTnLst>
                          </p:cTn>
                        </p:par>
                      </p:childTnLst>
                    </p:cTn>
                  </p:par>
                </p:childTnLst>
              </p:cTn>
              <p:nextCondLst>
                <p:cond evt="onClick" delay="0">
                  <p:tgtEl>
                    <p:spTgt spid="1045"/>
                  </p:tgtEl>
                </p:cond>
              </p:nextCondLst>
            </p:seq>
            <p:seq concurrent="1" nextAc="seek">
              <p:cTn id="118" restart="whenNotActive" fill="hold" evtFilter="cancelBubble" nodeType="interactiveSeq">
                <p:stCondLst>
                  <p:cond evt="onClick" delay="0">
                    <p:tgtEl>
                      <p:spTgt spid="1046"/>
                    </p:tgtEl>
                  </p:cond>
                </p:stCondLst>
                <p:endSync evt="end" delay="0">
                  <p:rtn val="all"/>
                </p:endSync>
                <p:childTnLst>
                  <p:par>
                    <p:cTn id="119" fill="hold">
                      <p:stCondLst>
                        <p:cond delay="0"/>
                      </p:stCondLst>
                      <p:childTnLst>
                        <p:par>
                          <p:cTn id="120" fill="hold">
                            <p:stCondLst>
                              <p:cond delay="0"/>
                            </p:stCondLst>
                            <p:childTnLst>
                              <p:par>
                                <p:cTn id="121" presetID="1" presetClass="exit" presetSubtype="0" fill="hold" nodeType="clickEffect">
                                  <p:stCondLst>
                                    <p:cond delay="0"/>
                                  </p:stCondLst>
                                  <p:childTnLst>
                                    <p:set>
                                      <p:cBhvr>
                                        <p:cTn id="122" dur="1" fill="hold">
                                          <p:stCondLst>
                                            <p:cond delay="0"/>
                                          </p:stCondLst>
                                        </p:cTn>
                                        <p:tgtEl>
                                          <p:spTgt spid="1046"/>
                                        </p:tgtEl>
                                        <p:attrNameLst>
                                          <p:attrName>style.visibility</p:attrName>
                                        </p:attrNameLst>
                                      </p:cBhvr>
                                      <p:to>
                                        <p:strVal val="hidden"/>
                                      </p:to>
                                    </p:set>
                                  </p:childTnLst>
                                </p:cTn>
                              </p:par>
                            </p:childTnLst>
                          </p:cTn>
                        </p:par>
                      </p:childTnLst>
                    </p:cTn>
                  </p:par>
                </p:childTnLst>
              </p:cTn>
              <p:nextCondLst>
                <p:cond evt="onClick" delay="0">
                  <p:tgtEl>
                    <p:spTgt spid="1046"/>
                  </p:tgtEl>
                </p:cond>
              </p:nextCondLst>
            </p:seq>
            <p:seq concurrent="1" nextAc="seek">
              <p:cTn id="123" restart="whenNotActive" fill="hold" evtFilter="cancelBubble" nodeType="interactiveSeq">
                <p:stCondLst>
                  <p:cond evt="onClick" delay="0">
                    <p:tgtEl>
                      <p:spTgt spid="30"/>
                    </p:tgtEl>
                  </p:cond>
                </p:stCondLst>
                <p:endSync evt="end" delay="0">
                  <p:rtn val="all"/>
                </p:endSync>
                <p:childTnLst>
                  <p:par>
                    <p:cTn id="124" fill="hold">
                      <p:stCondLst>
                        <p:cond delay="0"/>
                      </p:stCondLst>
                      <p:childTnLst>
                        <p:par>
                          <p:cTn id="125" fill="hold">
                            <p:stCondLst>
                              <p:cond delay="0"/>
                            </p:stCondLst>
                            <p:childTnLst>
                              <p:par>
                                <p:cTn id="126" presetID="1" presetClass="exit" presetSubtype="0" fill="hold" nodeType="clickEffect">
                                  <p:stCondLst>
                                    <p:cond delay="0"/>
                                  </p:stCondLst>
                                  <p:childTnLst>
                                    <p:set>
                                      <p:cBhvr>
                                        <p:cTn id="127" dur="1" fill="hold">
                                          <p:stCondLst>
                                            <p:cond delay="0"/>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solidDmnd">
          <a:fgClr>
            <a:schemeClr val="accent5">
              <a:lumMod val="40000"/>
              <a:lumOff val="60000"/>
            </a:schemeClr>
          </a:fgClr>
          <a:bgClr>
            <a:schemeClr val="bg1"/>
          </a:bgClr>
        </a:pattFill>
        <a:effectLst/>
      </p:bgPr>
    </p:bg>
    <p:spTree>
      <p:nvGrpSpPr>
        <p:cNvPr id="1" name=""/>
        <p:cNvGrpSpPr/>
        <p:nvPr/>
      </p:nvGrpSpPr>
      <p:grpSpPr>
        <a:xfrm>
          <a:off x="0" y="0"/>
          <a:ext cx="0" cy="0"/>
          <a:chOff x="0" y="0"/>
          <a:chExt cx="0" cy="0"/>
        </a:xfrm>
      </p:grpSpPr>
      <p:grpSp>
        <p:nvGrpSpPr>
          <p:cNvPr id="8" name="Skupina 7"/>
          <p:cNvGrpSpPr/>
          <p:nvPr/>
        </p:nvGrpSpPr>
        <p:grpSpPr>
          <a:xfrm>
            <a:off x="323528" y="1216432"/>
            <a:ext cx="3888432" cy="5440670"/>
            <a:chOff x="179512" y="1156682"/>
            <a:chExt cx="3888432" cy="5440670"/>
          </a:xfrm>
        </p:grpSpPr>
        <p:sp>
          <p:nvSpPr>
            <p:cNvPr id="4" name="Obdélník 3"/>
            <p:cNvSpPr/>
            <p:nvPr/>
          </p:nvSpPr>
          <p:spPr>
            <a:xfrm>
              <a:off x="179512" y="1556792"/>
              <a:ext cx="3888432" cy="5040560"/>
            </a:xfrm>
            <a:prstGeom prst="rect">
              <a:avLst/>
            </a:prstGeom>
            <a:solidFill>
              <a:srgbClr val="FDE7F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1331640" y="1156682"/>
              <a:ext cx="1239442" cy="400110"/>
            </a:xfrm>
            <a:prstGeom prst="rect">
              <a:avLst/>
            </a:prstGeom>
            <a:noFill/>
          </p:spPr>
          <p:txBody>
            <a:bodyPr wrap="none" rtlCol="0">
              <a:spAutoFit/>
            </a:bodyPr>
            <a:lstStyle/>
            <a:p>
              <a:r>
                <a:rPr lang="cs-CZ" sz="2000" b="1" dirty="0" smtClean="0"/>
                <a:t>CHLEBNÍK</a:t>
              </a:r>
              <a:endParaRPr lang="cs-CZ" sz="2000" b="1" dirty="0"/>
            </a:p>
          </p:txBody>
        </p:sp>
      </p:grpSp>
      <p:grpSp>
        <p:nvGrpSpPr>
          <p:cNvPr id="9" name="Skupina 8"/>
          <p:cNvGrpSpPr/>
          <p:nvPr/>
        </p:nvGrpSpPr>
        <p:grpSpPr>
          <a:xfrm>
            <a:off x="5076056" y="1199419"/>
            <a:ext cx="3888432" cy="5382397"/>
            <a:chOff x="4716016" y="1214955"/>
            <a:chExt cx="3888432" cy="5382397"/>
          </a:xfrm>
        </p:grpSpPr>
        <p:sp>
          <p:nvSpPr>
            <p:cNvPr id="5" name="Obdélník 4"/>
            <p:cNvSpPr/>
            <p:nvPr/>
          </p:nvSpPr>
          <p:spPr>
            <a:xfrm>
              <a:off x="4716016" y="1556792"/>
              <a:ext cx="3888432" cy="5040560"/>
            </a:xfrm>
            <a:prstGeom prst="rect">
              <a:avLst/>
            </a:prstGeom>
            <a:solidFill>
              <a:srgbClr val="FDE7F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5796136" y="1214955"/>
              <a:ext cx="633507" cy="400110"/>
            </a:xfrm>
            <a:prstGeom prst="rect">
              <a:avLst/>
            </a:prstGeom>
            <a:noFill/>
          </p:spPr>
          <p:txBody>
            <a:bodyPr wrap="none" rtlCol="0">
              <a:spAutoFit/>
            </a:bodyPr>
            <a:lstStyle/>
            <a:p>
              <a:r>
                <a:rPr lang="cs-CZ" sz="2000" b="1" dirty="0" smtClean="0"/>
                <a:t>SPÍŽ</a:t>
              </a:r>
              <a:endParaRPr lang="cs-CZ" sz="2000" b="1" dirty="0"/>
            </a:p>
          </p:txBody>
        </p:sp>
      </p:grpSp>
      <p:pic>
        <p:nvPicPr>
          <p:cNvPr id="2050" name="Picture 2" descr="C:\Users\pc\AppData\Local\Microsoft\Windows\Temporary Internet Files\Content.IE5\SSWO048N\MP900422953[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6951" y="1844824"/>
            <a:ext cx="1254017" cy="864096"/>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C:\Users\pc\AppData\Local\Microsoft\Windows\Temporary Internet Files\Content.IE5\0MO71SHS\MP900402511[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949341" y="3272726"/>
            <a:ext cx="864096" cy="864096"/>
          </a:xfrm>
          <a:prstGeom prst="rect">
            <a:avLst/>
          </a:prstGeom>
          <a:noFill/>
          <a:extLst>
            <a:ext uri="{909E8E84-426E-40DD-AFC4-6F175D3DCCD1}">
              <a14:hiddenFill xmlns:a14="http://schemas.microsoft.com/office/drawing/2010/main" xmlns="">
                <a:solidFill>
                  <a:srgbClr val="FFFFFF"/>
                </a:solidFill>
              </a14:hiddenFill>
            </a:ext>
          </a:extLst>
        </p:spPr>
      </p:pic>
      <p:pic>
        <p:nvPicPr>
          <p:cNvPr id="2053" name="Picture 5" descr="C:\Users\pc\AppData\Local\Microsoft\Windows\Temporary Internet Files\Content.IE5\BWREW4RW\MC900234010[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44072" y="3090174"/>
            <a:ext cx="1248569" cy="1023671"/>
          </a:xfrm>
          <a:prstGeom prst="rect">
            <a:avLst/>
          </a:prstGeom>
          <a:noFill/>
          <a:extLst>
            <a:ext uri="{909E8E84-426E-40DD-AFC4-6F175D3DCCD1}">
              <a14:hiddenFill xmlns:a14="http://schemas.microsoft.com/office/drawing/2010/main" xmlns="">
                <a:solidFill>
                  <a:srgbClr val="FFFFFF"/>
                </a:solidFill>
              </a14:hiddenFill>
            </a:ext>
          </a:extLst>
        </p:spPr>
      </p:pic>
      <p:pic>
        <p:nvPicPr>
          <p:cNvPr id="2055" name="Picture 7" descr="C:\Users\pc\AppData\Local\Microsoft\Windows\Temporary Internet Files\Content.IE5\MFSGWU2F\MP900402529[1].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76758" y="4672130"/>
            <a:ext cx="983195" cy="983195"/>
          </a:xfrm>
          <a:prstGeom prst="rect">
            <a:avLst/>
          </a:prstGeom>
          <a:noFill/>
          <a:extLst>
            <a:ext uri="{909E8E84-426E-40DD-AFC4-6F175D3DCCD1}">
              <a14:hiddenFill xmlns:a14="http://schemas.microsoft.com/office/drawing/2010/main" xmlns="">
                <a:solidFill>
                  <a:srgbClr val="FFFFFF"/>
                </a:solidFill>
              </a14:hiddenFill>
            </a:ext>
          </a:extLst>
        </p:spPr>
      </p:pic>
      <p:pic>
        <p:nvPicPr>
          <p:cNvPr id="2056" name="Picture 8" descr="C:\Users\pc\AppData\Local\Microsoft\Windows\Temporary Internet Files\Content.IE5\0W3ZSVZK\MC900441777[1].pn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2949341" y="4653136"/>
            <a:ext cx="826839" cy="826839"/>
          </a:xfrm>
          <a:prstGeom prst="rect">
            <a:avLst/>
          </a:prstGeom>
          <a:noFill/>
          <a:extLst>
            <a:ext uri="{909E8E84-426E-40DD-AFC4-6F175D3DCCD1}">
              <a14:hiddenFill xmlns:a14="http://schemas.microsoft.com/office/drawing/2010/main" xmlns="">
                <a:solidFill>
                  <a:srgbClr val="FFFFFF"/>
                </a:solidFill>
              </a14:hiddenFill>
            </a:ext>
          </a:extLst>
        </p:spPr>
      </p:pic>
      <p:pic>
        <p:nvPicPr>
          <p:cNvPr id="2057" name="Picture 9" descr="C:\Users\pc\AppData\Local\Microsoft\Windows\Temporary Internet Files\Content.IE5\J12X6UJ6\MP900382820[1].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2372396" y="5655325"/>
            <a:ext cx="1008993" cy="720710"/>
          </a:xfrm>
          <a:prstGeom prst="rect">
            <a:avLst/>
          </a:prstGeom>
          <a:noFill/>
          <a:extLst>
            <a:ext uri="{909E8E84-426E-40DD-AFC4-6F175D3DCCD1}">
              <a14:hiddenFill xmlns:a14="http://schemas.microsoft.com/office/drawing/2010/main" xmlns="">
                <a:solidFill>
                  <a:srgbClr val="FFFFFF"/>
                </a:solidFill>
              </a14:hiddenFill>
            </a:ext>
          </a:extLst>
        </p:spPr>
      </p:pic>
      <p:pic>
        <p:nvPicPr>
          <p:cNvPr id="2058" name="Picture 10" descr="C:\Users\pc\AppData\Local\Microsoft\Windows\Temporary Internet Files\Content.IE5\MFSGWU2F\MC900436900[1].pn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1564284" y="3789040"/>
            <a:ext cx="1150814" cy="1150814"/>
          </a:xfrm>
          <a:prstGeom prst="rect">
            <a:avLst/>
          </a:prstGeom>
          <a:noFill/>
          <a:extLst>
            <a:ext uri="{909E8E84-426E-40DD-AFC4-6F175D3DCCD1}">
              <a14:hiddenFill xmlns:a14="http://schemas.microsoft.com/office/drawing/2010/main" xmlns="">
                <a:solidFill>
                  <a:srgbClr val="FFFFFF"/>
                </a:solidFill>
              </a14:hiddenFill>
            </a:ext>
          </a:extLst>
        </p:spPr>
      </p:pic>
      <p:pic>
        <p:nvPicPr>
          <p:cNvPr id="2059" name="Picture 11" descr="C:\Users\pc\AppData\Local\Microsoft\Windows\Temporary Internet Files\Content.IE5\0W3ZSVZK\MC900436910[1].png"/>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569970" y="5845284"/>
            <a:ext cx="857250" cy="857250"/>
          </a:xfrm>
          <a:prstGeom prst="rect">
            <a:avLst/>
          </a:prstGeom>
          <a:noFill/>
          <a:extLst>
            <a:ext uri="{909E8E84-426E-40DD-AFC4-6F175D3DCCD1}">
              <a14:hiddenFill xmlns:a14="http://schemas.microsoft.com/office/drawing/2010/main" xmlns="">
                <a:solidFill>
                  <a:srgbClr val="FFFFFF"/>
                </a:solidFill>
              </a14:hiddenFill>
            </a:ext>
          </a:extLst>
        </p:spPr>
      </p:pic>
      <p:pic>
        <p:nvPicPr>
          <p:cNvPr id="2060" name="Picture 12" descr="C:\Users\pc\AppData\Local\Microsoft\Windows\Temporary Internet Files\Content.IE5\J12X6UJ6\MC900413024[2].wmf"/>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2058863" y="2254284"/>
            <a:ext cx="1567239" cy="759824"/>
          </a:xfrm>
          <a:prstGeom prst="rect">
            <a:avLst/>
          </a:prstGeom>
          <a:noFill/>
          <a:extLst>
            <a:ext uri="{909E8E84-426E-40DD-AFC4-6F175D3DCCD1}">
              <a14:hiddenFill xmlns:a14="http://schemas.microsoft.com/office/drawing/2010/main" xmlns="">
                <a:solidFill>
                  <a:srgbClr val="FFFFFF"/>
                </a:solidFill>
              </a14:hiddenFill>
            </a:ext>
          </a:extLst>
        </p:spPr>
      </p:pic>
      <p:pic>
        <p:nvPicPr>
          <p:cNvPr id="21" name="Picture 4" descr="C:\Users\pc\Desktop\žrádlo\DSC07322.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5292081" y="1844824"/>
            <a:ext cx="780436" cy="1040581"/>
          </a:xfrm>
          <a:prstGeom prst="rect">
            <a:avLst/>
          </a:prstGeom>
          <a:noFill/>
          <a:extLst>
            <a:ext uri="{909E8E84-426E-40DD-AFC4-6F175D3DCCD1}">
              <a14:hiddenFill xmlns:a14="http://schemas.microsoft.com/office/drawing/2010/main" xmlns="">
                <a:solidFill>
                  <a:srgbClr val="FFFFFF"/>
                </a:solidFill>
              </a14:hiddenFill>
            </a:ext>
          </a:extLst>
        </p:spPr>
      </p:pic>
      <p:pic>
        <p:nvPicPr>
          <p:cNvPr id="22" name="Picture 2" descr="C:\Users\pc\Desktop\žrádlo\DSC07343.JPG"/>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7991836" y="3468896"/>
            <a:ext cx="671663" cy="895551"/>
          </a:xfrm>
          <a:prstGeom prst="rect">
            <a:avLst/>
          </a:prstGeom>
          <a:noFill/>
          <a:extLst>
            <a:ext uri="{909E8E84-426E-40DD-AFC4-6F175D3DCCD1}">
              <a14:hiddenFill xmlns:a14="http://schemas.microsoft.com/office/drawing/2010/main" xmlns="">
                <a:solidFill>
                  <a:srgbClr val="FFFFFF"/>
                </a:solidFill>
              </a14:hiddenFill>
            </a:ext>
          </a:extLst>
        </p:spPr>
      </p:pic>
      <p:pic>
        <p:nvPicPr>
          <p:cNvPr id="23" name="Picture 7" descr="C:\Users\pc\Desktop\žrádlo\DSC07314.JPG"/>
          <p:cNvPicPr>
            <a:picLocks noChangeAspect="1"/>
          </p:cNvPicPr>
          <p:nvPr/>
        </p:nvPicPr>
        <p:blipFill>
          <a:blip r:embed="rId13" cstate="print"/>
          <a:srcRect/>
          <a:stretch>
            <a:fillRect/>
          </a:stretch>
        </p:blipFill>
        <p:spPr>
          <a:xfrm>
            <a:off x="6331803" y="2207658"/>
            <a:ext cx="835375" cy="1113838"/>
          </a:xfrm>
          <a:prstGeom prst="rect">
            <a:avLst/>
          </a:prstGeom>
          <a:noFill/>
          <a:ln>
            <a:noFill/>
          </a:ln>
        </p:spPr>
      </p:pic>
      <p:pic>
        <p:nvPicPr>
          <p:cNvPr id="24" name="Picture 4" descr="C:\Users\pc\Desktop\žrádlo\DSC07335.JPG"/>
          <p:cNvPicPr>
            <a:picLocks noChangeAspect="1" noChangeArrowheads="1"/>
          </p:cNvPicPr>
          <p:nvPr/>
        </p:nvPicPr>
        <p:blipFill>
          <a:blip r:embed="rId14" cstate="print">
            <a:extLst>
              <a:ext uri="{28A0092B-C50C-407E-A947-70E740481C1C}">
                <a14:useLocalDpi xmlns:a14="http://schemas.microsoft.com/office/drawing/2010/main" xmlns="" val="0"/>
              </a:ext>
            </a:extLst>
          </a:blip>
          <a:srcRect/>
          <a:stretch>
            <a:fillRect/>
          </a:stretch>
        </p:blipFill>
        <p:spPr bwMode="auto">
          <a:xfrm>
            <a:off x="5220072" y="5335453"/>
            <a:ext cx="780436" cy="1040582"/>
          </a:xfrm>
          <a:prstGeom prst="rect">
            <a:avLst/>
          </a:prstGeom>
          <a:noFill/>
          <a:extLst>
            <a:ext uri="{909E8E84-426E-40DD-AFC4-6F175D3DCCD1}">
              <a14:hiddenFill xmlns:a14="http://schemas.microsoft.com/office/drawing/2010/main" xmlns="">
                <a:solidFill>
                  <a:srgbClr val="FFFFFF"/>
                </a:solidFill>
              </a14:hiddenFill>
            </a:ext>
          </a:extLst>
        </p:spPr>
      </p:pic>
      <p:pic>
        <p:nvPicPr>
          <p:cNvPr id="25" name="Picture 10" descr="C:\Users\pc\Desktop\žrádlo\DSC07325.JPG"/>
          <p:cNvPicPr>
            <a:picLocks noChangeAspect="1"/>
          </p:cNvPicPr>
          <p:nvPr/>
        </p:nvPicPr>
        <p:blipFill>
          <a:blip r:embed="rId15" cstate="print"/>
          <a:srcRect/>
          <a:stretch>
            <a:fillRect/>
          </a:stretch>
        </p:blipFill>
        <p:spPr>
          <a:xfrm>
            <a:off x="7714955" y="1906000"/>
            <a:ext cx="831077" cy="1108108"/>
          </a:xfrm>
          <a:prstGeom prst="rect">
            <a:avLst/>
          </a:prstGeom>
          <a:noFill/>
          <a:ln>
            <a:noFill/>
          </a:ln>
        </p:spPr>
      </p:pic>
      <p:pic>
        <p:nvPicPr>
          <p:cNvPr id="26" name="Picture 3" descr="C:\Users\pc\Desktop\žrádlo\DSC07320.JPG"/>
          <p:cNvPicPr>
            <a:picLocks noChangeAspect="1"/>
          </p:cNvPicPr>
          <p:nvPr/>
        </p:nvPicPr>
        <p:blipFill>
          <a:blip r:embed="rId16" cstate="print"/>
          <a:srcRect/>
          <a:stretch>
            <a:fillRect/>
          </a:stretch>
        </p:blipFill>
        <p:spPr>
          <a:xfrm>
            <a:off x="6475390" y="5053998"/>
            <a:ext cx="638967" cy="851953"/>
          </a:xfrm>
          <a:prstGeom prst="rect">
            <a:avLst/>
          </a:prstGeom>
          <a:noFill/>
          <a:ln>
            <a:noFill/>
          </a:ln>
        </p:spPr>
      </p:pic>
      <p:pic>
        <p:nvPicPr>
          <p:cNvPr id="27" name="Picture 6" descr="C:\Users\pc\Desktop\žrádlo\DSC07334.JPG"/>
          <p:cNvPicPr>
            <a:picLocks noChangeAspect="1"/>
          </p:cNvPicPr>
          <p:nvPr/>
        </p:nvPicPr>
        <p:blipFill>
          <a:blip r:embed="rId17" cstate="print"/>
          <a:srcRect/>
          <a:stretch>
            <a:fillRect/>
          </a:stretch>
        </p:blipFill>
        <p:spPr>
          <a:xfrm>
            <a:off x="5500156" y="3613760"/>
            <a:ext cx="779531" cy="1039376"/>
          </a:xfrm>
          <a:prstGeom prst="rect">
            <a:avLst/>
          </a:prstGeom>
          <a:noFill/>
          <a:ln>
            <a:noFill/>
          </a:ln>
        </p:spPr>
      </p:pic>
      <p:pic>
        <p:nvPicPr>
          <p:cNvPr id="28" name="Picture 14" descr="C:\Users\pc\AppData\Local\Microsoft\Windows\Temporary Internet Files\Content.IE5\SSWO048N\MC900412510[1].wmf"/>
          <p:cNvPicPr>
            <a:picLocks noChangeAspect="1" noChangeArrowheads="1"/>
          </p:cNvPicPr>
          <p:nvPr/>
        </p:nvPicPr>
        <p:blipFill>
          <a:blip r:embed="rId18" cstate="print">
            <a:extLst>
              <a:ext uri="{28A0092B-C50C-407E-A947-70E740481C1C}">
                <a14:useLocalDpi xmlns:a14="http://schemas.microsoft.com/office/drawing/2010/main" xmlns="" val="0"/>
              </a:ext>
            </a:extLst>
          </a:blip>
          <a:srcRect/>
          <a:stretch>
            <a:fillRect/>
          </a:stretch>
        </p:blipFill>
        <p:spPr bwMode="auto">
          <a:xfrm>
            <a:off x="6873568" y="3726726"/>
            <a:ext cx="587219" cy="971243"/>
          </a:xfrm>
          <a:prstGeom prst="rect">
            <a:avLst/>
          </a:prstGeom>
          <a:noFill/>
          <a:extLst>
            <a:ext uri="{909E8E84-426E-40DD-AFC4-6F175D3DCCD1}">
              <a14:hiddenFill xmlns:a14="http://schemas.microsoft.com/office/drawing/2010/main" xmlns="">
                <a:solidFill>
                  <a:srgbClr val="FFFFFF"/>
                </a:solidFill>
              </a14:hiddenFill>
            </a:ext>
          </a:extLst>
        </p:spPr>
      </p:pic>
      <p:pic>
        <p:nvPicPr>
          <p:cNvPr id="29" name="Picture 16" descr="C:\Users\pc\Desktop\žrádlo\DSC07339.JPG"/>
          <p:cNvPicPr>
            <a:picLocks noChangeAspect="1" noChangeArrowheads="1"/>
          </p:cNvPicPr>
          <p:nvPr/>
        </p:nvPicPr>
        <p:blipFill>
          <a:blip r:embed="rId19" cstate="print">
            <a:extLst>
              <a:ext uri="{28A0092B-C50C-407E-A947-70E740481C1C}">
                <a14:useLocalDpi xmlns:a14="http://schemas.microsoft.com/office/drawing/2010/main" xmlns="" val="0"/>
              </a:ext>
            </a:extLst>
          </a:blip>
          <a:srcRect/>
          <a:stretch>
            <a:fillRect/>
          </a:stretch>
        </p:blipFill>
        <p:spPr bwMode="auto">
          <a:xfrm>
            <a:off x="7616725" y="4645356"/>
            <a:ext cx="1089710" cy="817283"/>
          </a:xfrm>
          <a:prstGeom prst="rect">
            <a:avLst/>
          </a:prstGeom>
          <a:noFill/>
          <a:extLst>
            <a:ext uri="{909E8E84-426E-40DD-AFC4-6F175D3DCCD1}">
              <a14:hiddenFill xmlns:a14="http://schemas.microsoft.com/office/drawing/2010/main" xmlns="">
                <a:solidFill>
                  <a:srgbClr val="FFFFFF"/>
                </a:solidFill>
              </a14:hiddenFill>
            </a:ext>
          </a:extLst>
        </p:spPr>
      </p:pic>
      <p:pic>
        <p:nvPicPr>
          <p:cNvPr id="30" name="Picture 10" descr="C:\Users\pc\AppData\Local\Microsoft\Windows\Temporary Internet Files\Content.IE5\I0284AEK\MC900215775[1].wmf"/>
          <p:cNvPicPr>
            <a:picLocks noChangeAspect="1" noChangeArrowheads="1"/>
          </p:cNvPicPr>
          <p:nvPr/>
        </p:nvPicPr>
        <p:blipFill>
          <a:blip r:embed="rId20" cstate="print">
            <a:extLst>
              <a:ext uri="{28A0092B-C50C-407E-A947-70E740481C1C}">
                <a14:useLocalDpi xmlns:a14="http://schemas.microsoft.com/office/drawing/2010/main" xmlns="" val="0"/>
              </a:ext>
            </a:extLst>
          </a:blip>
          <a:srcRect/>
          <a:stretch>
            <a:fillRect/>
          </a:stretch>
        </p:blipFill>
        <p:spPr bwMode="auto">
          <a:xfrm>
            <a:off x="7607548" y="5758404"/>
            <a:ext cx="720119" cy="66801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5839143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21"/>
                                        </p:tgtEl>
                                      </p:cBhvr>
                                    </p:animEffect>
                                    <p:animScale>
                                      <p:cBhvr>
                                        <p:cTn id="7" dur="250" autoRev="1" fill="hold"/>
                                        <p:tgtEl>
                                          <p:spTgt spid="21"/>
                                        </p:tgtEl>
                                      </p:cBhvr>
                                      <p:by x="105000" y="105000"/>
                                    </p:animScale>
                                  </p:childTnLst>
                                </p:cTn>
                              </p:par>
                            </p:childTnLst>
                          </p:cTn>
                        </p:par>
                      </p:childTnLst>
                    </p:cTn>
                  </p:par>
                </p:childTnLst>
              </p:cTn>
              <p:nextCondLst>
                <p:cond evt="onClick" delay="0">
                  <p:tgtEl>
                    <p:spTgt spid="21"/>
                  </p:tgtEl>
                </p:cond>
              </p:nextCondLst>
            </p:seq>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22"/>
                                        </p:tgtEl>
                                      </p:cBhvr>
                                    </p:animEffect>
                                    <p:animScale>
                                      <p:cBhvr>
                                        <p:cTn id="13" dur="250" autoRev="1" fill="hold"/>
                                        <p:tgtEl>
                                          <p:spTgt spid="22"/>
                                        </p:tgtEl>
                                      </p:cBhvr>
                                      <p:by x="105000" y="105000"/>
                                    </p:animScale>
                                  </p:childTnLst>
                                </p:cTn>
                              </p:par>
                            </p:childTnLst>
                          </p:cTn>
                        </p:par>
                      </p:childTnLst>
                    </p:cTn>
                  </p:par>
                </p:childTnLst>
              </p:cTn>
              <p:nextCondLst>
                <p:cond evt="onClick" delay="0">
                  <p:tgtEl>
                    <p:spTgt spid="22"/>
                  </p:tgtEl>
                </p:cond>
              </p:nextCondLst>
            </p:seq>
            <p:seq concurrent="1" nextAc="seek">
              <p:cTn id="14" restart="whenNotActive" fill="hold" evtFilter="cancelBubble" nodeType="interactiveSeq">
                <p:stCondLst>
                  <p:cond evt="onClick" delay="0">
                    <p:tgtEl>
                      <p:spTgt spid="24"/>
                    </p:tgtEl>
                  </p:cond>
                </p:stCondLst>
                <p:endSync evt="end" delay="0">
                  <p:rtn val="all"/>
                </p:endSync>
                <p:childTnLst>
                  <p:par>
                    <p:cTn id="15" fill="hold">
                      <p:stCondLst>
                        <p:cond delay="0"/>
                      </p:stCondLst>
                      <p:childTnLst>
                        <p:par>
                          <p:cTn id="16" fill="hold">
                            <p:stCondLst>
                              <p:cond delay="0"/>
                            </p:stCondLst>
                            <p:childTnLst>
                              <p:par>
                                <p:cTn id="17" presetID="26" presetClass="emph" presetSubtype="0" fill="hold" nodeType="clickEffect">
                                  <p:stCondLst>
                                    <p:cond delay="0"/>
                                  </p:stCondLst>
                                  <p:childTnLst>
                                    <p:animEffect transition="out" filter="fade">
                                      <p:cBhvr>
                                        <p:cTn id="18" dur="500" tmFilter="0, 0; .2, .5; .8, .5; 1, 0"/>
                                        <p:tgtEl>
                                          <p:spTgt spid="24"/>
                                        </p:tgtEl>
                                      </p:cBhvr>
                                    </p:animEffect>
                                    <p:animScale>
                                      <p:cBhvr>
                                        <p:cTn id="19" dur="250" autoRev="1" fill="hold"/>
                                        <p:tgtEl>
                                          <p:spTgt spid="24"/>
                                        </p:tgtEl>
                                      </p:cBhvr>
                                      <p:by x="105000" y="105000"/>
                                    </p:animScale>
                                  </p:childTnLst>
                                </p:cTn>
                              </p:par>
                            </p:childTnLst>
                          </p:cTn>
                        </p:par>
                      </p:childTnLst>
                    </p:cTn>
                  </p:par>
                </p:childTnLst>
              </p:cTn>
              <p:nextCondLst>
                <p:cond evt="onClick" delay="0">
                  <p:tgtEl>
                    <p:spTgt spid="24"/>
                  </p:tgtEl>
                </p:cond>
              </p:nextCondLst>
            </p:seq>
            <p:seq concurrent="1" nextAc="seek">
              <p:cTn id="20" restart="whenNotActive" fill="hold" evtFilter="cancelBubble" nodeType="interactiveSeq">
                <p:stCondLst>
                  <p:cond evt="onClick" delay="0">
                    <p:tgtEl>
                      <p:spTgt spid="30"/>
                    </p:tgtEl>
                  </p:cond>
                </p:stCondLst>
                <p:endSync evt="end" delay="0">
                  <p:rtn val="all"/>
                </p:endSync>
                <p:childTnLst>
                  <p:par>
                    <p:cTn id="21" fill="hold">
                      <p:stCondLst>
                        <p:cond delay="0"/>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25" restart="whenNotActive" fill="hold" evtFilter="cancelBubble" nodeType="interactiveSeq">
                <p:stCondLst>
                  <p:cond evt="onClick" delay="0">
                    <p:tgtEl>
                      <p:spTgt spid="23"/>
                    </p:tgtEl>
                  </p:cond>
                </p:stCondLst>
                <p:endSync evt="end" delay="0">
                  <p:rtn val="all"/>
                </p:endSync>
                <p:childTnLst>
                  <p:par>
                    <p:cTn id="26" fill="hold">
                      <p:stCondLst>
                        <p:cond delay="0"/>
                      </p:stCondLst>
                      <p:childTnLst>
                        <p:par>
                          <p:cTn id="27" fill="hold">
                            <p:stCondLst>
                              <p:cond delay="0"/>
                            </p:stCondLst>
                            <p:childTnLst>
                              <p:par>
                                <p:cTn id="28" presetID="26" presetClass="emph" presetSubtype="0" fill="hold" nodeType="clickEffect">
                                  <p:stCondLst>
                                    <p:cond delay="0"/>
                                  </p:stCondLst>
                                  <p:childTnLst>
                                    <p:animEffect transition="out" filter="fade">
                                      <p:cBhvr>
                                        <p:cTn id="29" dur="500" tmFilter="0, 0; .2, .5; .8, .5; 1, 0"/>
                                        <p:tgtEl>
                                          <p:spTgt spid="23"/>
                                        </p:tgtEl>
                                      </p:cBhvr>
                                    </p:animEffect>
                                    <p:animScale>
                                      <p:cBhvr>
                                        <p:cTn id="30" dur="250" autoRev="1" fill="hold"/>
                                        <p:tgtEl>
                                          <p:spTgt spid="23"/>
                                        </p:tgtEl>
                                      </p:cBhvr>
                                      <p:by x="105000" y="105000"/>
                                    </p:animScale>
                                  </p:childTnLst>
                                </p:cTn>
                              </p:par>
                            </p:childTnLst>
                          </p:cTn>
                        </p:par>
                      </p:childTnLst>
                    </p:cTn>
                  </p:par>
                </p:childTnLst>
              </p:cTn>
              <p:nextCondLst>
                <p:cond evt="onClick" delay="0">
                  <p:tgtEl>
                    <p:spTgt spid="23"/>
                  </p:tgtEl>
                </p:cond>
              </p:nextCondLst>
            </p:seq>
            <p:seq concurrent="1" nextAc="seek">
              <p:cTn id="31" restart="whenNotActive" fill="hold" evtFilter="cancelBubble" nodeType="interactiveSeq">
                <p:stCondLst>
                  <p:cond evt="onClick" delay="0">
                    <p:tgtEl>
                      <p:spTgt spid="25"/>
                    </p:tgtEl>
                  </p:cond>
                </p:stCondLst>
                <p:endSync evt="end" delay="0">
                  <p:rtn val="all"/>
                </p:endSync>
                <p:childTnLst>
                  <p:par>
                    <p:cTn id="32" fill="hold">
                      <p:stCondLst>
                        <p:cond delay="0"/>
                      </p:stCondLst>
                      <p:childTnLst>
                        <p:par>
                          <p:cTn id="33" fill="hold">
                            <p:stCondLst>
                              <p:cond delay="0"/>
                            </p:stCondLst>
                            <p:childTnLst>
                              <p:par>
                                <p:cTn id="34" presetID="26" presetClass="emph" presetSubtype="0" fill="hold" nodeType="clickEffect">
                                  <p:stCondLst>
                                    <p:cond delay="0"/>
                                  </p:stCondLst>
                                  <p:childTnLst>
                                    <p:animEffect transition="out" filter="fade">
                                      <p:cBhvr>
                                        <p:cTn id="35" dur="500" tmFilter="0, 0; .2, .5; .8, .5; 1, 0"/>
                                        <p:tgtEl>
                                          <p:spTgt spid="25"/>
                                        </p:tgtEl>
                                      </p:cBhvr>
                                    </p:animEffect>
                                    <p:animScale>
                                      <p:cBhvr>
                                        <p:cTn id="36" dur="250" autoRev="1" fill="hold"/>
                                        <p:tgtEl>
                                          <p:spTgt spid="25"/>
                                        </p:tgtEl>
                                      </p:cBhvr>
                                      <p:by x="105000" y="105000"/>
                                    </p:animScale>
                                  </p:childTnLst>
                                </p:cTn>
                              </p:par>
                            </p:childTnLst>
                          </p:cTn>
                        </p:par>
                      </p:childTnLst>
                    </p:cTn>
                  </p:par>
                </p:childTnLst>
              </p:cTn>
              <p:nextCondLst>
                <p:cond evt="onClick" delay="0">
                  <p:tgtEl>
                    <p:spTgt spid="25"/>
                  </p:tgtEl>
                </p:cond>
              </p:nextCondLst>
            </p:seq>
            <p:seq concurrent="1" nextAc="seek">
              <p:cTn id="37" restart="whenNotActive" fill="hold" evtFilter="cancelBubble" nodeType="interactiveSeq">
                <p:stCondLst>
                  <p:cond evt="onClick" delay="0">
                    <p:tgtEl>
                      <p:spTgt spid="27"/>
                    </p:tgtEl>
                  </p:cond>
                </p:stCondLst>
                <p:endSync evt="end" delay="0">
                  <p:rtn val="all"/>
                </p:endSync>
                <p:childTnLst>
                  <p:par>
                    <p:cTn id="38" fill="hold">
                      <p:stCondLst>
                        <p:cond delay="0"/>
                      </p:stCondLst>
                      <p:childTnLst>
                        <p:par>
                          <p:cTn id="39" fill="hold">
                            <p:stCondLst>
                              <p:cond delay="0"/>
                            </p:stCondLst>
                            <p:childTnLst>
                              <p:par>
                                <p:cTn id="40" presetID="26" presetClass="emph" presetSubtype="0" fill="hold" nodeType="clickEffect">
                                  <p:stCondLst>
                                    <p:cond delay="0"/>
                                  </p:stCondLst>
                                  <p:childTnLst>
                                    <p:animEffect transition="out" filter="fade">
                                      <p:cBhvr>
                                        <p:cTn id="41" dur="500" tmFilter="0, 0; .2, .5; .8, .5; 1, 0"/>
                                        <p:tgtEl>
                                          <p:spTgt spid="27"/>
                                        </p:tgtEl>
                                      </p:cBhvr>
                                    </p:animEffect>
                                    <p:animScale>
                                      <p:cBhvr>
                                        <p:cTn id="42" dur="250" autoRev="1" fill="hold"/>
                                        <p:tgtEl>
                                          <p:spTgt spid="27"/>
                                        </p:tgtEl>
                                      </p:cBhvr>
                                      <p:by x="105000" y="105000"/>
                                    </p:animScale>
                                  </p:childTnLst>
                                </p:cTn>
                              </p:par>
                            </p:childTnLst>
                          </p:cTn>
                        </p:par>
                      </p:childTnLst>
                    </p:cTn>
                  </p:par>
                </p:childTnLst>
              </p:cTn>
              <p:nextCondLst>
                <p:cond evt="onClick" delay="0">
                  <p:tgtEl>
                    <p:spTgt spid="27"/>
                  </p:tgtEl>
                </p:cond>
              </p:nextCondLst>
            </p:seq>
            <p:seq concurrent="1" nextAc="seek">
              <p:cTn id="43" restart="whenNotActive" fill="hold" evtFilter="cancelBubble" nodeType="interactiveSeq">
                <p:stCondLst>
                  <p:cond evt="onClick" delay="0">
                    <p:tgtEl>
                      <p:spTgt spid="28"/>
                    </p:tgtEl>
                  </p:cond>
                </p:stCondLst>
                <p:endSync evt="end" delay="0">
                  <p:rtn val="all"/>
                </p:endSync>
                <p:childTnLst>
                  <p:par>
                    <p:cTn id="44" fill="hold">
                      <p:stCondLst>
                        <p:cond delay="0"/>
                      </p:stCondLst>
                      <p:childTnLst>
                        <p:par>
                          <p:cTn id="45" fill="hold">
                            <p:stCondLst>
                              <p:cond delay="0"/>
                            </p:stCondLst>
                            <p:childTnLst>
                              <p:par>
                                <p:cTn id="46" presetID="1" presetClass="exit" presetSubtype="0" fill="hold" nodeType="clickEffect">
                                  <p:stCondLst>
                                    <p:cond delay="0"/>
                                  </p:stCondLst>
                                  <p:childTnLst>
                                    <p:set>
                                      <p:cBhvr>
                                        <p:cTn id="47" dur="1" fill="hold">
                                          <p:stCondLst>
                                            <p:cond delay="0"/>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48" restart="whenNotActive" fill="hold" evtFilter="cancelBubble" nodeType="interactiveSeq">
                <p:stCondLst>
                  <p:cond evt="onClick" delay="0">
                    <p:tgtEl>
                      <p:spTgt spid="26"/>
                    </p:tgtEl>
                  </p:cond>
                </p:stCondLst>
                <p:endSync evt="end" delay="0">
                  <p:rtn val="all"/>
                </p:endSync>
                <p:childTnLst>
                  <p:par>
                    <p:cTn id="49" fill="hold">
                      <p:stCondLst>
                        <p:cond delay="0"/>
                      </p:stCondLst>
                      <p:childTnLst>
                        <p:par>
                          <p:cTn id="50" fill="hold">
                            <p:stCondLst>
                              <p:cond delay="0"/>
                            </p:stCondLst>
                            <p:childTnLst>
                              <p:par>
                                <p:cTn id="51" presetID="26" presetClass="emph" presetSubtype="0" fill="hold" nodeType="clickEffect">
                                  <p:stCondLst>
                                    <p:cond delay="0"/>
                                  </p:stCondLst>
                                  <p:childTnLst>
                                    <p:animEffect transition="out" filter="fade">
                                      <p:cBhvr>
                                        <p:cTn id="52" dur="500" tmFilter="0, 0; .2, .5; .8, .5; 1, 0"/>
                                        <p:tgtEl>
                                          <p:spTgt spid="26"/>
                                        </p:tgtEl>
                                      </p:cBhvr>
                                    </p:animEffect>
                                    <p:animScale>
                                      <p:cBhvr>
                                        <p:cTn id="53" dur="250" autoRev="1" fill="hold"/>
                                        <p:tgtEl>
                                          <p:spTgt spid="26"/>
                                        </p:tgtEl>
                                      </p:cBhvr>
                                      <p:by x="105000" y="105000"/>
                                    </p:animScale>
                                  </p:childTnLst>
                                </p:cTn>
                              </p:par>
                            </p:childTnLst>
                          </p:cTn>
                        </p:par>
                      </p:childTnLst>
                    </p:cTn>
                  </p:par>
                </p:childTnLst>
              </p:cTn>
              <p:nextCondLst>
                <p:cond evt="onClick" delay="0">
                  <p:tgtEl>
                    <p:spTgt spid="26"/>
                  </p:tgtEl>
                </p:cond>
              </p:nextCondLst>
            </p:seq>
            <p:seq concurrent="1" nextAc="seek">
              <p:cTn id="54" restart="whenNotActive" fill="hold" evtFilter="cancelBubble" nodeType="interactiveSeq">
                <p:stCondLst>
                  <p:cond evt="onClick" delay="0">
                    <p:tgtEl>
                      <p:spTgt spid="29"/>
                    </p:tgtEl>
                  </p:cond>
                </p:stCondLst>
                <p:endSync evt="end" delay="0">
                  <p:rtn val="all"/>
                </p:endSync>
                <p:childTnLst>
                  <p:par>
                    <p:cTn id="55" fill="hold">
                      <p:stCondLst>
                        <p:cond delay="0"/>
                      </p:stCondLst>
                      <p:childTnLst>
                        <p:par>
                          <p:cTn id="56" fill="hold">
                            <p:stCondLst>
                              <p:cond delay="0"/>
                            </p:stCondLst>
                            <p:childTnLst>
                              <p:par>
                                <p:cTn id="57" presetID="1" presetClass="exit" presetSubtype="0" fill="hold" nodeType="clickEffect">
                                  <p:stCondLst>
                                    <p:cond delay="0"/>
                                  </p:stCondLst>
                                  <p:childTnLst>
                                    <p:set>
                                      <p:cBhvr>
                                        <p:cTn id="58" dur="1" fill="hold">
                                          <p:stCondLst>
                                            <p:cond delay="0"/>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59" restart="whenNotActive" fill="hold" evtFilter="cancelBubble" nodeType="interactiveSeq">
                <p:stCondLst>
                  <p:cond evt="onClick" delay="0">
                    <p:tgtEl>
                      <p:spTgt spid="2060"/>
                    </p:tgtEl>
                  </p:cond>
                </p:stCondLst>
                <p:endSync evt="end" delay="0">
                  <p:rtn val="all"/>
                </p:endSync>
                <p:childTnLst>
                  <p:par>
                    <p:cTn id="60" fill="hold">
                      <p:stCondLst>
                        <p:cond delay="0"/>
                      </p:stCondLst>
                      <p:childTnLst>
                        <p:par>
                          <p:cTn id="61" fill="hold">
                            <p:stCondLst>
                              <p:cond delay="0"/>
                            </p:stCondLst>
                            <p:childTnLst>
                              <p:par>
                                <p:cTn id="62" presetID="1" presetClass="exit" presetSubtype="0" fill="hold" nodeType="clickEffect">
                                  <p:stCondLst>
                                    <p:cond delay="0"/>
                                  </p:stCondLst>
                                  <p:childTnLst>
                                    <p:set>
                                      <p:cBhvr>
                                        <p:cTn id="63" dur="1" fill="hold">
                                          <p:stCondLst>
                                            <p:cond delay="0"/>
                                          </p:stCondLst>
                                        </p:cTn>
                                        <p:tgtEl>
                                          <p:spTgt spid="2060"/>
                                        </p:tgtEl>
                                        <p:attrNameLst>
                                          <p:attrName>style.visibility</p:attrName>
                                        </p:attrNameLst>
                                      </p:cBhvr>
                                      <p:to>
                                        <p:strVal val="hidden"/>
                                      </p:to>
                                    </p:set>
                                  </p:childTnLst>
                                </p:cTn>
                              </p:par>
                            </p:childTnLst>
                          </p:cTn>
                        </p:par>
                      </p:childTnLst>
                    </p:cTn>
                  </p:par>
                </p:childTnLst>
              </p:cTn>
              <p:nextCondLst>
                <p:cond evt="onClick" delay="0">
                  <p:tgtEl>
                    <p:spTgt spid="2060"/>
                  </p:tgtEl>
                </p:cond>
              </p:nextCondLst>
            </p:seq>
            <p:seq concurrent="1" nextAc="seek">
              <p:cTn id="64" restart="whenNotActive" fill="hold" evtFilter="cancelBubble" nodeType="interactiveSeq">
                <p:stCondLst>
                  <p:cond evt="onClick" delay="0">
                    <p:tgtEl>
                      <p:spTgt spid="2058"/>
                    </p:tgtEl>
                  </p:cond>
                </p:stCondLst>
                <p:endSync evt="end" delay="0">
                  <p:rtn val="all"/>
                </p:endSync>
                <p:childTnLst>
                  <p:par>
                    <p:cTn id="65" fill="hold">
                      <p:stCondLst>
                        <p:cond delay="0"/>
                      </p:stCondLst>
                      <p:childTnLst>
                        <p:par>
                          <p:cTn id="66" fill="hold">
                            <p:stCondLst>
                              <p:cond delay="0"/>
                            </p:stCondLst>
                            <p:childTnLst>
                              <p:par>
                                <p:cTn id="67" presetID="1" presetClass="exit" presetSubtype="0" fill="hold" nodeType="clickEffect">
                                  <p:stCondLst>
                                    <p:cond delay="0"/>
                                  </p:stCondLst>
                                  <p:childTnLst>
                                    <p:set>
                                      <p:cBhvr>
                                        <p:cTn id="68" dur="1" fill="hold">
                                          <p:stCondLst>
                                            <p:cond delay="0"/>
                                          </p:stCondLst>
                                        </p:cTn>
                                        <p:tgtEl>
                                          <p:spTgt spid="2058"/>
                                        </p:tgtEl>
                                        <p:attrNameLst>
                                          <p:attrName>style.visibility</p:attrName>
                                        </p:attrNameLst>
                                      </p:cBhvr>
                                      <p:to>
                                        <p:strVal val="hidden"/>
                                      </p:to>
                                    </p:set>
                                  </p:childTnLst>
                                </p:cTn>
                              </p:par>
                            </p:childTnLst>
                          </p:cTn>
                        </p:par>
                      </p:childTnLst>
                    </p:cTn>
                  </p:par>
                </p:childTnLst>
              </p:cTn>
              <p:nextCondLst>
                <p:cond evt="onClick" delay="0">
                  <p:tgtEl>
                    <p:spTgt spid="2058"/>
                  </p:tgtEl>
                </p:cond>
              </p:nextCondLst>
            </p:seq>
            <p:seq concurrent="1" nextAc="seek">
              <p:cTn id="69" restart="whenNotActive" fill="hold" evtFilter="cancelBubble" nodeType="interactiveSeq">
                <p:stCondLst>
                  <p:cond evt="onClick" delay="0">
                    <p:tgtEl>
                      <p:spTgt spid="2059"/>
                    </p:tgtEl>
                  </p:cond>
                </p:stCondLst>
                <p:endSync evt="end" delay="0">
                  <p:rtn val="all"/>
                </p:endSync>
                <p:childTnLst>
                  <p:par>
                    <p:cTn id="70" fill="hold">
                      <p:stCondLst>
                        <p:cond delay="0"/>
                      </p:stCondLst>
                      <p:childTnLst>
                        <p:par>
                          <p:cTn id="71" fill="hold">
                            <p:stCondLst>
                              <p:cond delay="0"/>
                            </p:stCondLst>
                            <p:childTnLst>
                              <p:par>
                                <p:cTn id="72" presetID="1" presetClass="exit" presetSubtype="0" fill="hold" nodeType="clickEffect">
                                  <p:stCondLst>
                                    <p:cond delay="0"/>
                                  </p:stCondLst>
                                  <p:childTnLst>
                                    <p:set>
                                      <p:cBhvr>
                                        <p:cTn id="73" dur="1" fill="hold">
                                          <p:stCondLst>
                                            <p:cond delay="0"/>
                                          </p:stCondLst>
                                        </p:cTn>
                                        <p:tgtEl>
                                          <p:spTgt spid="2059"/>
                                        </p:tgtEl>
                                        <p:attrNameLst>
                                          <p:attrName>style.visibility</p:attrName>
                                        </p:attrNameLst>
                                      </p:cBhvr>
                                      <p:to>
                                        <p:strVal val="hidden"/>
                                      </p:to>
                                    </p:set>
                                  </p:childTnLst>
                                </p:cTn>
                              </p:par>
                            </p:childTnLst>
                          </p:cTn>
                        </p:par>
                      </p:childTnLst>
                    </p:cTn>
                  </p:par>
                </p:childTnLst>
              </p:cTn>
              <p:nextCondLst>
                <p:cond evt="onClick" delay="0">
                  <p:tgtEl>
                    <p:spTgt spid="2059"/>
                  </p:tgtEl>
                </p:cond>
              </p:nextCondLst>
            </p:seq>
            <p:seq concurrent="1" nextAc="seek">
              <p:cTn id="74" restart="whenNotActive" fill="hold" evtFilter="cancelBubble" nodeType="interactiveSeq">
                <p:stCondLst>
                  <p:cond evt="onClick" delay="0">
                    <p:tgtEl>
                      <p:spTgt spid="2057"/>
                    </p:tgtEl>
                  </p:cond>
                </p:stCondLst>
                <p:endSync evt="end" delay="0">
                  <p:rtn val="all"/>
                </p:endSync>
                <p:childTnLst>
                  <p:par>
                    <p:cTn id="75" fill="hold">
                      <p:stCondLst>
                        <p:cond delay="0"/>
                      </p:stCondLst>
                      <p:childTnLst>
                        <p:par>
                          <p:cTn id="76" fill="hold">
                            <p:stCondLst>
                              <p:cond delay="0"/>
                            </p:stCondLst>
                            <p:childTnLst>
                              <p:par>
                                <p:cTn id="77" presetID="1" presetClass="exit" presetSubtype="0" fill="hold" nodeType="clickEffect">
                                  <p:stCondLst>
                                    <p:cond delay="0"/>
                                  </p:stCondLst>
                                  <p:childTnLst>
                                    <p:set>
                                      <p:cBhvr>
                                        <p:cTn id="78" dur="1" fill="hold">
                                          <p:stCondLst>
                                            <p:cond delay="0"/>
                                          </p:stCondLst>
                                        </p:cTn>
                                        <p:tgtEl>
                                          <p:spTgt spid="2057"/>
                                        </p:tgtEl>
                                        <p:attrNameLst>
                                          <p:attrName>style.visibility</p:attrName>
                                        </p:attrNameLst>
                                      </p:cBhvr>
                                      <p:to>
                                        <p:strVal val="hidden"/>
                                      </p:to>
                                    </p:set>
                                  </p:childTnLst>
                                </p:cTn>
                              </p:par>
                            </p:childTnLst>
                          </p:cTn>
                        </p:par>
                      </p:childTnLst>
                    </p:cTn>
                  </p:par>
                </p:childTnLst>
              </p:cTn>
              <p:nextCondLst>
                <p:cond evt="onClick" delay="0">
                  <p:tgtEl>
                    <p:spTgt spid="2057"/>
                  </p:tgtEl>
                </p:cond>
              </p:nextCondLst>
            </p:seq>
            <p:seq concurrent="1" nextAc="seek">
              <p:cTn id="79" restart="whenNotActive" fill="hold" evtFilter="cancelBubble" nodeType="interactiveSeq">
                <p:stCondLst>
                  <p:cond evt="onClick" delay="0">
                    <p:tgtEl>
                      <p:spTgt spid="2050"/>
                    </p:tgtEl>
                  </p:cond>
                </p:stCondLst>
                <p:endSync evt="end" delay="0">
                  <p:rtn val="all"/>
                </p:endSync>
                <p:childTnLst>
                  <p:par>
                    <p:cTn id="80" fill="hold">
                      <p:stCondLst>
                        <p:cond delay="0"/>
                      </p:stCondLst>
                      <p:childTnLst>
                        <p:par>
                          <p:cTn id="81" fill="hold">
                            <p:stCondLst>
                              <p:cond delay="0"/>
                            </p:stCondLst>
                            <p:childTnLst>
                              <p:par>
                                <p:cTn id="82" presetID="26" presetClass="emph" presetSubtype="0" fill="hold" nodeType="clickEffect">
                                  <p:stCondLst>
                                    <p:cond delay="0"/>
                                  </p:stCondLst>
                                  <p:childTnLst>
                                    <p:animEffect transition="out" filter="fade">
                                      <p:cBhvr>
                                        <p:cTn id="83" dur="500" tmFilter="0, 0; .2, .5; .8, .5; 1, 0"/>
                                        <p:tgtEl>
                                          <p:spTgt spid="2050"/>
                                        </p:tgtEl>
                                      </p:cBhvr>
                                    </p:animEffect>
                                    <p:animScale>
                                      <p:cBhvr>
                                        <p:cTn id="84" dur="250" autoRev="1" fill="hold"/>
                                        <p:tgtEl>
                                          <p:spTgt spid="2050"/>
                                        </p:tgtEl>
                                      </p:cBhvr>
                                      <p:by x="105000" y="105000"/>
                                    </p:animScale>
                                  </p:childTnLst>
                                </p:cTn>
                              </p:par>
                            </p:childTnLst>
                          </p:cTn>
                        </p:par>
                      </p:childTnLst>
                    </p:cTn>
                  </p:par>
                </p:childTnLst>
              </p:cTn>
              <p:nextCondLst>
                <p:cond evt="onClick" delay="0">
                  <p:tgtEl>
                    <p:spTgt spid="2050"/>
                  </p:tgtEl>
                </p:cond>
              </p:nextCondLst>
            </p:seq>
            <p:seq concurrent="1" nextAc="seek">
              <p:cTn id="85" restart="whenNotActive" fill="hold" evtFilter="cancelBubble" nodeType="interactiveSeq">
                <p:stCondLst>
                  <p:cond evt="onClick" delay="0">
                    <p:tgtEl>
                      <p:spTgt spid="2053"/>
                    </p:tgtEl>
                  </p:cond>
                </p:stCondLst>
                <p:endSync evt="end" delay="0">
                  <p:rtn val="all"/>
                </p:endSync>
                <p:childTnLst>
                  <p:par>
                    <p:cTn id="86" fill="hold">
                      <p:stCondLst>
                        <p:cond delay="0"/>
                      </p:stCondLst>
                      <p:childTnLst>
                        <p:par>
                          <p:cTn id="87" fill="hold">
                            <p:stCondLst>
                              <p:cond delay="0"/>
                            </p:stCondLst>
                            <p:childTnLst>
                              <p:par>
                                <p:cTn id="88" presetID="26" presetClass="emph" presetSubtype="0" fill="hold" nodeType="clickEffect">
                                  <p:stCondLst>
                                    <p:cond delay="0"/>
                                  </p:stCondLst>
                                  <p:childTnLst>
                                    <p:animEffect transition="out" filter="fade">
                                      <p:cBhvr>
                                        <p:cTn id="89" dur="500" tmFilter="0, 0; .2, .5; .8, .5; 1, 0"/>
                                        <p:tgtEl>
                                          <p:spTgt spid="2053"/>
                                        </p:tgtEl>
                                      </p:cBhvr>
                                    </p:animEffect>
                                    <p:animScale>
                                      <p:cBhvr>
                                        <p:cTn id="90" dur="250" autoRev="1" fill="hold"/>
                                        <p:tgtEl>
                                          <p:spTgt spid="2053"/>
                                        </p:tgtEl>
                                      </p:cBhvr>
                                      <p:by x="105000" y="105000"/>
                                    </p:animScale>
                                  </p:childTnLst>
                                </p:cTn>
                              </p:par>
                            </p:childTnLst>
                          </p:cTn>
                        </p:par>
                      </p:childTnLst>
                    </p:cTn>
                  </p:par>
                </p:childTnLst>
              </p:cTn>
              <p:nextCondLst>
                <p:cond evt="onClick" delay="0">
                  <p:tgtEl>
                    <p:spTgt spid="2053"/>
                  </p:tgtEl>
                </p:cond>
              </p:nextCondLst>
            </p:seq>
            <p:seq concurrent="1" nextAc="seek">
              <p:cTn id="91" restart="whenNotActive" fill="hold" evtFilter="cancelBubble" nodeType="interactiveSeq">
                <p:stCondLst>
                  <p:cond evt="onClick" delay="0">
                    <p:tgtEl>
                      <p:spTgt spid="2052"/>
                    </p:tgtEl>
                  </p:cond>
                </p:stCondLst>
                <p:endSync evt="end" delay="0">
                  <p:rtn val="all"/>
                </p:endSync>
                <p:childTnLst>
                  <p:par>
                    <p:cTn id="92" fill="hold">
                      <p:stCondLst>
                        <p:cond delay="0"/>
                      </p:stCondLst>
                      <p:childTnLst>
                        <p:par>
                          <p:cTn id="93" fill="hold">
                            <p:stCondLst>
                              <p:cond delay="0"/>
                            </p:stCondLst>
                            <p:childTnLst>
                              <p:par>
                                <p:cTn id="94" presetID="26" presetClass="emph" presetSubtype="0" fill="hold" nodeType="clickEffect">
                                  <p:stCondLst>
                                    <p:cond delay="0"/>
                                  </p:stCondLst>
                                  <p:childTnLst>
                                    <p:animEffect transition="out" filter="fade">
                                      <p:cBhvr>
                                        <p:cTn id="95" dur="500" tmFilter="0, 0; .2, .5; .8, .5; 1, 0"/>
                                        <p:tgtEl>
                                          <p:spTgt spid="2052"/>
                                        </p:tgtEl>
                                      </p:cBhvr>
                                    </p:animEffect>
                                    <p:animScale>
                                      <p:cBhvr>
                                        <p:cTn id="96" dur="250" autoRev="1" fill="hold"/>
                                        <p:tgtEl>
                                          <p:spTgt spid="2052"/>
                                        </p:tgtEl>
                                      </p:cBhvr>
                                      <p:by x="105000" y="105000"/>
                                    </p:animScale>
                                  </p:childTnLst>
                                </p:cTn>
                              </p:par>
                            </p:childTnLst>
                          </p:cTn>
                        </p:par>
                      </p:childTnLst>
                    </p:cTn>
                  </p:par>
                </p:childTnLst>
              </p:cTn>
              <p:nextCondLst>
                <p:cond evt="onClick" delay="0">
                  <p:tgtEl>
                    <p:spTgt spid="2052"/>
                  </p:tgtEl>
                </p:cond>
              </p:nextCondLst>
            </p:seq>
            <p:seq concurrent="1" nextAc="seek">
              <p:cTn id="97" restart="whenNotActive" fill="hold" evtFilter="cancelBubble" nodeType="interactiveSeq">
                <p:stCondLst>
                  <p:cond evt="onClick" delay="0">
                    <p:tgtEl>
                      <p:spTgt spid="2055"/>
                    </p:tgtEl>
                  </p:cond>
                </p:stCondLst>
                <p:endSync evt="end" delay="0">
                  <p:rtn val="all"/>
                </p:endSync>
                <p:childTnLst>
                  <p:par>
                    <p:cTn id="98" fill="hold">
                      <p:stCondLst>
                        <p:cond delay="0"/>
                      </p:stCondLst>
                      <p:childTnLst>
                        <p:par>
                          <p:cTn id="99" fill="hold">
                            <p:stCondLst>
                              <p:cond delay="0"/>
                            </p:stCondLst>
                            <p:childTnLst>
                              <p:par>
                                <p:cTn id="100" presetID="26" presetClass="emph" presetSubtype="0" fill="hold" nodeType="clickEffect">
                                  <p:stCondLst>
                                    <p:cond delay="0"/>
                                  </p:stCondLst>
                                  <p:childTnLst>
                                    <p:animEffect transition="out" filter="fade">
                                      <p:cBhvr>
                                        <p:cTn id="101" dur="500" tmFilter="0, 0; .2, .5; .8, .5; 1, 0"/>
                                        <p:tgtEl>
                                          <p:spTgt spid="2055"/>
                                        </p:tgtEl>
                                      </p:cBhvr>
                                    </p:animEffect>
                                    <p:animScale>
                                      <p:cBhvr>
                                        <p:cTn id="102" dur="250" autoRev="1" fill="hold"/>
                                        <p:tgtEl>
                                          <p:spTgt spid="2055"/>
                                        </p:tgtEl>
                                      </p:cBhvr>
                                      <p:by x="105000" y="105000"/>
                                    </p:animScale>
                                  </p:childTnLst>
                                </p:cTn>
                              </p:par>
                            </p:childTnLst>
                          </p:cTn>
                        </p:par>
                      </p:childTnLst>
                    </p:cTn>
                  </p:par>
                </p:childTnLst>
              </p:cTn>
              <p:nextCondLst>
                <p:cond evt="onClick" delay="0">
                  <p:tgtEl>
                    <p:spTgt spid="2055"/>
                  </p:tgtEl>
                </p:cond>
              </p:nextCondLst>
            </p:seq>
            <p:seq concurrent="1" nextAc="seek">
              <p:cTn id="103" restart="whenNotActive" fill="hold" evtFilter="cancelBubble" nodeType="interactiveSeq">
                <p:stCondLst>
                  <p:cond evt="onClick" delay="0">
                    <p:tgtEl>
                      <p:spTgt spid="2056"/>
                    </p:tgtEl>
                  </p:cond>
                </p:stCondLst>
                <p:endSync evt="end" delay="0">
                  <p:rtn val="all"/>
                </p:endSync>
                <p:childTnLst>
                  <p:par>
                    <p:cTn id="104" fill="hold">
                      <p:stCondLst>
                        <p:cond delay="0"/>
                      </p:stCondLst>
                      <p:childTnLst>
                        <p:par>
                          <p:cTn id="105" fill="hold">
                            <p:stCondLst>
                              <p:cond delay="0"/>
                            </p:stCondLst>
                            <p:childTnLst>
                              <p:par>
                                <p:cTn id="106" presetID="26" presetClass="emph" presetSubtype="0" fill="hold" nodeType="clickEffect">
                                  <p:stCondLst>
                                    <p:cond delay="0"/>
                                  </p:stCondLst>
                                  <p:childTnLst>
                                    <p:animEffect transition="out" filter="fade">
                                      <p:cBhvr>
                                        <p:cTn id="107" dur="500" tmFilter="0, 0; .2, .5; .8, .5; 1, 0"/>
                                        <p:tgtEl>
                                          <p:spTgt spid="2056"/>
                                        </p:tgtEl>
                                      </p:cBhvr>
                                    </p:animEffect>
                                    <p:animScale>
                                      <p:cBhvr>
                                        <p:cTn id="108" dur="250" autoRev="1" fill="hold"/>
                                        <p:tgtEl>
                                          <p:spTgt spid="2056"/>
                                        </p:tgtEl>
                                      </p:cBhvr>
                                      <p:by x="105000" y="105000"/>
                                    </p:animScale>
                                  </p:childTnLst>
                                </p:cTn>
                              </p:par>
                            </p:childTnLst>
                          </p:cTn>
                        </p:par>
                      </p:childTnLst>
                    </p:cTn>
                  </p:par>
                </p:childTnLst>
              </p:cTn>
              <p:nextCondLst>
                <p:cond evt="onClick" delay="0">
                  <p:tgtEl>
                    <p:spTgt spid="205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pattFill prst="pct30">
          <a:fgClr>
            <a:schemeClr val="accent6">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190361" y="260648"/>
            <a:ext cx="6186437" cy="400110"/>
          </a:xfrm>
          <a:prstGeom prst="rect">
            <a:avLst/>
          </a:prstGeom>
          <a:noFill/>
        </p:spPr>
        <p:txBody>
          <a:bodyPr wrap="none" rtlCol="0">
            <a:spAutoFit/>
          </a:bodyPr>
          <a:lstStyle/>
          <a:p>
            <a:r>
              <a:rPr lang="cs-CZ" sz="2000" b="1" dirty="0" smtClean="0">
                <a:solidFill>
                  <a:srgbClr val="FF0000"/>
                </a:solidFill>
              </a:rPr>
              <a:t>Uvedené potraviny zařaď tam, kam patří. Na slova klikej.</a:t>
            </a:r>
            <a:endParaRPr lang="cs-CZ" sz="2000" b="1" dirty="0">
              <a:solidFill>
                <a:srgbClr val="FF0000"/>
              </a:solidFill>
            </a:endParaRPr>
          </a:p>
        </p:txBody>
      </p:sp>
      <p:grpSp>
        <p:nvGrpSpPr>
          <p:cNvPr id="5" name="Skupina 4"/>
          <p:cNvGrpSpPr/>
          <p:nvPr/>
        </p:nvGrpSpPr>
        <p:grpSpPr>
          <a:xfrm>
            <a:off x="179512" y="1316716"/>
            <a:ext cx="2448272" cy="5320966"/>
            <a:chOff x="395536" y="1132370"/>
            <a:chExt cx="2448272" cy="5320966"/>
          </a:xfrm>
        </p:grpSpPr>
        <p:sp>
          <p:nvSpPr>
            <p:cNvPr id="2" name="Obdélník 1"/>
            <p:cNvSpPr/>
            <p:nvPr/>
          </p:nvSpPr>
          <p:spPr>
            <a:xfrm>
              <a:off x="395536" y="1484784"/>
              <a:ext cx="2448272" cy="496855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TextovéPole 2"/>
            <p:cNvSpPr txBox="1"/>
            <p:nvPr/>
          </p:nvSpPr>
          <p:spPr>
            <a:xfrm>
              <a:off x="971600" y="1132370"/>
              <a:ext cx="1125501" cy="400110"/>
            </a:xfrm>
            <a:prstGeom prst="rect">
              <a:avLst/>
            </a:prstGeom>
            <a:noFill/>
          </p:spPr>
          <p:txBody>
            <a:bodyPr wrap="none" rtlCol="0">
              <a:spAutoFit/>
            </a:bodyPr>
            <a:lstStyle/>
            <a:p>
              <a:r>
                <a:rPr lang="cs-CZ" sz="2000" b="1" dirty="0" smtClean="0"/>
                <a:t>MRAZÁK</a:t>
              </a:r>
              <a:endParaRPr lang="cs-CZ" sz="2000" b="1" dirty="0"/>
            </a:p>
          </p:txBody>
        </p:sp>
      </p:grpSp>
      <p:grpSp>
        <p:nvGrpSpPr>
          <p:cNvPr id="6" name="Skupina 5"/>
          <p:cNvGrpSpPr/>
          <p:nvPr/>
        </p:nvGrpSpPr>
        <p:grpSpPr>
          <a:xfrm>
            <a:off x="6498467" y="1315372"/>
            <a:ext cx="2448272" cy="5320966"/>
            <a:chOff x="395536" y="1132370"/>
            <a:chExt cx="2448272" cy="5320966"/>
          </a:xfrm>
        </p:grpSpPr>
        <p:sp>
          <p:nvSpPr>
            <p:cNvPr id="7" name="Obdélník 6"/>
            <p:cNvSpPr/>
            <p:nvPr/>
          </p:nvSpPr>
          <p:spPr>
            <a:xfrm>
              <a:off x="395536" y="1484784"/>
              <a:ext cx="2448272" cy="496855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971600" y="1132370"/>
              <a:ext cx="1579278" cy="400110"/>
            </a:xfrm>
            <a:prstGeom prst="rect">
              <a:avLst/>
            </a:prstGeom>
            <a:noFill/>
          </p:spPr>
          <p:txBody>
            <a:bodyPr wrap="none" rtlCol="0">
              <a:spAutoFit/>
            </a:bodyPr>
            <a:lstStyle/>
            <a:p>
              <a:r>
                <a:rPr lang="cs-CZ" sz="2000" b="1" dirty="0" smtClean="0"/>
                <a:t>CHLADNIČKA</a:t>
              </a:r>
              <a:endParaRPr lang="cs-CZ" sz="2000" b="1" dirty="0"/>
            </a:p>
          </p:txBody>
        </p:sp>
      </p:grpSp>
      <p:sp>
        <p:nvSpPr>
          <p:cNvPr id="9" name="TextovéPole 8"/>
          <p:cNvSpPr txBox="1"/>
          <p:nvPr/>
        </p:nvSpPr>
        <p:spPr>
          <a:xfrm>
            <a:off x="3464406" y="1634848"/>
            <a:ext cx="1431739" cy="400110"/>
          </a:xfrm>
          <a:prstGeom prst="rect">
            <a:avLst/>
          </a:prstGeom>
          <a:noFill/>
        </p:spPr>
        <p:txBody>
          <a:bodyPr wrap="none" rtlCol="0">
            <a:spAutoFit/>
          </a:bodyPr>
          <a:lstStyle/>
          <a:p>
            <a:r>
              <a:rPr lang="cs-CZ" sz="2000" b="1" dirty="0" smtClean="0">
                <a:solidFill>
                  <a:srgbClr val="0066FF"/>
                </a:solidFill>
              </a:rPr>
              <a:t>mleté maso</a:t>
            </a:r>
            <a:endParaRPr lang="cs-CZ" sz="2000" b="1" dirty="0">
              <a:solidFill>
                <a:srgbClr val="0066FF"/>
              </a:solidFill>
            </a:endParaRPr>
          </a:p>
        </p:txBody>
      </p:sp>
      <p:sp>
        <p:nvSpPr>
          <p:cNvPr id="11" name="TextovéPole 10"/>
          <p:cNvSpPr txBox="1"/>
          <p:nvPr/>
        </p:nvSpPr>
        <p:spPr>
          <a:xfrm>
            <a:off x="3505995" y="2187353"/>
            <a:ext cx="968727" cy="400110"/>
          </a:xfrm>
          <a:prstGeom prst="rect">
            <a:avLst/>
          </a:prstGeom>
          <a:noFill/>
        </p:spPr>
        <p:txBody>
          <a:bodyPr wrap="none" rtlCol="0">
            <a:spAutoFit/>
          </a:bodyPr>
          <a:lstStyle/>
          <a:p>
            <a:r>
              <a:rPr lang="cs-CZ" sz="2000" b="1" dirty="0" smtClean="0">
                <a:solidFill>
                  <a:srgbClr val="0066FF"/>
                </a:solidFill>
              </a:rPr>
              <a:t>banány</a:t>
            </a:r>
            <a:endParaRPr lang="cs-CZ" sz="2000" b="1" dirty="0">
              <a:solidFill>
                <a:srgbClr val="0066FF"/>
              </a:solidFill>
            </a:endParaRPr>
          </a:p>
        </p:txBody>
      </p:sp>
      <p:sp>
        <p:nvSpPr>
          <p:cNvPr id="12" name="TextovéPole 11"/>
          <p:cNvSpPr txBox="1"/>
          <p:nvPr/>
        </p:nvSpPr>
        <p:spPr>
          <a:xfrm>
            <a:off x="3582661" y="3212976"/>
            <a:ext cx="1736629" cy="400110"/>
          </a:xfrm>
          <a:prstGeom prst="rect">
            <a:avLst/>
          </a:prstGeom>
          <a:noFill/>
        </p:spPr>
        <p:txBody>
          <a:bodyPr wrap="none" rtlCol="0">
            <a:spAutoFit/>
          </a:bodyPr>
          <a:lstStyle/>
          <a:p>
            <a:r>
              <a:rPr lang="cs-CZ" sz="2000" b="1" dirty="0" smtClean="0">
                <a:solidFill>
                  <a:srgbClr val="0066FF"/>
                </a:solidFill>
              </a:rPr>
              <a:t>nanukový dort</a:t>
            </a:r>
            <a:endParaRPr lang="cs-CZ" sz="2000" b="1" dirty="0">
              <a:solidFill>
                <a:srgbClr val="0066FF"/>
              </a:solidFill>
            </a:endParaRPr>
          </a:p>
        </p:txBody>
      </p:sp>
      <p:sp>
        <p:nvSpPr>
          <p:cNvPr id="13" name="TextovéPole 12"/>
          <p:cNvSpPr txBox="1"/>
          <p:nvPr/>
        </p:nvSpPr>
        <p:spPr>
          <a:xfrm>
            <a:off x="3707904" y="4221088"/>
            <a:ext cx="1079142" cy="400110"/>
          </a:xfrm>
          <a:prstGeom prst="rect">
            <a:avLst/>
          </a:prstGeom>
          <a:noFill/>
        </p:spPr>
        <p:txBody>
          <a:bodyPr wrap="none" rtlCol="0">
            <a:spAutoFit/>
          </a:bodyPr>
          <a:lstStyle/>
          <a:p>
            <a:r>
              <a:rPr lang="cs-CZ" sz="2000" b="1" dirty="0" smtClean="0">
                <a:solidFill>
                  <a:srgbClr val="0066FF"/>
                </a:solidFill>
              </a:rPr>
              <a:t>zmrzlina</a:t>
            </a:r>
            <a:endParaRPr lang="cs-CZ" sz="2000" b="1" dirty="0">
              <a:solidFill>
                <a:srgbClr val="0066FF"/>
              </a:solidFill>
            </a:endParaRPr>
          </a:p>
        </p:txBody>
      </p:sp>
      <p:sp>
        <p:nvSpPr>
          <p:cNvPr id="15" name="TextovéPole 14"/>
          <p:cNvSpPr txBox="1"/>
          <p:nvPr/>
        </p:nvSpPr>
        <p:spPr>
          <a:xfrm>
            <a:off x="3758142" y="5060026"/>
            <a:ext cx="1184940" cy="400110"/>
          </a:xfrm>
          <a:prstGeom prst="rect">
            <a:avLst/>
          </a:prstGeom>
          <a:noFill/>
        </p:spPr>
        <p:txBody>
          <a:bodyPr wrap="none" rtlCol="0">
            <a:spAutoFit/>
          </a:bodyPr>
          <a:lstStyle/>
          <a:p>
            <a:r>
              <a:rPr lang="cs-CZ" sz="2000" b="1" dirty="0" smtClean="0">
                <a:solidFill>
                  <a:srgbClr val="0066FF"/>
                </a:solidFill>
              </a:rPr>
              <a:t>limonáda</a:t>
            </a:r>
            <a:endParaRPr lang="cs-CZ" sz="2000" b="1" dirty="0">
              <a:solidFill>
                <a:srgbClr val="0066FF"/>
              </a:solidFill>
            </a:endParaRPr>
          </a:p>
        </p:txBody>
      </p:sp>
      <p:sp>
        <p:nvSpPr>
          <p:cNvPr id="17" name="TextovéPole 16"/>
          <p:cNvSpPr txBox="1"/>
          <p:nvPr/>
        </p:nvSpPr>
        <p:spPr>
          <a:xfrm>
            <a:off x="3562806" y="2708920"/>
            <a:ext cx="911916" cy="400110"/>
          </a:xfrm>
          <a:prstGeom prst="rect">
            <a:avLst/>
          </a:prstGeom>
          <a:noFill/>
        </p:spPr>
        <p:txBody>
          <a:bodyPr wrap="none" rtlCol="0">
            <a:spAutoFit/>
          </a:bodyPr>
          <a:lstStyle/>
          <a:p>
            <a:r>
              <a:rPr lang="cs-CZ" sz="2000" b="1" dirty="0" smtClean="0">
                <a:solidFill>
                  <a:srgbClr val="0066FF"/>
                </a:solidFill>
              </a:rPr>
              <a:t>vajíčka</a:t>
            </a:r>
            <a:endParaRPr lang="cs-CZ" sz="2000" b="1" dirty="0">
              <a:solidFill>
                <a:srgbClr val="0066FF"/>
              </a:solidFill>
            </a:endParaRPr>
          </a:p>
        </p:txBody>
      </p:sp>
      <p:sp>
        <p:nvSpPr>
          <p:cNvPr id="18" name="TextovéPole 17"/>
          <p:cNvSpPr txBox="1"/>
          <p:nvPr/>
        </p:nvSpPr>
        <p:spPr>
          <a:xfrm>
            <a:off x="3742085" y="4653136"/>
            <a:ext cx="496546" cy="400110"/>
          </a:xfrm>
          <a:prstGeom prst="rect">
            <a:avLst/>
          </a:prstGeom>
          <a:noFill/>
        </p:spPr>
        <p:txBody>
          <a:bodyPr wrap="none" rtlCol="0">
            <a:spAutoFit/>
          </a:bodyPr>
          <a:lstStyle/>
          <a:p>
            <a:r>
              <a:rPr lang="cs-CZ" sz="2000" b="1" dirty="0" smtClean="0">
                <a:solidFill>
                  <a:srgbClr val="0066FF"/>
                </a:solidFill>
              </a:rPr>
              <a:t>sýr</a:t>
            </a:r>
            <a:endParaRPr lang="cs-CZ" sz="2000" b="1" dirty="0">
              <a:solidFill>
                <a:srgbClr val="0066FF"/>
              </a:solidFill>
            </a:endParaRPr>
          </a:p>
        </p:txBody>
      </p:sp>
      <p:sp>
        <p:nvSpPr>
          <p:cNvPr id="19" name="TextovéPole 18"/>
          <p:cNvSpPr txBox="1"/>
          <p:nvPr/>
        </p:nvSpPr>
        <p:spPr>
          <a:xfrm>
            <a:off x="3827744" y="5460391"/>
            <a:ext cx="839461" cy="400110"/>
          </a:xfrm>
          <a:prstGeom prst="rect">
            <a:avLst/>
          </a:prstGeom>
          <a:noFill/>
        </p:spPr>
        <p:txBody>
          <a:bodyPr wrap="none" rtlCol="0">
            <a:spAutoFit/>
          </a:bodyPr>
          <a:lstStyle/>
          <a:p>
            <a:r>
              <a:rPr lang="cs-CZ" sz="2000" b="1" dirty="0" smtClean="0">
                <a:solidFill>
                  <a:srgbClr val="0066FF"/>
                </a:solidFill>
              </a:rPr>
              <a:t>mléko</a:t>
            </a:r>
            <a:endParaRPr lang="cs-CZ" sz="2000" b="1" dirty="0">
              <a:solidFill>
                <a:srgbClr val="0066FF"/>
              </a:solidFill>
            </a:endParaRPr>
          </a:p>
        </p:txBody>
      </p:sp>
      <p:sp>
        <p:nvSpPr>
          <p:cNvPr id="20" name="TextovéPole 19"/>
          <p:cNvSpPr txBox="1"/>
          <p:nvPr/>
        </p:nvSpPr>
        <p:spPr>
          <a:xfrm>
            <a:off x="3873493" y="6381328"/>
            <a:ext cx="1100558" cy="400110"/>
          </a:xfrm>
          <a:prstGeom prst="rect">
            <a:avLst/>
          </a:prstGeom>
          <a:noFill/>
        </p:spPr>
        <p:txBody>
          <a:bodyPr wrap="none" rtlCol="0">
            <a:spAutoFit/>
          </a:bodyPr>
          <a:lstStyle/>
          <a:p>
            <a:r>
              <a:rPr lang="cs-CZ" sz="2000" b="1" dirty="0" smtClean="0">
                <a:solidFill>
                  <a:srgbClr val="0066FF"/>
                </a:solidFill>
              </a:rPr>
              <a:t>smetana</a:t>
            </a:r>
            <a:endParaRPr lang="cs-CZ" sz="2000" b="1" dirty="0">
              <a:solidFill>
                <a:srgbClr val="0066FF"/>
              </a:solidFill>
            </a:endParaRPr>
          </a:p>
        </p:txBody>
      </p:sp>
      <p:sp>
        <p:nvSpPr>
          <p:cNvPr id="22" name="TextovéPole 21"/>
          <p:cNvSpPr txBox="1"/>
          <p:nvPr/>
        </p:nvSpPr>
        <p:spPr>
          <a:xfrm>
            <a:off x="3403653" y="1115317"/>
            <a:ext cx="2040239" cy="400110"/>
          </a:xfrm>
          <a:prstGeom prst="rect">
            <a:avLst/>
          </a:prstGeom>
          <a:noFill/>
        </p:spPr>
        <p:txBody>
          <a:bodyPr wrap="none" rtlCol="0">
            <a:spAutoFit/>
          </a:bodyPr>
          <a:lstStyle/>
          <a:p>
            <a:r>
              <a:rPr lang="cs-CZ" sz="2000" b="1" dirty="0" smtClean="0">
                <a:solidFill>
                  <a:srgbClr val="0066FF"/>
                </a:solidFill>
              </a:rPr>
              <a:t>mražená zelenina</a:t>
            </a:r>
            <a:endParaRPr lang="cs-CZ" sz="2000" b="1" dirty="0">
              <a:solidFill>
                <a:srgbClr val="0066FF"/>
              </a:solidFill>
            </a:endParaRPr>
          </a:p>
        </p:txBody>
      </p:sp>
      <p:sp>
        <p:nvSpPr>
          <p:cNvPr id="23" name="TextovéPole 22"/>
          <p:cNvSpPr txBox="1"/>
          <p:nvPr/>
        </p:nvSpPr>
        <p:spPr>
          <a:xfrm>
            <a:off x="3618488" y="3751952"/>
            <a:ext cx="1464247" cy="400110"/>
          </a:xfrm>
          <a:prstGeom prst="rect">
            <a:avLst/>
          </a:prstGeom>
          <a:noFill/>
        </p:spPr>
        <p:txBody>
          <a:bodyPr wrap="none" rtlCol="0">
            <a:spAutoFit/>
          </a:bodyPr>
          <a:lstStyle/>
          <a:p>
            <a:r>
              <a:rPr lang="cs-CZ" sz="2000" b="1" dirty="0" smtClean="0">
                <a:solidFill>
                  <a:srgbClr val="0066FF"/>
                </a:solidFill>
              </a:rPr>
              <a:t>kuřecí maso</a:t>
            </a:r>
            <a:endParaRPr lang="cs-CZ" sz="2000" b="1" dirty="0">
              <a:solidFill>
                <a:srgbClr val="0066FF"/>
              </a:solidFill>
            </a:endParaRPr>
          </a:p>
        </p:txBody>
      </p:sp>
      <p:sp>
        <p:nvSpPr>
          <p:cNvPr id="24" name="TextovéPole 23"/>
          <p:cNvSpPr txBox="1"/>
          <p:nvPr/>
        </p:nvSpPr>
        <p:spPr>
          <a:xfrm>
            <a:off x="3773143" y="5874077"/>
            <a:ext cx="1679627" cy="400110"/>
          </a:xfrm>
          <a:prstGeom prst="rect">
            <a:avLst/>
          </a:prstGeom>
          <a:noFill/>
        </p:spPr>
        <p:txBody>
          <a:bodyPr wrap="none" rtlCol="0">
            <a:spAutoFit/>
          </a:bodyPr>
          <a:lstStyle/>
          <a:p>
            <a:r>
              <a:rPr lang="cs-CZ" sz="2000" b="1" dirty="0" smtClean="0">
                <a:solidFill>
                  <a:srgbClr val="0066FF"/>
                </a:solidFill>
              </a:rPr>
              <a:t>vepřové maso</a:t>
            </a:r>
            <a:endParaRPr lang="cs-CZ" sz="2000" b="1" dirty="0">
              <a:solidFill>
                <a:srgbClr val="0066FF"/>
              </a:solidFill>
            </a:endParaRPr>
          </a:p>
        </p:txBody>
      </p:sp>
    </p:spTree>
    <p:extLst>
      <p:ext uri="{BB962C8B-B14F-4D97-AF65-F5344CB8AC3E}">
        <p14:creationId xmlns:p14="http://schemas.microsoft.com/office/powerpoint/2010/main" xmlns="" val="14201935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2"/>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5.55556E-7 -4.97802E-6 L -0.33021 0.161 " pathEditMode="relative" rAng="0" ptsTypes="AA">
                                      <p:cBhvr>
                                        <p:cTn id="6" dur="2000" fill="hold"/>
                                        <p:tgtEl>
                                          <p:spTgt spid="22"/>
                                        </p:tgtEl>
                                        <p:attrNameLst>
                                          <p:attrName>ppt_x</p:attrName>
                                          <p:attrName>ppt_y</p:attrName>
                                        </p:attrNameLst>
                                      </p:cBhvr>
                                      <p:rCtr x="-16510" y="8050"/>
                                    </p:animMotion>
                                  </p:childTnLst>
                                </p:cTn>
                              </p:par>
                            </p:childTnLst>
                          </p:cTn>
                        </p:par>
                      </p:childTnLst>
                    </p:cTn>
                  </p:par>
                </p:childTnLst>
              </p:cTn>
              <p:nextCondLst>
                <p:cond evt="onClick" delay="0">
                  <p:tgtEl>
                    <p:spTgt spid="22"/>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1.94444E-6 3.10664E-6 L -0.30365 0.21119 " pathEditMode="relative" rAng="0" ptsTypes="AA">
                                      <p:cBhvr>
                                        <p:cTn id="11" dur="2000" fill="hold"/>
                                        <p:tgtEl>
                                          <p:spTgt spid="9"/>
                                        </p:tgtEl>
                                        <p:attrNameLst>
                                          <p:attrName>ppt_x</p:attrName>
                                          <p:attrName>ppt_y</p:attrName>
                                        </p:attrNameLst>
                                      </p:cBhvr>
                                      <p:rCtr x="-15191" y="10548"/>
                                    </p:animMotion>
                                  </p:childTnLst>
                                </p:cTn>
                              </p:par>
                            </p:childTnLst>
                          </p:cTn>
                        </p:par>
                      </p:childTnLst>
                    </p:cTn>
                  </p:par>
                </p:childTnLst>
              </p:cTn>
              <p:nextCondLst>
                <p:cond evt="onClick" delay="0">
                  <p:tgtEl>
                    <p:spTgt spid="9"/>
                  </p:tgtEl>
                </p:cond>
              </p:nextCondLst>
            </p:seq>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66667E-6 3.45362E-6 L 0.38646 0.00485 " pathEditMode="relative" rAng="0" ptsTypes="AA">
                                      <p:cBhvr>
                                        <p:cTn id="16" dur="2000" fill="hold"/>
                                        <p:tgtEl>
                                          <p:spTgt spid="11"/>
                                        </p:tgtEl>
                                        <p:attrNameLst>
                                          <p:attrName>ppt_x</p:attrName>
                                          <p:attrName>ppt_y</p:attrName>
                                        </p:attrNameLst>
                                      </p:cBhvr>
                                      <p:rCtr x="19323" y="231"/>
                                    </p:animMotion>
                                  </p:childTnLst>
                                </p:cTn>
                              </p:par>
                            </p:childTnLst>
                          </p:cTn>
                        </p:par>
                      </p:childTnLst>
                    </p:cTn>
                  </p:par>
                </p:childTnLst>
              </p:cTn>
              <p:nextCondLst>
                <p:cond evt="onClick" delay="0">
                  <p:tgtEl>
                    <p:spTgt spid="11"/>
                  </p:tgtEl>
                </p:cond>
              </p:nextCondLst>
            </p:seq>
            <p:seq concurrent="1" nextAc="seek">
              <p:cTn id="17" restart="whenNotActive" fill="hold" evtFilter="cancelBubble" nodeType="interactiveSeq">
                <p:stCondLst>
                  <p:cond evt="onClick" delay="0">
                    <p:tgtEl>
                      <p:spTgt spid="17"/>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2.77778E-7 2.17442E-7 L 0.38351 0.04441 " pathEditMode="relative" rAng="0" ptsTypes="AA">
                                      <p:cBhvr>
                                        <p:cTn id="21" dur="2000" fill="hold"/>
                                        <p:tgtEl>
                                          <p:spTgt spid="17"/>
                                        </p:tgtEl>
                                        <p:attrNameLst>
                                          <p:attrName>ppt_x</p:attrName>
                                          <p:attrName>ppt_y</p:attrName>
                                        </p:attrNameLst>
                                      </p:cBhvr>
                                      <p:rCtr x="19167" y="2221"/>
                                    </p:animMotion>
                                  </p:childTnLst>
                                </p:cTn>
                              </p:par>
                            </p:childTnLst>
                          </p:cTn>
                        </p:par>
                      </p:childTnLst>
                    </p:cTn>
                  </p:par>
                </p:childTnLst>
              </p:cTn>
              <p:nextCondLst>
                <p:cond evt="onClick" delay="0">
                  <p:tgtEl>
                    <p:spTgt spid="17"/>
                  </p:tgtEl>
                </p:cond>
              </p:nextCondLst>
            </p:seq>
            <p:seq concurrent="1" nextAc="seek">
              <p:cTn id="22" restart="whenNotActive" fill="hold" evtFilter="cancelBubble" nodeType="interactiveSeq">
                <p:stCondLst>
                  <p:cond evt="onClick" delay="0">
                    <p:tgtEl>
                      <p:spTgt spid="12"/>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4.44444E-6 1.89683E-7 L -0.31754 0.07587 " pathEditMode="relative" rAng="0" ptsTypes="AA">
                                      <p:cBhvr>
                                        <p:cTn id="26" dur="2000" fill="hold"/>
                                        <p:tgtEl>
                                          <p:spTgt spid="12"/>
                                        </p:tgtEl>
                                        <p:attrNameLst>
                                          <p:attrName>ppt_x</p:attrName>
                                          <p:attrName>ppt_y</p:attrName>
                                        </p:attrNameLst>
                                      </p:cBhvr>
                                      <p:rCtr x="-15885" y="3794"/>
                                    </p:animMotion>
                                  </p:childTnLst>
                                </p:cTn>
                              </p:par>
                            </p:childTnLst>
                          </p:cTn>
                        </p:par>
                      </p:childTnLst>
                    </p:cTn>
                  </p:par>
                </p:childTnLst>
              </p:cTn>
              <p:nextCondLst>
                <p:cond evt="onClick" delay="0">
                  <p:tgtEl>
                    <p:spTgt spid="12"/>
                  </p:tgtEl>
                </p:cond>
              </p:nextCondLst>
            </p:seq>
            <p:seq concurrent="1" nextAc="seek">
              <p:cTn id="27" restart="whenNotActive" fill="hold" evtFilter="cancelBubble" nodeType="interactiveSeq">
                <p:stCondLst>
                  <p:cond evt="onClick" delay="0">
                    <p:tgtEl>
                      <p:spTgt spid="23"/>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4.44444E-6 2.42424E-6 L -0.29861 0.08119 " pathEditMode="relative" rAng="0" ptsTypes="AA">
                                      <p:cBhvr>
                                        <p:cTn id="31" dur="2000" fill="hold"/>
                                        <p:tgtEl>
                                          <p:spTgt spid="23"/>
                                        </p:tgtEl>
                                        <p:attrNameLst>
                                          <p:attrName>ppt_x</p:attrName>
                                          <p:attrName>ppt_y</p:attrName>
                                        </p:attrNameLst>
                                      </p:cBhvr>
                                      <p:rCtr x="-14931" y="4048"/>
                                    </p:animMotion>
                                  </p:childTnLst>
                                </p:cTn>
                              </p:par>
                            </p:childTnLst>
                          </p:cTn>
                        </p:par>
                      </p:childTnLst>
                    </p:cTn>
                  </p:par>
                </p:childTnLst>
              </p:cTn>
              <p:nextCondLst>
                <p:cond evt="onClick" delay="0">
                  <p:tgtEl>
                    <p:spTgt spid="23"/>
                  </p:tgtEl>
                </p:cond>
              </p:nextCondLst>
            </p:seq>
            <p:seq concurrent="1" nextAc="seek">
              <p:cTn id="32" restart="whenNotActive" fill="hold" evtFilter="cancelBubble" nodeType="interactiveSeq">
                <p:stCondLst>
                  <p:cond evt="onClick" delay="0">
                    <p:tgtEl>
                      <p:spTgt spid="13"/>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2.77778E-7 1.45501E-6 L -0.33455 0.12815 " pathEditMode="relative" rAng="0" ptsTypes="AA">
                                      <p:cBhvr>
                                        <p:cTn id="36" dur="2000" fill="hold"/>
                                        <p:tgtEl>
                                          <p:spTgt spid="13"/>
                                        </p:tgtEl>
                                        <p:attrNameLst>
                                          <p:attrName>ppt_x</p:attrName>
                                          <p:attrName>ppt_y</p:attrName>
                                        </p:attrNameLst>
                                      </p:cBhvr>
                                      <p:rCtr x="-16736" y="6408"/>
                                    </p:animMotion>
                                  </p:childTnLst>
                                </p:cTn>
                              </p:par>
                            </p:childTnLst>
                          </p:cTn>
                        </p:par>
                      </p:childTnLst>
                    </p:cTn>
                  </p:par>
                </p:childTnLst>
              </p:cTn>
              <p:nextCondLst>
                <p:cond evt="onClick" delay="0">
                  <p:tgtEl>
                    <p:spTgt spid="13"/>
                  </p:tgtEl>
                </p:cond>
              </p:nextCondLst>
            </p:seq>
            <p:seq concurrent="1" nextAc="seek">
              <p:cTn id="37" restart="whenNotActive" fill="hold" evtFilter="cancelBubble" nodeType="interactiveSeq">
                <p:stCondLst>
                  <p:cond evt="onClick" delay="0">
                    <p:tgtEl>
                      <p:spTgt spid="18"/>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4.72222E-6 2.18598E-6 L 0.39445 -0.13394 " pathEditMode="relative" rAng="0" ptsTypes="AA">
                                      <p:cBhvr>
                                        <p:cTn id="41" dur="2000" fill="hold"/>
                                        <p:tgtEl>
                                          <p:spTgt spid="18"/>
                                        </p:tgtEl>
                                        <p:attrNameLst>
                                          <p:attrName>ppt_x</p:attrName>
                                          <p:attrName>ppt_y</p:attrName>
                                        </p:attrNameLst>
                                      </p:cBhvr>
                                      <p:rCtr x="19722" y="-6708"/>
                                    </p:animMotion>
                                  </p:childTnLst>
                                </p:cTn>
                              </p:par>
                            </p:childTnLst>
                          </p:cTn>
                        </p:par>
                      </p:childTnLst>
                    </p:cTn>
                  </p:par>
                </p:childTnLst>
              </p:cTn>
              <p:nextCondLst>
                <p:cond evt="onClick" delay="0">
                  <p:tgtEl>
                    <p:spTgt spid="18"/>
                  </p:tgtEl>
                </p:cond>
              </p:nextCondLst>
            </p:seq>
            <p:seq concurrent="1" nextAc="seek">
              <p:cTn id="42" restart="whenNotActive" fill="hold" evtFilter="cancelBubble" nodeType="interactiveSeq">
                <p:stCondLst>
                  <p:cond evt="onClick" delay="0">
                    <p:tgtEl>
                      <p:spTgt spid="15"/>
                    </p:tgtEl>
                  </p:cond>
                </p:stCondLst>
                <p:endSync evt="end" delay="0">
                  <p:rtn val="all"/>
                </p:endSync>
                <p:childTnLst>
                  <p:par>
                    <p:cTn id="43" fill="hold">
                      <p:stCondLst>
                        <p:cond delay="0"/>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4.44444E-6 4.05043E-6 L 0.37084 -0.08837 " pathEditMode="relative" rAng="0" ptsTypes="AA">
                                      <p:cBhvr>
                                        <p:cTn id="46" dur="2000" fill="hold"/>
                                        <p:tgtEl>
                                          <p:spTgt spid="15"/>
                                        </p:tgtEl>
                                        <p:attrNameLst>
                                          <p:attrName>ppt_x</p:attrName>
                                          <p:attrName>ppt_y</p:attrName>
                                        </p:attrNameLst>
                                      </p:cBhvr>
                                      <p:rCtr x="18542" y="-4418"/>
                                    </p:animMotion>
                                  </p:childTnLst>
                                </p:cTn>
                              </p:par>
                            </p:childTnLst>
                          </p:cTn>
                        </p:par>
                      </p:childTnLst>
                    </p:cTn>
                  </p:par>
                </p:childTnLst>
              </p:cTn>
              <p:nextCondLst>
                <p:cond evt="onClick" delay="0">
                  <p:tgtEl>
                    <p:spTgt spid="15"/>
                  </p:tgtEl>
                </p:cond>
              </p:nextCondLst>
            </p:seq>
            <p:seq concurrent="1" nextAc="seek">
              <p:cTn id="47" restart="whenNotActive" fill="hold" evtFilter="cancelBubble" nodeType="interactiveSeq">
                <p:stCondLst>
                  <p:cond evt="onClick" delay="0">
                    <p:tgtEl>
                      <p:spTgt spid="19"/>
                    </p:tgtEl>
                  </p:cond>
                </p:stCondLst>
                <p:endSync evt="end" delay="0">
                  <p:rtn val="all"/>
                </p:endSync>
                <p:childTnLst>
                  <p:par>
                    <p:cTn id="48" fill="hold">
                      <p:stCondLst>
                        <p:cond delay="0"/>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2.77778E-7 -1.226E-7 L 0.37413 -0.04187 " pathEditMode="relative" rAng="0" ptsTypes="AA">
                                      <p:cBhvr>
                                        <p:cTn id="51" dur="2000" fill="hold"/>
                                        <p:tgtEl>
                                          <p:spTgt spid="19"/>
                                        </p:tgtEl>
                                        <p:attrNameLst>
                                          <p:attrName>ppt_x</p:attrName>
                                          <p:attrName>ppt_y</p:attrName>
                                        </p:attrNameLst>
                                      </p:cBhvr>
                                      <p:rCtr x="18698" y="-2105"/>
                                    </p:animMotion>
                                  </p:childTnLst>
                                </p:cTn>
                              </p:par>
                            </p:childTnLst>
                          </p:cTn>
                        </p:par>
                      </p:childTnLst>
                    </p:cTn>
                  </p:par>
                </p:childTnLst>
              </p:cTn>
              <p:nextCondLst>
                <p:cond evt="onClick" delay="0">
                  <p:tgtEl>
                    <p:spTgt spid="19"/>
                  </p:tgtEl>
                </p:cond>
              </p:nextCondLst>
            </p:seq>
            <p:seq concurrent="1" nextAc="seek">
              <p:cTn id="52" restart="whenNotActive" fill="hold" evtFilter="cancelBubble" nodeType="interactiveSeq">
                <p:stCondLst>
                  <p:cond evt="onClick" delay="0">
                    <p:tgtEl>
                      <p:spTgt spid="24"/>
                    </p:tgtEl>
                  </p:cond>
                </p:stCondLst>
                <p:endSync evt="end" delay="0">
                  <p:rtn val="all"/>
                </p:endSync>
                <p:childTnLst>
                  <p:par>
                    <p:cTn id="53" fill="hold">
                      <p:stCondLst>
                        <p:cond delay="0"/>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3.88889E-6 -3.54152E-6 L -0.32743 0.00278 " pathEditMode="relative" rAng="0" ptsTypes="AA">
                                      <p:cBhvr>
                                        <p:cTn id="56" dur="2000" fill="hold"/>
                                        <p:tgtEl>
                                          <p:spTgt spid="24"/>
                                        </p:tgtEl>
                                        <p:attrNameLst>
                                          <p:attrName>ppt_x</p:attrName>
                                          <p:attrName>ppt_y</p:attrName>
                                        </p:attrNameLst>
                                      </p:cBhvr>
                                      <p:rCtr x="-16372" y="139"/>
                                    </p:animMotion>
                                  </p:childTnLst>
                                </p:cTn>
                              </p:par>
                            </p:childTnLst>
                          </p:cTn>
                        </p:par>
                      </p:childTnLst>
                    </p:cTn>
                  </p:par>
                </p:childTnLst>
              </p:cTn>
              <p:nextCondLst>
                <p:cond evt="onClick" delay="0">
                  <p:tgtEl>
                    <p:spTgt spid="24"/>
                  </p:tgtEl>
                </p:cond>
              </p:nextCondLst>
            </p:seq>
            <p:seq concurrent="1" nextAc="seek">
              <p:cTn id="57" restart="whenNotActive" fill="hold" evtFilter="cancelBubble" nodeType="interactiveSeq">
                <p:stCondLst>
                  <p:cond evt="onClick" delay="0">
                    <p:tgtEl>
                      <p:spTgt spid="20"/>
                    </p:tgtEl>
                  </p:cond>
                </p:stCondLst>
                <p:endSync evt="end" delay="0">
                  <p:rtn val="all"/>
                </p:endSync>
                <p:childTnLst>
                  <p:par>
                    <p:cTn id="58" fill="hold">
                      <p:stCondLst>
                        <p:cond delay="0"/>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5.55556E-7 3.78904E-6 L 0.34705 -0.0502 " pathEditMode="relative" rAng="0" ptsTypes="AA">
                                      <p:cBhvr>
                                        <p:cTn id="61" dur="2000" fill="hold"/>
                                        <p:tgtEl>
                                          <p:spTgt spid="20"/>
                                        </p:tgtEl>
                                        <p:attrNameLst>
                                          <p:attrName>ppt_x</p:attrName>
                                          <p:attrName>ppt_y</p:attrName>
                                        </p:attrNameLst>
                                      </p:cBhvr>
                                      <p:rCtr x="17344" y="-2521"/>
                                    </p:animMotion>
                                  </p:childTnLst>
                                </p:cTn>
                              </p:par>
                            </p:childTnLst>
                          </p:cTn>
                        </p:par>
                      </p:childTnLst>
                    </p:cTn>
                  </p:par>
                </p:childTnLst>
              </p:cTn>
              <p:nextCondLst>
                <p:cond evt="onClick" delay="0">
                  <p:tgtEl>
                    <p:spTgt spid="20"/>
                  </p:tgtEl>
                </p:cond>
              </p:nextCondLst>
            </p:seq>
          </p:childTnLst>
        </p:cTn>
      </p:par>
    </p:tnLst>
    <p:bldLst>
      <p:bldP spid="9" grpId="0"/>
      <p:bldP spid="11" grpId="0"/>
      <p:bldP spid="12" grpId="0"/>
      <p:bldP spid="13" grpId="0"/>
      <p:bldP spid="15" grpId="0"/>
      <p:bldP spid="17" grpId="0"/>
      <p:bldP spid="18" grpId="0"/>
      <p:bldP spid="19" grpId="0"/>
      <p:bldP spid="20" grpId="0"/>
      <p:bldP spid="22" grpId="0"/>
      <p:bldP spid="23" grpId="0"/>
      <p:bldP spid="2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pattFill prst="dkHorz">
          <a:fgClr>
            <a:srgbClr val="FCCCF5"/>
          </a:fgClr>
          <a:bgClr>
            <a:schemeClr val="bg1"/>
          </a:bgClr>
        </a:pattFill>
        <a:effectLst/>
      </p:bgPr>
    </p:bg>
    <p:spTree>
      <p:nvGrpSpPr>
        <p:cNvPr id="1" name=""/>
        <p:cNvGrpSpPr/>
        <p:nvPr/>
      </p:nvGrpSpPr>
      <p:grpSpPr>
        <a:xfrm>
          <a:off x="0" y="0"/>
          <a:ext cx="0" cy="0"/>
          <a:chOff x="0" y="0"/>
          <a:chExt cx="0" cy="0"/>
        </a:xfrm>
      </p:grpSpPr>
      <p:sp>
        <p:nvSpPr>
          <p:cNvPr id="15" name="Vodorovný svitek 14"/>
          <p:cNvSpPr/>
          <p:nvPr/>
        </p:nvSpPr>
        <p:spPr>
          <a:xfrm>
            <a:off x="251520" y="1081421"/>
            <a:ext cx="3816424" cy="936104"/>
          </a:xfrm>
          <a:prstGeom prst="horizontalScroll">
            <a:avLst/>
          </a:prstGeom>
          <a:solidFill>
            <a:srgbClr val="FBFDA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Vodorovný svitek 1"/>
          <p:cNvSpPr/>
          <p:nvPr/>
        </p:nvSpPr>
        <p:spPr>
          <a:xfrm>
            <a:off x="4567408" y="1058761"/>
            <a:ext cx="3816424" cy="936104"/>
          </a:xfrm>
          <a:prstGeom prst="horizontalScroll">
            <a:avLst/>
          </a:prstGeom>
          <a:solidFill>
            <a:srgbClr val="DAFBFE"/>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333312" y="256754"/>
            <a:ext cx="2668359" cy="400110"/>
          </a:xfrm>
          <a:prstGeom prst="rect">
            <a:avLst/>
          </a:prstGeom>
          <a:noFill/>
        </p:spPr>
        <p:txBody>
          <a:bodyPr wrap="none" rtlCol="0">
            <a:spAutoFit/>
          </a:bodyPr>
          <a:lstStyle/>
          <a:p>
            <a:r>
              <a:rPr lang="cs-CZ" sz="2000" b="1" dirty="0" smtClean="0"/>
              <a:t>Škrtni, co není správně.</a:t>
            </a:r>
            <a:endParaRPr lang="cs-CZ" sz="2000" b="1" dirty="0"/>
          </a:p>
        </p:txBody>
      </p:sp>
      <p:sp>
        <p:nvSpPr>
          <p:cNvPr id="5" name="TextovéPole 4"/>
          <p:cNvSpPr txBox="1"/>
          <p:nvPr/>
        </p:nvSpPr>
        <p:spPr>
          <a:xfrm>
            <a:off x="338438" y="1295980"/>
            <a:ext cx="3313471" cy="461665"/>
          </a:xfrm>
          <a:prstGeom prst="rect">
            <a:avLst/>
          </a:prstGeom>
          <a:noFill/>
        </p:spPr>
        <p:txBody>
          <a:bodyPr wrap="none" rtlCol="0">
            <a:spAutoFit/>
          </a:bodyPr>
          <a:lstStyle/>
          <a:p>
            <a:r>
              <a:rPr lang="cs-CZ" sz="2400" b="1" dirty="0" smtClean="0"/>
              <a:t>Do chladničky umístíme:</a:t>
            </a:r>
          </a:p>
        </p:txBody>
      </p:sp>
      <p:sp>
        <p:nvSpPr>
          <p:cNvPr id="6" name="TextovéPole 5"/>
          <p:cNvSpPr txBox="1"/>
          <p:nvPr/>
        </p:nvSpPr>
        <p:spPr>
          <a:xfrm>
            <a:off x="1073409" y="2109427"/>
            <a:ext cx="1290931" cy="461665"/>
          </a:xfrm>
          <a:prstGeom prst="rect">
            <a:avLst/>
          </a:prstGeom>
          <a:noFill/>
        </p:spPr>
        <p:txBody>
          <a:bodyPr wrap="none" rtlCol="0">
            <a:spAutoFit/>
          </a:bodyPr>
          <a:lstStyle/>
          <a:p>
            <a:r>
              <a:rPr lang="cs-CZ" sz="2400" b="1" dirty="0" smtClean="0">
                <a:solidFill>
                  <a:srgbClr val="7030A0"/>
                </a:solidFill>
              </a:rPr>
              <a:t>BANÁNY</a:t>
            </a:r>
            <a:endParaRPr lang="cs-CZ" sz="2400" b="1" dirty="0">
              <a:solidFill>
                <a:srgbClr val="7030A0"/>
              </a:solidFill>
            </a:endParaRPr>
          </a:p>
        </p:txBody>
      </p:sp>
      <p:sp>
        <p:nvSpPr>
          <p:cNvPr id="7" name="TextovéPole 6"/>
          <p:cNvSpPr txBox="1"/>
          <p:nvPr/>
        </p:nvSpPr>
        <p:spPr>
          <a:xfrm>
            <a:off x="1229903" y="3417229"/>
            <a:ext cx="1128835" cy="461665"/>
          </a:xfrm>
          <a:prstGeom prst="rect">
            <a:avLst/>
          </a:prstGeom>
          <a:noFill/>
        </p:spPr>
        <p:txBody>
          <a:bodyPr wrap="none" rtlCol="0">
            <a:spAutoFit/>
          </a:bodyPr>
          <a:lstStyle/>
          <a:p>
            <a:r>
              <a:rPr lang="cs-CZ" sz="2400" b="1" dirty="0" smtClean="0">
                <a:solidFill>
                  <a:srgbClr val="7030A0"/>
                </a:solidFill>
              </a:rPr>
              <a:t>MRKEV</a:t>
            </a:r>
            <a:endParaRPr lang="cs-CZ" sz="2400" b="1" dirty="0">
              <a:solidFill>
                <a:srgbClr val="7030A0"/>
              </a:solidFill>
            </a:endParaRPr>
          </a:p>
        </p:txBody>
      </p:sp>
      <p:sp>
        <p:nvSpPr>
          <p:cNvPr id="8" name="TextovéPole 7"/>
          <p:cNvSpPr txBox="1"/>
          <p:nvPr/>
        </p:nvSpPr>
        <p:spPr>
          <a:xfrm>
            <a:off x="1241852" y="4360763"/>
            <a:ext cx="1213987" cy="461665"/>
          </a:xfrm>
          <a:prstGeom prst="rect">
            <a:avLst/>
          </a:prstGeom>
          <a:noFill/>
        </p:spPr>
        <p:txBody>
          <a:bodyPr wrap="none" rtlCol="0">
            <a:spAutoFit/>
          </a:bodyPr>
          <a:lstStyle/>
          <a:p>
            <a:r>
              <a:rPr lang="cs-CZ" sz="2400" b="1" dirty="0" smtClean="0">
                <a:solidFill>
                  <a:srgbClr val="7030A0"/>
                </a:solidFill>
              </a:rPr>
              <a:t>JOGURT</a:t>
            </a:r>
            <a:endParaRPr lang="cs-CZ" sz="2400" b="1" dirty="0">
              <a:solidFill>
                <a:srgbClr val="7030A0"/>
              </a:solidFill>
            </a:endParaRPr>
          </a:p>
        </p:txBody>
      </p:sp>
      <p:sp>
        <p:nvSpPr>
          <p:cNvPr id="9" name="TextovéPole 8"/>
          <p:cNvSpPr txBox="1"/>
          <p:nvPr/>
        </p:nvSpPr>
        <p:spPr>
          <a:xfrm>
            <a:off x="4796862" y="1294273"/>
            <a:ext cx="3203890" cy="461665"/>
          </a:xfrm>
          <a:prstGeom prst="rect">
            <a:avLst/>
          </a:prstGeom>
          <a:noFill/>
        </p:spPr>
        <p:txBody>
          <a:bodyPr wrap="none" rtlCol="0">
            <a:spAutoFit/>
          </a:bodyPr>
          <a:lstStyle/>
          <a:p>
            <a:r>
              <a:rPr lang="cs-CZ" sz="2400" b="1" dirty="0" smtClean="0"/>
              <a:t>Do chlebníku umístíme:</a:t>
            </a:r>
            <a:endParaRPr lang="cs-CZ" sz="2400" b="1" dirty="0"/>
          </a:p>
        </p:txBody>
      </p:sp>
      <p:sp>
        <p:nvSpPr>
          <p:cNvPr id="10" name="TextovéPole 9"/>
          <p:cNvSpPr txBox="1"/>
          <p:nvPr/>
        </p:nvSpPr>
        <p:spPr>
          <a:xfrm>
            <a:off x="5778601" y="2577056"/>
            <a:ext cx="1297343" cy="461665"/>
          </a:xfrm>
          <a:prstGeom prst="rect">
            <a:avLst/>
          </a:prstGeom>
          <a:noFill/>
        </p:spPr>
        <p:txBody>
          <a:bodyPr wrap="none" rtlCol="0">
            <a:spAutoFit/>
          </a:bodyPr>
          <a:lstStyle/>
          <a:p>
            <a:r>
              <a:rPr lang="cs-CZ" sz="2400" b="1" dirty="0" smtClean="0">
                <a:solidFill>
                  <a:srgbClr val="C00000"/>
                </a:solidFill>
              </a:rPr>
              <a:t>ROHLÍKY</a:t>
            </a:r>
            <a:endParaRPr lang="cs-CZ" sz="2400" b="1" dirty="0">
              <a:solidFill>
                <a:srgbClr val="C00000"/>
              </a:solidFill>
            </a:endParaRPr>
          </a:p>
        </p:txBody>
      </p:sp>
      <p:sp>
        <p:nvSpPr>
          <p:cNvPr id="11" name="TextovéPole 10"/>
          <p:cNvSpPr txBox="1"/>
          <p:nvPr/>
        </p:nvSpPr>
        <p:spPr>
          <a:xfrm>
            <a:off x="5826596" y="3570836"/>
            <a:ext cx="1298048" cy="461665"/>
          </a:xfrm>
          <a:prstGeom prst="rect">
            <a:avLst/>
          </a:prstGeom>
          <a:noFill/>
        </p:spPr>
        <p:txBody>
          <a:bodyPr wrap="none" rtlCol="0">
            <a:spAutoFit/>
          </a:bodyPr>
          <a:lstStyle/>
          <a:p>
            <a:r>
              <a:rPr lang="cs-CZ" sz="2400" b="1" dirty="0" smtClean="0">
                <a:solidFill>
                  <a:srgbClr val="C00000"/>
                </a:solidFill>
              </a:rPr>
              <a:t>HOUSKU</a:t>
            </a:r>
            <a:endParaRPr lang="cs-CZ" sz="2400" b="1" dirty="0">
              <a:solidFill>
                <a:srgbClr val="C00000"/>
              </a:solidFill>
            </a:endParaRPr>
          </a:p>
        </p:txBody>
      </p:sp>
      <p:sp>
        <p:nvSpPr>
          <p:cNvPr id="12" name="TextovéPole 11"/>
          <p:cNvSpPr txBox="1"/>
          <p:nvPr/>
        </p:nvSpPr>
        <p:spPr>
          <a:xfrm>
            <a:off x="6055439" y="6212176"/>
            <a:ext cx="1808508" cy="461665"/>
          </a:xfrm>
          <a:prstGeom prst="rect">
            <a:avLst/>
          </a:prstGeom>
          <a:noFill/>
        </p:spPr>
        <p:txBody>
          <a:bodyPr wrap="none" rtlCol="0">
            <a:spAutoFit/>
          </a:bodyPr>
          <a:lstStyle/>
          <a:p>
            <a:r>
              <a:rPr lang="cs-CZ" sz="2400" b="1" dirty="0" smtClean="0">
                <a:solidFill>
                  <a:srgbClr val="C00000"/>
                </a:solidFill>
              </a:rPr>
              <a:t>ŽITNÝ CHLÉB</a:t>
            </a:r>
            <a:endParaRPr lang="cs-CZ" sz="2400" b="1" dirty="0">
              <a:solidFill>
                <a:srgbClr val="C00000"/>
              </a:solidFill>
            </a:endParaRPr>
          </a:p>
        </p:txBody>
      </p:sp>
      <p:sp>
        <p:nvSpPr>
          <p:cNvPr id="13" name="TextovéPole 12"/>
          <p:cNvSpPr txBox="1"/>
          <p:nvPr/>
        </p:nvSpPr>
        <p:spPr>
          <a:xfrm>
            <a:off x="5922231" y="5098309"/>
            <a:ext cx="2334293" cy="461665"/>
          </a:xfrm>
          <a:prstGeom prst="rect">
            <a:avLst/>
          </a:prstGeom>
          <a:noFill/>
        </p:spPr>
        <p:txBody>
          <a:bodyPr wrap="none" rtlCol="0">
            <a:spAutoFit/>
          </a:bodyPr>
          <a:lstStyle/>
          <a:p>
            <a:r>
              <a:rPr lang="cs-CZ" sz="2400" b="1" dirty="0" smtClean="0">
                <a:solidFill>
                  <a:srgbClr val="C00000"/>
                </a:solidFill>
              </a:rPr>
              <a:t>PŠENIČNÝ CHLÉB</a:t>
            </a:r>
            <a:endParaRPr lang="cs-CZ" sz="2400" b="1" dirty="0">
              <a:solidFill>
                <a:srgbClr val="C00000"/>
              </a:solidFill>
            </a:endParaRPr>
          </a:p>
        </p:txBody>
      </p:sp>
      <p:sp>
        <p:nvSpPr>
          <p:cNvPr id="14" name="TextovéPole 13"/>
          <p:cNvSpPr txBox="1"/>
          <p:nvPr/>
        </p:nvSpPr>
        <p:spPr>
          <a:xfrm>
            <a:off x="1144344" y="2571092"/>
            <a:ext cx="1213987" cy="461665"/>
          </a:xfrm>
          <a:prstGeom prst="rect">
            <a:avLst/>
          </a:prstGeom>
          <a:noFill/>
        </p:spPr>
        <p:txBody>
          <a:bodyPr wrap="none" rtlCol="0">
            <a:spAutoFit/>
          </a:bodyPr>
          <a:lstStyle/>
          <a:p>
            <a:r>
              <a:rPr lang="cs-CZ" sz="2400" b="1" dirty="0" smtClean="0">
                <a:solidFill>
                  <a:srgbClr val="7030A0"/>
                </a:solidFill>
              </a:rPr>
              <a:t>JOGURT</a:t>
            </a:r>
            <a:endParaRPr lang="cs-CZ" sz="2400" b="1" dirty="0">
              <a:solidFill>
                <a:srgbClr val="7030A0"/>
              </a:solidFill>
            </a:endParaRPr>
          </a:p>
        </p:txBody>
      </p:sp>
      <p:sp>
        <p:nvSpPr>
          <p:cNvPr id="3" name="TextovéPole 2"/>
          <p:cNvSpPr txBox="1"/>
          <p:nvPr/>
        </p:nvSpPr>
        <p:spPr>
          <a:xfrm>
            <a:off x="1290013" y="5288846"/>
            <a:ext cx="1097673" cy="461665"/>
          </a:xfrm>
          <a:prstGeom prst="rect">
            <a:avLst/>
          </a:prstGeom>
          <a:noFill/>
        </p:spPr>
        <p:txBody>
          <a:bodyPr wrap="none" rtlCol="0">
            <a:spAutoFit/>
          </a:bodyPr>
          <a:lstStyle/>
          <a:p>
            <a:r>
              <a:rPr lang="cs-CZ" sz="2400" b="1" dirty="0" smtClean="0">
                <a:solidFill>
                  <a:srgbClr val="7030A0"/>
                </a:solidFill>
              </a:rPr>
              <a:t>MLÉKO</a:t>
            </a:r>
            <a:endParaRPr lang="cs-CZ" sz="2400" b="1" dirty="0">
              <a:solidFill>
                <a:srgbClr val="7030A0"/>
              </a:solidFill>
            </a:endParaRPr>
          </a:p>
        </p:txBody>
      </p:sp>
      <p:sp>
        <p:nvSpPr>
          <p:cNvPr id="16" name="TextovéPole 15"/>
          <p:cNvSpPr txBox="1"/>
          <p:nvPr/>
        </p:nvSpPr>
        <p:spPr>
          <a:xfrm>
            <a:off x="1273290" y="4808184"/>
            <a:ext cx="658129" cy="461665"/>
          </a:xfrm>
          <a:prstGeom prst="rect">
            <a:avLst/>
          </a:prstGeom>
          <a:noFill/>
        </p:spPr>
        <p:txBody>
          <a:bodyPr wrap="none" rtlCol="0">
            <a:spAutoFit/>
          </a:bodyPr>
          <a:lstStyle/>
          <a:p>
            <a:r>
              <a:rPr lang="cs-CZ" sz="2400" b="1" dirty="0" smtClean="0">
                <a:solidFill>
                  <a:srgbClr val="7030A0"/>
                </a:solidFill>
              </a:rPr>
              <a:t>SÝR</a:t>
            </a:r>
            <a:endParaRPr lang="cs-CZ" sz="2400" b="1" dirty="0">
              <a:solidFill>
                <a:srgbClr val="7030A0"/>
              </a:solidFill>
            </a:endParaRPr>
          </a:p>
        </p:txBody>
      </p:sp>
      <p:sp>
        <p:nvSpPr>
          <p:cNvPr id="17" name="TextovéPole 16"/>
          <p:cNvSpPr txBox="1"/>
          <p:nvPr/>
        </p:nvSpPr>
        <p:spPr>
          <a:xfrm>
            <a:off x="1229903" y="3903439"/>
            <a:ext cx="1851789" cy="461665"/>
          </a:xfrm>
          <a:prstGeom prst="rect">
            <a:avLst/>
          </a:prstGeom>
          <a:noFill/>
        </p:spPr>
        <p:txBody>
          <a:bodyPr wrap="none" rtlCol="0">
            <a:spAutoFit/>
          </a:bodyPr>
          <a:lstStyle/>
          <a:p>
            <a:r>
              <a:rPr lang="cs-CZ" sz="2400" b="1" dirty="0" smtClean="0">
                <a:solidFill>
                  <a:srgbClr val="7030A0"/>
                </a:solidFill>
              </a:rPr>
              <a:t>POMERANČE</a:t>
            </a:r>
            <a:endParaRPr lang="cs-CZ" sz="2400" b="1" dirty="0">
              <a:solidFill>
                <a:srgbClr val="7030A0"/>
              </a:solidFill>
            </a:endParaRPr>
          </a:p>
        </p:txBody>
      </p:sp>
      <p:sp>
        <p:nvSpPr>
          <p:cNvPr id="19" name="TextovéPole 18"/>
          <p:cNvSpPr txBox="1"/>
          <p:nvPr/>
        </p:nvSpPr>
        <p:spPr>
          <a:xfrm>
            <a:off x="1322001" y="5750512"/>
            <a:ext cx="1535998" cy="461665"/>
          </a:xfrm>
          <a:prstGeom prst="rect">
            <a:avLst/>
          </a:prstGeom>
          <a:noFill/>
        </p:spPr>
        <p:txBody>
          <a:bodyPr wrap="none" rtlCol="0">
            <a:spAutoFit/>
          </a:bodyPr>
          <a:lstStyle/>
          <a:p>
            <a:r>
              <a:rPr lang="cs-CZ" sz="2400" b="1" dirty="0" smtClean="0">
                <a:solidFill>
                  <a:srgbClr val="7030A0"/>
                </a:solidFill>
              </a:rPr>
              <a:t>ZMRZLINU</a:t>
            </a:r>
            <a:endParaRPr lang="cs-CZ" sz="2400" b="1" dirty="0">
              <a:solidFill>
                <a:srgbClr val="7030A0"/>
              </a:solidFill>
            </a:endParaRPr>
          </a:p>
        </p:txBody>
      </p:sp>
      <p:sp>
        <p:nvSpPr>
          <p:cNvPr id="20" name="TextovéPole 19"/>
          <p:cNvSpPr txBox="1"/>
          <p:nvPr/>
        </p:nvSpPr>
        <p:spPr>
          <a:xfrm>
            <a:off x="1197855" y="2997739"/>
            <a:ext cx="740139" cy="461665"/>
          </a:xfrm>
          <a:prstGeom prst="rect">
            <a:avLst/>
          </a:prstGeom>
          <a:noFill/>
        </p:spPr>
        <p:txBody>
          <a:bodyPr wrap="none" rtlCol="0">
            <a:spAutoFit/>
          </a:bodyPr>
          <a:lstStyle/>
          <a:p>
            <a:r>
              <a:rPr lang="cs-CZ" sz="2400" b="1" dirty="0" smtClean="0">
                <a:solidFill>
                  <a:srgbClr val="7030A0"/>
                </a:solidFill>
              </a:rPr>
              <a:t>RÝŽI</a:t>
            </a:r>
            <a:endParaRPr lang="cs-CZ" sz="2400" b="1" dirty="0">
              <a:solidFill>
                <a:srgbClr val="7030A0"/>
              </a:solidFill>
            </a:endParaRPr>
          </a:p>
        </p:txBody>
      </p:sp>
      <p:sp>
        <p:nvSpPr>
          <p:cNvPr id="21" name="TextovéPole 20"/>
          <p:cNvSpPr txBox="1"/>
          <p:nvPr/>
        </p:nvSpPr>
        <p:spPr>
          <a:xfrm>
            <a:off x="1355097" y="6212177"/>
            <a:ext cx="1466940" cy="461665"/>
          </a:xfrm>
          <a:prstGeom prst="rect">
            <a:avLst/>
          </a:prstGeom>
          <a:noFill/>
        </p:spPr>
        <p:txBody>
          <a:bodyPr wrap="none" rtlCol="0">
            <a:spAutoFit/>
          </a:bodyPr>
          <a:lstStyle/>
          <a:p>
            <a:r>
              <a:rPr lang="cs-CZ" sz="2400" b="1" dirty="0" smtClean="0">
                <a:solidFill>
                  <a:srgbClr val="7030A0"/>
                </a:solidFill>
              </a:rPr>
              <a:t>SMETANU</a:t>
            </a:r>
            <a:endParaRPr lang="cs-CZ" sz="2400" b="1" dirty="0">
              <a:solidFill>
                <a:srgbClr val="7030A0"/>
              </a:solidFill>
            </a:endParaRPr>
          </a:p>
        </p:txBody>
      </p:sp>
      <p:sp>
        <p:nvSpPr>
          <p:cNvPr id="22" name="TextovéPole 21"/>
          <p:cNvSpPr txBox="1"/>
          <p:nvPr/>
        </p:nvSpPr>
        <p:spPr>
          <a:xfrm>
            <a:off x="5778601" y="3109171"/>
            <a:ext cx="2469587" cy="461665"/>
          </a:xfrm>
          <a:prstGeom prst="rect">
            <a:avLst/>
          </a:prstGeom>
          <a:noFill/>
        </p:spPr>
        <p:txBody>
          <a:bodyPr wrap="none" rtlCol="0">
            <a:spAutoFit/>
          </a:bodyPr>
          <a:lstStyle/>
          <a:p>
            <a:r>
              <a:rPr lang="cs-CZ" sz="2400" b="1" dirty="0" smtClean="0">
                <a:solidFill>
                  <a:srgbClr val="C00000"/>
                </a:solidFill>
              </a:rPr>
              <a:t>NANUKOVÝ DORT</a:t>
            </a:r>
            <a:endParaRPr lang="cs-CZ" sz="2400" b="1" dirty="0">
              <a:solidFill>
                <a:srgbClr val="C00000"/>
              </a:solidFill>
            </a:endParaRPr>
          </a:p>
        </p:txBody>
      </p:sp>
      <p:sp>
        <p:nvSpPr>
          <p:cNvPr id="23" name="TextovéPole 22"/>
          <p:cNvSpPr txBox="1"/>
          <p:nvPr/>
        </p:nvSpPr>
        <p:spPr>
          <a:xfrm>
            <a:off x="5861862" y="4129930"/>
            <a:ext cx="1227516" cy="461665"/>
          </a:xfrm>
          <a:prstGeom prst="rect">
            <a:avLst/>
          </a:prstGeom>
          <a:noFill/>
        </p:spPr>
        <p:txBody>
          <a:bodyPr wrap="none" rtlCol="0">
            <a:spAutoFit/>
          </a:bodyPr>
          <a:lstStyle/>
          <a:p>
            <a:r>
              <a:rPr lang="cs-CZ" sz="2400" b="1" dirty="0" smtClean="0">
                <a:solidFill>
                  <a:srgbClr val="C00000"/>
                </a:solidFill>
              </a:rPr>
              <a:t>MOUKU</a:t>
            </a:r>
            <a:endParaRPr lang="cs-CZ" sz="2400" b="1" dirty="0">
              <a:solidFill>
                <a:srgbClr val="C00000"/>
              </a:solidFill>
            </a:endParaRPr>
          </a:p>
        </p:txBody>
      </p:sp>
      <p:sp>
        <p:nvSpPr>
          <p:cNvPr id="25" name="TextovéPole 24"/>
          <p:cNvSpPr txBox="1"/>
          <p:nvPr/>
        </p:nvSpPr>
        <p:spPr>
          <a:xfrm>
            <a:off x="5909757" y="4636644"/>
            <a:ext cx="1015021" cy="461665"/>
          </a:xfrm>
          <a:prstGeom prst="rect">
            <a:avLst/>
          </a:prstGeom>
          <a:noFill/>
        </p:spPr>
        <p:txBody>
          <a:bodyPr wrap="none" rtlCol="0">
            <a:spAutoFit/>
          </a:bodyPr>
          <a:lstStyle/>
          <a:p>
            <a:r>
              <a:rPr lang="cs-CZ" sz="2400" b="1" dirty="0" smtClean="0">
                <a:solidFill>
                  <a:srgbClr val="C00000"/>
                </a:solidFill>
              </a:rPr>
              <a:t>CIBULI</a:t>
            </a:r>
            <a:endParaRPr lang="cs-CZ" sz="2400" b="1" dirty="0">
              <a:solidFill>
                <a:srgbClr val="C00000"/>
              </a:solidFill>
            </a:endParaRPr>
          </a:p>
        </p:txBody>
      </p:sp>
      <p:sp>
        <p:nvSpPr>
          <p:cNvPr id="26" name="TextovéPole 25"/>
          <p:cNvSpPr txBox="1"/>
          <p:nvPr/>
        </p:nvSpPr>
        <p:spPr>
          <a:xfrm>
            <a:off x="6001739" y="5658569"/>
            <a:ext cx="1915909" cy="461665"/>
          </a:xfrm>
          <a:prstGeom prst="rect">
            <a:avLst/>
          </a:prstGeom>
          <a:noFill/>
        </p:spPr>
        <p:txBody>
          <a:bodyPr wrap="none" rtlCol="0">
            <a:spAutoFit/>
          </a:bodyPr>
          <a:lstStyle/>
          <a:p>
            <a:r>
              <a:rPr lang="cs-CZ" sz="2400" b="1" dirty="0" smtClean="0">
                <a:solidFill>
                  <a:srgbClr val="C00000"/>
                </a:solidFill>
              </a:rPr>
              <a:t>MLETÉ MASO</a:t>
            </a:r>
            <a:endParaRPr lang="cs-CZ" sz="2400" b="1" dirty="0">
              <a:solidFill>
                <a:srgbClr val="C00000"/>
              </a:solidFill>
            </a:endParaRPr>
          </a:p>
        </p:txBody>
      </p:sp>
      <p:sp>
        <p:nvSpPr>
          <p:cNvPr id="27" name="TextovéPole 26"/>
          <p:cNvSpPr txBox="1"/>
          <p:nvPr/>
        </p:nvSpPr>
        <p:spPr>
          <a:xfrm>
            <a:off x="5719382" y="2109426"/>
            <a:ext cx="1656223" cy="461665"/>
          </a:xfrm>
          <a:prstGeom prst="rect">
            <a:avLst/>
          </a:prstGeom>
          <a:noFill/>
        </p:spPr>
        <p:txBody>
          <a:bodyPr wrap="none" rtlCol="0">
            <a:spAutoFit/>
          </a:bodyPr>
          <a:lstStyle/>
          <a:p>
            <a:r>
              <a:rPr lang="cs-CZ" sz="2400" b="1" dirty="0" smtClean="0">
                <a:solidFill>
                  <a:srgbClr val="C00000"/>
                </a:solidFill>
              </a:rPr>
              <a:t>LIMONÁDU</a:t>
            </a:r>
            <a:endParaRPr lang="cs-CZ" sz="2400" b="1" dirty="0">
              <a:solidFill>
                <a:srgbClr val="C00000"/>
              </a:solidFill>
            </a:endParaRPr>
          </a:p>
        </p:txBody>
      </p:sp>
    </p:spTree>
    <p:extLst>
      <p:ext uri="{BB962C8B-B14F-4D97-AF65-F5344CB8AC3E}">
        <p14:creationId xmlns:p14="http://schemas.microsoft.com/office/powerpoint/2010/main" xmlns="" val="7912882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pattFill prst="pct25">
          <a:fgClr>
            <a:schemeClr val="accent6">
              <a:lumMod val="40000"/>
              <a:lumOff val="60000"/>
            </a:schemeClr>
          </a:fgClr>
          <a:bgClr>
            <a:schemeClr val="bg1"/>
          </a:bgClr>
        </a:pattFill>
        <a:effectLst/>
      </p:bgPr>
    </p:bg>
    <p:spTree>
      <p:nvGrpSpPr>
        <p:cNvPr id="1" name=""/>
        <p:cNvGrpSpPr/>
        <p:nvPr/>
      </p:nvGrpSpPr>
      <p:grpSpPr>
        <a:xfrm>
          <a:off x="0" y="0"/>
          <a:ext cx="0" cy="0"/>
          <a:chOff x="0" y="0"/>
          <a:chExt cx="0" cy="0"/>
        </a:xfrm>
      </p:grpSpPr>
      <p:sp>
        <p:nvSpPr>
          <p:cNvPr id="23" name="Vodorovný svitek 22"/>
          <p:cNvSpPr/>
          <p:nvPr/>
        </p:nvSpPr>
        <p:spPr>
          <a:xfrm>
            <a:off x="4427984" y="288804"/>
            <a:ext cx="3168352" cy="792088"/>
          </a:xfrm>
          <a:prstGeom prst="horizontalScroll">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Vodorovný svitek 1"/>
          <p:cNvSpPr/>
          <p:nvPr/>
        </p:nvSpPr>
        <p:spPr>
          <a:xfrm>
            <a:off x="747215" y="315165"/>
            <a:ext cx="3168352" cy="792088"/>
          </a:xfrm>
          <a:prstGeom prst="horizontalScroll">
            <a:avLst/>
          </a:prstGeom>
          <a:solidFill>
            <a:srgbClr val="FCCCF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806903" y="506273"/>
            <a:ext cx="3048976" cy="461665"/>
          </a:xfrm>
          <a:prstGeom prst="rect">
            <a:avLst/>
          </a:prstGeom>
          <a:noFill/>
        </p:spPr>
        <p:txBody>
          <a:bodyPr wrap="none" rtlCol="0">
            <a:spAutoFit/>
          </a:bodyPr>
          <a:lstStyle/>
          <a:p>
            <a:r>
              <a:rPr lang="cs-CZ" sz="2400" b="1" dirty="0" smtClean="0"/>
              <a:t>Do mrazáku umístíme:</a:t>
            </a:r>
            <a:endParaRPr lang="cs-CZ" sz="2400" b="1" dirty="0"/>
          </a:p>
        </p:txBody>
      </p:sp>
      <p:sp>
        <p:nvSpPr>
          <p:cNvPr id="5" name="TextovéPole 4"/>
          <p:cNvSpPr txBox="1"/>
          <p:nvPr/>
        </p:nvSpPr>
        <p:spPr>
          <a:xfrm>
            <a:off x="4644008" y="455476"/>
            <a:ext cx="2600840" cy="461665"/>
          </a:xfrm>
          <a:prstGeom prst="rect">
            <a:avLst/>
          </a:prstGeom>
          <a:noFill/>
        </p:spPr>
        <p:txBody>
          <a:bodyPr wrap="none" rtlCol="0">
            <a:spAutoFit/>
          </a:bodyPr>
          <a:lstStyle/>
          <a:p>
            <a:r>
              <a:rPr lang="cs-CZ" sz="2400" b="1" dirty="0" smtClean="0"/>
              <a:t>Do spíže umístíme:</a:t>
            </a:r>
            <a:endParaRPr lang="cs-CZ" sz="2400" b="1" dirty="0"/>
          </a:p>
        </p:txBody>
      </p:sp>
      <p:sp>
        <p:nvSpPr>
          <p:cNvPr id="6" name="TextovéPole 5"/>
          <p:cNvSpPr txBox="1"/>
          <p:nvPr/>
        </p:nvSpPr>
        <p:spPr>
          <a:xfrm>
            <a:off x="4753512" y="1320307"/>
            <a:ext cx="2563715" cy="461665"/>
          </a:xfrm>
          <a:prstGeom prst="rect">
            <a:avLst/>
          </a:prstGeom>
          <a:noFill/>
        </p:spPr>
        <p:txBody>
          <a:bodyPr wrap="none" rtlCol="0">
            <a:spAutoFit/>
          </a:bodyPr>
          <a:lstStyle/>
          <a:p>
            <a:r>
              <a:rPr lang="cs-CZ" sz="2400" b="1" dirty="0" smtClean="0"/>
              <a:t>HLADKOU MOUKU</a:t>
            </a:r>
            <a:endParaRPr lang="cs-CZ" sz="2400" b="1" dirty="0"/>
          </a:p>
        </p:txBody>
      </p:sp>
      <p:sp>
        <p:nvSpPr>
          <p:cNvPr id="7" name="TextovéPole 6"/>
          <p:cNvSpPr txBox="1"/>
          <p:nvPr/>
        </p:nvSpPr>
        <p:spPr>
          <a:xfrm>
            <a:off x="4940343" y="2539017"/>
            <a:ext cx="776175" cy="461665"/>
          </a:xfrm>
          <a:prstGeom prst="rect">
            <a:avLst/>
          </a:prstGeom>
          <a:noFill/>
        </p:spPr>
        <p:txBody>
          <a:bodyPr wrap="none" rtlCol="0">
            <a:spAutoFit/>
          </a:bodyPr>
          <a:lstStyle/>
          <a:p>
            <a:r>
              <a:rPr lang="cs-CZ" sz="2400" b="1" dirty="0" smtClean="0"/>
              <a:t>OLEJ</a:t>
            </a:r>
            <a:endParaRPr lang="cs-CZ" sz="2400" b="1" dirty="0"/>
          </a:p>
        </p:txBody>
      </p:sp>
      <p:sp>
        <p:nvSpPr>
          <p:cNvPr id="8" name="TextovéPole 7"/>
          <p:cNvSpPr txBox="1"/>
          <p:nvPr/>
        </p:nvSpPr>
        <p:spPr>
          <a:xfrm>
            <a:off x="4971730" y="3754764"/>
            <a:ext cx="859531" cy="461665"/>
          </a:xfrm>
          <a:prstGeom prst="rect">
            <a:avLst/>
          </a:prstGeom>
          <a:noFill/>
        </p:spPr>
        <p:txBody>
          <a:bodyPr wrap="none" rtlCol="0">
            <a:spAutoFit/>
          </a:bodyPr>
          <a:lstStyle/>
          <a:p>
            <a:r>
              <a:rPr lang="cs-CZ" sz="2400" b="1" dirty="0" smtClean="0"/>
              <a:t>OCET</a:t>
            </a:r>
            <a:endParaRPr lang="cs-CZ" sz="2400" b="1" dirty="0"/>
          </a:p>
        </p:txBody>
      </p:sp>
      <p:sp>
        <p:nvSpPr>
          <p:cNvPr id="9" name="TextovéPole 8"/>
          <p:cNvSpPr txBox="1"/>
          <p:nvPr/>
        </p:nvSpPr>
        <p:spPr>
          <a:xfrm>
            <a:off x="4835507" y="1956557"/>
            <a:ext cx="1601400" cy="461665"/>
          </a:xfrm>
          <a:prstGeom prst="rect">
            <a:avLst/>
          </a:prstGeom>
          <a:noFill/>
        </p:spPr>
        <p:txBody>
          <a:bodyPr wrap="none" rtlCol="0">
            <a:spAutoFit/>
          </a:bodyPr>
          <a:lstStyle/>
          <a:p>
            <a:r>
              <a:rPr lang="cs-CZ" sz="2400" b="1" dirty="0" smtClean="0"/>
              <a:t>TĚSTOVINY</a:t>
            </a:r>
            <a:endParaRPr lang="cs-CZ" sz="2400" b="1" dirty="0"/>
          </a:p>
        </p:txBody>
      </p:sp>
      <p:sp>
        <p:nvSpPr>
          <p:cNvPr id="10" name="TextovéPole 9"/>
          <p:cNvSpPr txBox="1"/>
          <p:nvPr/>
        </p:nvSpPr>
        <p:spPr>
          <a:xfrm>
            <a:off x="1313144" y="1325959"/>
            <a:ext cx="1915909" cy="461665"/>
          </a:xfrm>
          <a:prstGeom prst="rect">
            <a:avLst/>
          </a:prstGeom>
          <a:noFill/>
        </p:spPr>
        <p:txBody>
          <a:bodyPr wrap="none" rtlCol="0">
            <a:spAutoFit/>
          </a:bodyPr>
          <a:lstStyle/>
          <a:p>
            <a:r>
              <a:rPr lang="cs-CZ" sz="2400" b="1" dirty="0" smtClean="0">
                <a:solidFill>
                  <a:srgbClr val="FF6600"/>
                </a:solidFill>
              </a:rPr>
              <a:t>MLETÉ MASO</a:t>
            </a:r>
            <a:endParaRPr lang="cs-CZ" sz="2400" b="1" dirty="0">
              <a:solidFill>
                <a:srgbClr val="FF6600"/>
              </a:solidFill>
            </a:endParaRPr>
          </a:p>
        </p:txBody>
      </p:sp>
      <p:sp>
        <p:nvSpPr>
          <p:cNvPr id="11" name="TextovéPole 10"/>
          <p:cNvSpPr txBox="1"/>
          <p:nvPr/>
        </p:nvSpPr>
        <p:spPr>
          <a:xfrm>
            <a:off x="1356449" y="2539017"/>
            <a:ext cx="2266711" cy="461665"/>
          </a:xfrm>
          <a:prstGeom prst="rect">
            <a:avLst/>
          </a:prstGeom>
          <a:noFill/>
        </p:spPr>
        <p:txBody>
          <a:bodyPr wrap="none" rtlCol="0">
            <a:spAutoFit/>
          </a:bodyPr>
          <a:lstStyle/>
          <a:p>
            <a:r>
              <a:rPr lang="cs-CZ" sz="2400" b="1" dirty="0" smtClean="0">
                <a:solidFill>
                  <a:srgbClr val="FF6600"/>
                </a:solidFill>
              </a:rPr>
              <a:t>VEPŘOVÉ MASO</a:t>
            </a:r>
            <a:endParaRPr lang="cs-CZ" sz="2400" b="1" dirty="0">
              <a:solidFill>
                <a:srgbClr val="FF6600"/>
              </a:solidFill>
            </a:endParaRPr>
          </a:p>
        </p:txBody>
      </p:sp>
      <p:sp>
        <p:nvSpPr>
          <p:cNvPr id="12" name="TextovéPole 11"/>
          <p:cNvSpPr txBox="1"/>
          <p:nvPr/>
        </p:nvSpPr>
        <p:spPr>
          <a:xfrm>
            <a:off x="1463864" y="3754764"/>
            <a:ext cx="1992469" cy="461665"/>
          </a:xfrm>
          <a:prstGeom prst="rect">
            <a:avLst/>
          </a:prstGeom>
          <a:noFill/>
        </p:spPr>
        <p:txBody>
          <a:bodyPr wrap="none" rtlCol="0">
            <a:spAutoFit/>
          </a:bodyPr>
          <a:lstStyle/>
          <a:p>
            <a:r>
              <a:rPr lang="cs-CZ" sz="2400" b="1" dirty="0" smtClean="0">
                <a:solidFill>
                  <a:srgbClr val="FF6600"/>
                </a:solidFill>
              </a:rPr>
              <a:t>KUŘECÍ MASO</a:t>
            </a:r>
            <a:endParaRPr lang="cs-CZ" sz="2400" b="1" dirty="0">
              <a:solidFill>
                <a:srgbClr val="FF6600"/>
              </a:solidFill>
            </a:endParaRPr>
          </a:p>
        </p:txBody>
      </p:sp>
      <p:sp>
        <p:nvSpPr>
          <p:cNvPr id="13" name="TextovéPole 12"/>
          <p:cNvSpPr txBox="1"/>
          <p:nvPr/>
        </p:nvSpPr>
        <p:spPr>
          <a:xfrm>
            <a:off x="5004736" y="4977954"/>
            <a:ext cx="740139" cy="461665"/>
          </a:xfrm>
          <a:prstGeom prst="rect">
            <a:avLst/>
          </a:prstGeom>
          <a:noFill/>
        </p:spPr>
        <p:txBody>
          <a:bodyPr wrap="none" rtlCol="0">
            <a:spAutoFit/>
          </a:bodyPr>
          <a:lstStyle/>
          <a:p>
            <a:r>
              <a:rPr lang="cs-CZ" sz="2400" b="1" dirty="0" smtClean="0"/>
              <a:t>RÝŽI</a:t>
            </a:r>
            <a:endParaRPr lang="cs-CZ" sz="2400" b="1" dirty="0"/>
          </a:p>
        </p:txBody>
      </p:sp>
      <p:sp>
        <p:nvSpPr>
          <p:cNvPr id="14" name="TextovéPole 13"/>
          <p:cNvSpPr txBox="1"/>
          <p:nvPr/>
        </p:nvSpPr>
        <p:spPr>
          <a:xfrm>
            <a:off x="4977114" y="4371298"/>
            <a:ext cx="1155381" cy="461665"/>
          </a:xfrm>
          <a:prstGeom prst="rect">
            <a:avLst/>
          </a:prstGeom>
          <a:noFill/>
        </p:spPr>
        <p:txBody>
          <a:bodyPr wrap="none" rtlCol="0">
            <a:spAutoFit/>
          </a:bodyPr>
          <a:lstStyle/>
          <a:p>
            <a:r>
              <a:rPr lang="cs-CZ" sz="2400" b="1" dirty="0" smtClean="0"/>
              <a:t>KOŘENÍ</a:t>
            </a:r>
            <a:endParaRPr lang="cs-CZ" sz="2400" b="1" dirty="0"/>
          </a:p>
        </p:txBody>
      </p:sp>
      <p:sp>
        <p:nvSpPr>
          <p:cNvPr id="15" name="TextovéPole 14"/>
          <p:cNvSpPr txBox="1"/>
          <p:nvPr/>
        </p:nvSpPr>
        <p:spPr>
          <a:xfrm>
            <a:off x="1503100" y="4955976"/>
            <a:ext cx="2021387" cy="461665"/>
          </a:xfrm>
          <a:prstGeom prst="rect">
            <a:avLst/>
          </a:prstGeom>
          <a:noFill/>
        </p:spPr>
        <p:txBody>
          <a:bodyPr wrap="none" rtlCol="0">
            <a:spAutoFit/>
          </a:bodyPr>
          <a:lstStyle/>
          <a:p>
            <a:r>
              <a:rPr lang="cs-CZ" sz="2400" b="1" dirty="0" smtClean="0">
                <a:solidFill>
                  <a:srgbClr val="FF6600"/>
                </a:solidFill>
              </a:rPr>
              <a:t>HOVĚZÍ MASO</a:t>
            </a:r>
            <a:endParaRPr lang="cs-CZ" sz="2400" b="1" dirty="0">
              <a:solidFill>
                <a:srgbClr val="FF6600"/>
              </a:solidFill>
            </a:endParaRPr>
          </a:p>
        </p:txBody>
      </p:sp>
      <p:sp>
        <p:nvSpPr>
          <p:cNvPr id="16" name="TextovéPole 15"/>
          <p:cNvSpPr txBox="1"/>
          <p:nvPr/>
        </p:nvSpPr>
        <p:spPr>
          <a:xfrm>
            <a:off x="1572120" y="5577206"/>
            <a:ext cx="1290931" cy="461665"/>
          </a:xfrm>
          <a:prstGeom prst="rect">
            <a:avLst/>
          </a:prstGeom>
          <a:noFill/>
        </p:spPr>
        <p:txBody>
          <a:bodyPr wrap="none" rtlCol="0">
            <a:spAutoFit/>
          </a:bodyPr>
          <a:lstStyle/>
          <a:p>
            <a:r>
              <a:rPr lang="cs-CZ" sz="2400" b="1" dirty="0" smtClean="0">
                <a:solidFill>
                  <a:srgbClr val="FF6600"/>
                </a:solidFill>
              </a:rPr>
              <a:t>BANÁNY</a:t>
            </a:r>
            <a:endParaRPr lang="cs-CZ" sz="2400" b="1" dirty="0">
              <a:solidFill>
                <a:srgbClr val="FF6600"/>
              </a:solidFill>
            </a:endParaRPr>
          </a:p>
        </p:txBody>
      </p:sp>
      <p:sp>
        <p:nvSpPr>
          <p:cNvPr id="17" name="TextovéPole 16"/>
          <p:cNvSpPr txBox="1"/>
          <p:nvPr/>
        </p:nvSpPr>
        <p:spPr>
          <a:xfrm>
            <a:off x="1623554" y="6224770"/>
            <a:ext cx="1556323" cy="461665"/>
          </a:xfrm>
          <a:prstGeom prst="rect">
            <a:avLst/>
          </a:prstGeom>
          <a:noFill/>
        </p:spPr>
        <p:txBody>
          <a:bodyPr wrap="none" rtlCol="0">
            <a:spAutoFit/>
          </a:bodyPr>
          <a:lstStyle/>
          <a:p>
            <a:r>
              <a:rPr lang="cs-CZ" sz="2400" b="1" dirty="0" smtClean="0">
                <a:solidFill>
                  <a:srgbClr val="FF6600"/>
                </a:solidFill>
              </a:rPr>
              <a:t>BROKOLICI</a:t>
            </a:r>
            <a:endParaRPr lang="cs-CZ" sz="2400" b="1" dirty="0">
              <a:solidFill>
                <a:srgbClr val="FF6600"/>
              </a:solidFill>
            </a:endParaRPr>
          </a:p>
        </p:txBody>
      </p:sp>
      <p:sp>
        <p:nvSpPr>
          <p:cNvPr id="18" name="TextovéPole 17"/>
          <p:cNvSpPr txBox="1"/>
          <p:nvPr/>
        </p:nvSpPr>
        <p:spPr>
          <a:xfrm>
            <a:off x="1356867" y="1916832"/>
            <a:ext cx="1221809" cy="461665"/>
          </a:xfrm>
          <a:prstGeom prst="rect">
            <a:avLst/>
          </a:prstGeom>
          <a:noFill/>
        </p:spPr>
        <p:txBody>
          <a:bodyPr wrap="none" rtlCol="0">
            <a:spAutoFit/>
          </a:bodyPr>
          <a:lstStyle/>
          <a:p>
            <a:r>
              <a:rPr lang="cs-CZ" sz="2400" b="1" dirty="0" smtClean="0">
                <a:solidFill>
                  <a:srgbClr val="FF6600"/>
                </a:solidFill>
              </a:rPr>
              <a:t>PUDING</a:t>
            </a:r>
            <a:endParaRPr lang="cs-CZ" sz="2400" b="1" dirty="0">
              <a:solidFill>
                <a:srgbClr val="FF6600"/>
              </a:solidFill>
            </a:endParaRPr>
          </a:p>
        </p:txBody>
      </p:sp>
      <p:sp>
        <p:nvSpPr>
          <p:cNvPr id="19" name="TextovéPole 18"/>
          <p:cNvSpPr txBox="1"/>
          <p:nvPr/>
        </p:nvSpPr>
        <p:spPr>
          <a:xfrm>
            <a:off x="1403052" y="3140968"/>
            <a:ext cx="2469587" cy="461665"/>
          </a:xfrm>
          <a:prstGeom prst="rect">
            <a:avLst/>
          </a:prstGeom>
          <a:noFill/>
        </p:spPr>
        <p:txBody>
          <a:bodyPr wrap="none" rtlCol="0">
            <a:spAutoFit/>
          </a:bodyPr>
          <a:lstStyle/>
          <a:p>
            <a:r>
              <a:rPr lang="cs-CZ" sz="2400" b="1" dirty="0" smtClean="0">
                <a:solidFill>
                  <a:srgbClr val="FF6600"/>
                </a:solidFill>
              </a:rPr>
              <a:t>NANUKOVÝ DORT</a:t>
            </a:r>
            <a:endParaRPr lang="cs-CZ" sz="2400" b="1" dirty="0">
              <a:solidFill>
                <a:srgbClr val="FF6600"/>
              </a:solidFill>
            </a:endParaRPr>
          </a:p>
        </p:txBody>
      </p:sp>
      <p:sp>
        <p:nvSpPr>
          <p:cNvPr id="20" name="TextovéPole 19"/>
          <p:cNvSpPr txBox="1"/>
          <p:nvPr/>
        </p:nvSpPr>
        <p:spPr>
          <a:xfrm>
            <a:off x="1503100" y="4371298"/>
            <a:ext cx="1535998" cy="461665"/>
          </a:xfrm>
          <a:prstGeom prst="rect">
            <a:avLst/>
          </a:prstGeom>
          <a:noFill/>
        </p:spPr>
        <p:txBody>
          <a:bodyPr wrap="none" rtlCol="0">
            <a:spAutoFit/>
          </a:bodyPr>
          <a:lstStyle/>
          <a:p>
            <a:r>
              <a:rPr lang="cs-CZ" sz="2400" b="1" dirty="0" smtClean="0">
                <a:solidFill>
                  <a:srgbClr val="FF6600"/>
                </a:solidFill>
              </a:rPr>
              <a:t>ZMRZLINU</a:t>
            </a:r>
            <a:endParaRPr lang="cs-CZ" sz="2400" b="1" dirty="0">
              <a:solidFill>
                <a:srgbClr val="FF6600"/>
              </a:solidFill>
            </a:endParaRPr>
          </a:p>
        </p:txBody>
      </p:sp>
      <p:sp>
        <p:nvSpPr>
          <p:cNvPr id="21" name="TextovéPole 20"/>
          <p:cNvSpPr txBox="1"/>
          <p:nvPr/>
        </p:nvSpPr>
        <p:spPr>
          <a:xfrm>
            <a:off x="5041522" y="5577205"/>
            <a:ext cx="1026563" cy="461665"/>
          </a:xfrm>
          <a:prstGeom prst="rect">
            <a:avLst/>
          </a:prstGeom>
          <a:noFill/>
        </p:spPr>
        <p:txBody>
          <a:bodyPr wrap="none" rtlCol="0">
            <a:spAutoFit/>
          </a:bodyPr>
          <a:lstStyle/>
          <a:p>
            <a:r>
              <a:rPr lang="cs-CZ" sz="2400" b="1" dirty="0" smtClean="0"/>
              <a:t>KEČUP</a:t>
            </a:r>
            <a:endParaRPr lang="cs-CZ" sz="2400" b="1" dirty="0"/>
          </a:p>
        </p:txBody>
      </p:sp>
      <p:sp>
        <p:nvSpPr>
          <p:cNvPr id="22" name="TextovéPole 21"/>
          <p:cNvSpPr txBox="1"/>
          <p:nvPr/>
        </p:nvSpPr>
        <p:spPr>
          <a:xfrm>
            <a:off x="4947853" y="3127223"/>
            <a:ext cx="2421432" cy="461665"/>
          </a:xfrm>
          <a:prstGeom prst="rect">
            <a:avLst/>
          </a:prstGeom>
          <a:noFill/>
        </p:spPr>
        <p:txBody>
          <a:bodyPr wrap="none" rtlCol="0">
            <a:spAutoFit/>
          </a:bodyPr>
          <a:lstStyle/>
          <a:p>
            <a:r>
              <a:rPr lang="cs-CZ" sz="2400" b="1" dirty="0" smtClean="0"/>
              <a:t>JAKÉKOLIV MASO</a:t>
            </a:r>
            <a:endParaRPr lang="cs-CZ" sz="2400" b="1" dirty="0"/>
          </a:p>
        </p:txBody>
      </p:sp>
      <p:sp>
        <p:nvSpPr>
          <p:cNvPr id="3" name="TextovéPole 2"/>
          <p:cNvSpPr txBox="1"/>
          <p:nvPr/>
        </p:nvSpPr>
        <p:spPr>
          <a:xfrm>
            <a:off x="5041522" y="6224769"/>
            <a:ext cx="1601400" cy="461665"/>
          </a:xfrm>
          <a:prstGeom prst="rect">
            <a:avLst/>
          </a:prstGeom>
          <a:noFill/>
        </p:spPr>
        <p:txBody>
          <a:bodyPr wrap="none" rtlCol="0">
            <a:spAutoFit/>
          </a:bodyPr>
          <a:lstStyle/>
          <a:p>
            <a:r>
              <a:rPr lang="cs-CZ" sz="2400" b="1" dirty="0" smtClean="0"/>
              <a:t>TĚSTOVINY</a:t>
            </a:r>
            <a:endParaRPr lang="cs-CZ" sz="2400" b="1" dirty="0"/>
          </a:p>
        </p:txBody>
      </p:sp>
    </p:spTree>
    <p:extLst>
      <p:ext uri="{BB962C8B-B14F-4D97-AF65-F5344CB8AC3E}">
        <p14:creationId xmlns:p14="http://schemas.microsoft.com/office/powerpoint/2010/main" xmlns="" val="14259021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sphere">
          <a:fgClr>
            <a:schemeClr val="accent5">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323528" y="476672"/>
            <a:ext cx="5544146" cy="400110"/>
          </a:xfrm>
          <a:prstGeom prst="rect">
            <a:avLst/>
          </a:prstGeom>
          <a:noFill/>
        </p:spPr>
        <p:txBody>
          <a:bodyPr wrap="none" rtlCol="0">
            <a:spAutoFit/>
          </a:bodyPr>
          <a:lstStyle/>
          <a:p>
            <a:r>
              <a:rPr lang="cs-CZ" sz="2000" b="1" dirty="0" smtClean="0">
                <a:solidFill>
                  <a:srgbClr val="0070C0"/>
                </a:solidFill>
              </a:rPr>
              <a:t>Rozhodni, co je správně a co nikoliv. Na věty klikej.</a:t>
            </a:r>
            <a:endParaRPr lang="cs-CZ" sz="2000" b="1" dirty="0">
              <a:solidFill>
                <a:srgbClr val="0070C0"/>
              </a:solidFill>
            </a:endParaRPr>
          </a:p>
        </p:txBody>
      </p:sp>
      <p:sp>
        <p:nvSpPr>
          <p:cNvPr id="2" name="TextovéPole 1"/>
          <p:cNvSpPr txBox="1"/>
          <p:nvPr/>
        </p:nvSpPr>
        <p:spPr>
          <a:xfrm>
            <a:off x="276815" y="1124744"/>
            <a:ext cx="8115107" cy="461665"/>
          </a:xfrm>
          <a:prstGeom prst="rect">
            <a:avLst/>
          </a:prstGeom>
          <a:noFill/>
        </p:spPr>
        <p:txBody>
          <a:bodyPr wrap="none" rtlCol="0">
            <a:spAutoFit/>
          </a:bodyPr>
          <a:lstStyle/>
          <a:p>
            <a:r>
              <a:rPr lang="cs-CZ" sz="2400" b="1" dirty="0" smtClean="0"/>
              <a:t>Po přinesení nákupu potraviny ihned uložím na správné místo.</a:t>
            </a:r>
            <a:endParaRPr lang="cs-CZ" sz="2400" b="1" dirty="0"/>
          </a:p>
        </p:txBody>
      </p:sp>
      <p:sp>
        <p:nvSpPr>
          <p:cNvPr id="3" name="TextovéPole 2"/>
          <p:cNvSpPr txBox="1"/>
          <p:nvPr/>
        </p:nvSpPr>
        <p:spPr>
          <a:xfrm>
            <a:off x="267927" y="1772816"/>
            <a:ext cx="8703858" cy="461665"/>
          </a:xfrm>
          <a:prstGeom prst="rect">
            <a:avLst/>
          </a:prstGeom>
          <a:noFill/>
        </p:spPr>
        <p:txBody>
          <a:bodyPr wrap="none" rtlCol="0">
            <a:spAutoFit/>
          </a:bodyPr>
          <a:lstStyle/>
          <a:p>
            <a:r>
              <a:rPr lang="cs-CZ" sz="2400" b="1" dirty="0" smtClean="0"/>
              <a:t>Maso položím na kuchyňskou linku a nechám tam do druhého dne.</a:t>
            </a:r>
            <a:endParaRPr lang="cs-CZ" sz="2400" b="1" dirty="0"/>
          </a:p>
        </p:txBody>
      </p:sp>
      <p:sp>
        <p:nvSpPr>
          <p:cNvPr id="5" name="TextovéPole 4"/>
          <p:cNvSpPr txBox="1"/>
          <p:nvPr/>
        </p:nvSpPr>
        <p:spPr>
          <a:xfrm>
            <a:off x="276815" y="2463278"/>
            <a:ext cx="3991798" cy="461665"/>
          </a:xfrm>
          <a:prstGeom prst="rect">
            <a:avLst/>
          </a:prstGeom>
          <a:noFill/>
        </p:spPr>
        <p:txBody>
          <a:bodyPr wrap="none" rtlCol="0">
            <a:spAutoFit/>
          </a:bodyPr>
          <a:lstStyle/>
          <a:p>
            <a:r>
              <a:rPr lang="cs-CZ" sz="2400" b="1" dirty="0" smtClean="0"/>
              <a:t>Mléko ihned uklidím do spíže.</a:t>
            </a:r>
            <a:endParaRPr lang="cs-CZ" sz="2400" b="1" dirty="0"/>
          </a:p>
        </p:txBody>
      </p:sp>
      <p:sp>
        <p:nvSpPr>
          <p:cNvPr id="6" name="TextovéPole 5"/>
          <p:cNvSpPr txBox="1"/>
          <p:nvPr/>
        </p:nvSpPr>
        <p:spPr>
          <a:xfrm>
            <a:off x="323528" y="3075150"/>
            <a:ext cx="3921073" cy="461665"/>
          </a:xfrm>
          <a:prstGeom prst="rect">
            <a:avLst/>
          </a:prstGeom>
          <a:noFill/>
        </p:spPr>
        <p:txBody>
          <a:bodyPr wrap="none" rtlCol="0">
            <a:spAutoFit/>
          </a:bodyPr>
          <a:lstStyle/>
          <a:p>
            <a:r>
              <a:rPr lang="cs-CZ" sz="2400" b="1" dirty="0" smtClean="0"/>
              <a:t>Veškeré sýry patří do lednice.</a:t>
            </a:r>
            <a:endParaRPr lang="cs-CZ" sz="2400" b="1" dirty="0"/>
          </a:p>
        </p:txBody>
      </p:sp>
      <p:sp>
        <p:nvSpPr>
          <p:cNvPr id="7" name="TextovéPole 6"/>
          <p:cNvSpPr txBox="1"/>
          <p:nvPr/>
        </p:nvSpPr>
        <p:spPr>
          <a:xfrm>
            <a:off x="347540" y="3717032"/>
            <a:ext cx="4917180" cy="461665"/>
          </a:xfrm>
          <a:prstGeom prst="rect">
            <a:avLst/>
          </a:prstGeom>
          <a:noFill/>
        </p:spPr>
        <p:txBody>
          <a:bodyPr wrap="none" rtlCol="0">
            <a:spAutoFit/>
          </a:bodyPr>
          <a:lstStyle/>
          <a:p>
            <a:r>
              <a:rPr lang="cs-CZ" sz="2400" b="1" dirty="0" smtClean="0"/>
              <a:t>Rohlíky a chléb uklidím do chlebníku.</a:t>
            </a:r>
            <a:endParaRPr lang="cs-CZ" sz="2400" b="1" dirty="0"/>
          </a:p>
        </p:txBody>
      </p:sp>
      <p:sp>
        <p:nvSpPr>
          <p:cNvPr id="9" name="TextovéPole 8"/>
          <p:cNvSpPr txBox="1"/>
          <p:nvPr/>
        </p:nvSpPr>
        <p:spPr>
          <a:xfrm>
            <a:off x="366261" y="4371298"/>
            <a:ext cx="3684920" cy="461665"/>
          </a:xfrm>
          <a:prstGeom prst="rect">
            <a:avLst/>
          </a:prstGeom>
          <a:noFill/>
        </p:spPr>
        <p:txBody>
          <a:bodyPr wrap="none" rtlCol="0">
            <a:spAutoFit/>
          </a:bodyPr>
          <a:lstStyle/>
          <a:p>
            <a:r>
              <a:rPr lang="cs-CZ" sz="2400" b="1" dirty="0" smtClean="0"/>
              <a:t>Banány uložím do mrazáku.</a:t>
            </a:r>
            <a:endParaRPr lang="cs-CZ" sz="2400" b="1" dirty="0"/>
          </a:p>
        </p:txBody>
      </p:sp>
      <p:sp>
        <p:nvSpPr>
          <p:cNvPr id="10" name="TextovéPole 9"/>
          <p:cNvSpPr txBox="1"/>
          <p:nvPr/>
        </p:nvSpPr>
        <p:spPr>
          <a:xfrm>
            <a:off x="366261" y="5634872"/>
            <a:ext cx="4124912" cy="461665"/>
          </a:xfrm>
          <a:prstGeom prst="rect">
            <a:avLst/>
          </a:prstGeom>
          <a:noFill/>
        </p:spPr>
        <p:txBody>
          <a:bodyPr wrap="none" rtlCol="0">
            <a:spAutoFit/>
          </a:bodyPr>
          <a:lstStyle/>
          <a:p>
            <a:r>
              <a:rPr lang="cs-CZ" sz="2400" b="1" dirty="0" smtClean="0"/>
              <a:t>Pomeranče uložím do ledničky.</a:t>
            </a:r>
            <a:endParaRPr lang="cs-CZ" sz="2400" b="1" dirty="0"/>
          </a:p>
        </p:txBody>
      </p:sp>
      <p:sp>
        <p:nvSpPr>
          <p:cNvPr id="11" name="TextovéPole 10"/>
          <p:cNvSpPr txBox="1"/>
          <p:nvPr/>
        </p:nvSpPr>
        <p:spPr>
          <a:xfrm>
            <a:off x="423584" y="5013176"/>
            <a:ext cx="4010265" cy="461665"/>
          </a:xfrm>
          <a:prstGeom prst="rect">
            <a:avLst/>
          </a:prstGeom>
          <a:noFill/>
        </p:spPr>
        <p:txBody>
          <a:bodyPr wrap="none" rtlCol="0">
            <a:spAutoFit/>
          </a:bodyPr>
          <a:lstStyle/>
          <a:p>
            <a:r>
              <a:rPr lang="cs-CZ" sz="2400" b="1" dirty="0" smtClean="0"/>
              <a:t>Mleté maso patří do mrazáku.</a:t>
            </a:r>
            <a:endParaRPr lang="cs-CZ" sz="2400" b="1" dirty="0"/>
          </a:p>
        </p:txBody>
      </p:sp>
      <p:sp>
        <p:nvSpPr>
          <p:cNvPr id="12" name="TextovéPole 11"/>
          <p:cNvSpPr txBox="1"/>
          <p:nvPr/>
        </p:nvSpPr>
        <p:spPr>
          <a:xfrm>
            <a:off x="430254" y="6229263"/>
            <a:ext cx="2903744" cy="461665"/>
          </a:xfrm>
          <a:prstGeom prst="rect">
            <a:avLst/>
          </a:prstGeom>
          <a:noFill/>
        </p:spPr>
        <p:txBody>
          <a:bodyPr wrap="none" rtlCol="0">
            <a:spAutoFit/>
          </a:bodyPr>
          <a:lstStyle/>
          <a:p>
            <a:r>
              <a:rPr lang="cs-CZ" sz="2400" b="1" dirty="0" smtClean="0"/>
              <a:t>Rýži uklidím do spíže.</a:t>
            </a:r>
            <a:endParaRPr lang="cs-CZ" sz="2400" b="1" dirty="0"/>
          </a:p>
        </p:txBody>
      </p:sp>
    </p:spTree>
    <p:extLst>
      <p:ext uri="{BB962C8B-B14F-4D97-AF65-F5344CB8AC3E}">
        <p14:creationId xmlns:p14="http://schemas.microsoft.com/office/powerpoint/2010/main" xmlns="" val="21212017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chemeClr val="accent2"/>
                                      </p:to>
                                    </p:animClr>
                                  </p:childTnLst>
                                </p:cTn>
                              </p:par>
                            </p:childTnLst>
                          </p:cTn>
                        </p:par>
                      </p:childTnLst>
                    </p:cTn>
                  </p:par>
                </p:childTnLst>
              </p:cTn>
              <p:nextCondLst>
                <p:cond evt="onClick" delay="0">
                  <p:tgtEl>
                    <p:spTgt spid="2"/>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3" presetClass="emph" presetSubtype="2" fill="hold" grpId="0" nodeType="clickEffect">
                                  <p:stCondLst>
                                    <p:cond delay="0"/>
                                  </p:stCondLst>
                                  <p:childTnLst>
                                    <p:animClr clrSpc="rgb" dir="cw">
                                      <p:cBhvr override="childStyle">
                                        <p:cTn id="11" dur="2000" fill="hold"/>
                                        <p:tgtEl>
                                          <p:spTgt spid="6"/>
                                        </p:tgtEl>
                                        <p:attrNameLst>
                                          <p:attrName>style.color</p:attrName>
                                        </p:attrNameLst>
                                      </p:cBhvr>
                                      <p:to>
                                        <a:schemeClr val="accent2"/>
                                      </p:to>
                                    </p:animClr>
                                  </p:childTnLst>
                                </p:cTn>
                              </p:par>
                            </p:childTnLst>
                          </p:cTn>
                        </p:par>
                      </p:childTnLst>
                    </p:cTn>
                  </p:par>
                </p:childTnLst>
              </p:cTn>
              <p:nextCondLst>
                <p:cond evt="onClick" delay="0">
                  <p:tgtEl>
                    <p:spTgt spid="6"/>
                  </p:tgtEl>
                </p:cond>
              </p:nextCondLst>
            </p:seq>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3" presetClass="emph" presetSubtype="2" fill="hold" grpId="0" nodeType="clickEffect">
                                  <p:stCondLst>
                                    <p:cond delay="0"/>
                                  </p:stCondLst>
                                  <p:childTnLst>
                                    <p:animClr clrSpc="rgb" dir="cw">
                                      <p:cBhvr override="childStyle">
                                        <p:cTn id="16" dur="2000" fill="hold"/>
                                        <p:tgtEl>
                                          <p:spTgt spid="7"/>
                                        </p:tgtEl>
                                        <p:attrNameLst>
                                          <p:attrName>style.color</p:attrName>
                                        </p:attrNameLst>
                                      </p:cBhvr>
                                      <p:to>
                                        <a:schemeClr val="accent2"/>
                                      </p:to>
                                    </p:animClr>
                                  </p:childTnLst>
                                </p:cTn>
                              </p:par>
                            </p:childTnLst>
                          </p:cTn>
                        </p:par>
                      </p:childTnLst>
                    </p:cTn>
                  </p:par>
                </p:childTnLst>
              </p:cTn>
              <p:nextCondLst>
                <p:cond evt="onClick" delay="0">
                  <p:tgtEl>
                    <p:spTgt spid="7"/>
                  </p:tgtEl>
                </p:cond>
              </p:nextCondLst>
            </p:seq>
            <p:seq concurrent="1" nextAc="seek">
              <p:cTn id="17" restart="whenNotActive" fill="hold" evtFilter="cancelBubble" nodeType="interactiveSeq">
                <p:stCondLst>
                  <p:cond evt="onClick" delay="0">
                    <p:tgtEl>
                      <p:spTgt spid="11"/>
                    </p:tgtEl>
                  </p:cond>
                </p:stCondLst>
                <p:endSync evt="end" delay="0">
                  <p:rtn val="all"/>
                </p:endSync>
                <p:childTnLst>
                  <p:par>
                    <p:cTn id="18" fill="hold">
                      <p:stCondLst>
                        <p:cond delay="0"/>
                      </p:stCondLst>
                      <p:childTnLst>
                        <p:par>
                          <p:cTn id="19" fill="hold">
                            <p:stCondLst>
                              <p:cond delay="0"/>
                            </p:stCondLst>
                            <p:childTnLst>
                              <p:par>
                                <p:cTn id="20" presetID="3" presetClass="emph" presetSubtype="2" fill="hold" grpId="0" nodeType="clickEffect">
                                  <p:stCondLst>
                                    <p:cond delay="0"/>
                                  </p:stCondLst>
                                  <p:childTnLst>
                                    <p:animClr clrSpc="rgb" dir="cw">
                                      <p:cBhvr override="childStyle">
                                        <p:cTn id="21" dur="2000" fill="hold"/>
                                        <p:tgtEl>
                                          <p:spTgt spid="11"/>
                                        </p:tgtEl>
                                        <p:attrNameLst>
                                          <p:attrName>style.color</p:attrName>
                                        </p:attrNameLst>
                                      </p:cBhvr>
                                      <p:to>
                                        <a:schemeClr val="accent2"/>
                                      </p:to>
                                    </p:animClr>
                                  </p:childTnLst>
                                </p:cTn>
                              </p:par>
                            </p:childTnLst>
                          </p:cTn>
                        </p:par>
                      </p:childTnLst>
                    </p:cTn>
                  </p:par>
                </p:childTnLst>
              </p:cTn>
              <p:nextCondLst>
                <p:cond evt="onClick" delay="0">
                  <p:tgtEl>
                    <p:spTgt spid="11"/>
                  </p:tgtEl>
                </p:cond>
              </p:nextCondLst>
            </p:seq>
            <p:seq concurrent="1" nextAc="seek">
              <p:cTn id="22" restart="whenNotActive" fill="hold" evtFilter="cancelBubble" nodeType="interactiveSeq">
                <p:stCondLst>
                  <p:cond evt="onClick" delay="0">
                    <p:tgtEl>
                      <p:spTgt spid="10"/>
                    </p:tgtEl>
                  </p:cond>
                </p:stCondLst>
                <p:endSync evt="end" delay="0">
                  <p:rtn val="all"/>
                </p:endSync>
                <p:childTnLst>
                  <p:par>
                    <p:cTn id="23" fill="hold">
                      <p:stCondLst>
                        <p:cond delay="0"/>
                      </p:stCondLst>
                      <p:childTnLst>
                        <p:par>
                          <p:cTn id="24" fill="hold">
                            <p:stCondLst>
                              <p:cond delay="0"/>
                            </p:stCondLst>
                            <p:childTnLst>
                              <p:par>
                                <p:cTn id="25" presetID="3" presetClass="emph" presetSubtype="2" fill="hold" grpId="0" nodeType="clickEffect">
                                  <p:stCondLst>
                                    <p:cond delay="0"/>
                                  </p:stCondLst>
                                  <p:childTnLst>
                                    <p:animClr clrSpc="rgb" dir="cw">
                                      <p:cBhvr override="childStyle">
                                        <p:cTn id="26" dur="2000" fill="hold"/>
                                        <p:tgtEl>
                                          <p:spTgt spid="10"/>
                                        </p:tgtEl>
                                        <p:attrNameLst>
                                          <p:attrName>style.color</p:attrName>
                                        </p:attrNameLst>
                                      </p:cBhvr>
                                      <p:to>
                                        <a:schemeClr val="accent2"/>
                                      </p:to>
                                    </p:animClr>
                                  </p:childTnLst>
                                </p:cTn>
                              </p:par>
                            </p:childTnLst>
                          </p:cTn>
                        </p:par>
                      </p:childTnLst>
                    </p:cTn>
                  </p:par>
                </p:childTnLst>
              </p:cTn>
              <p:nextCondLst>
                <p:cond evt="onClick" delay="0">
                  <p:tgtEl>
                    <p:spTgt spid="10"/>
                  </p:tgtEl>
                </p:cond>
              </p:nextCondLst>
            </p:seq>
            <p:seq concurrent="1" nextAc="seek">
              <p:cTn id="27" restart="whenNotActive" fill="hold" evtFilter="cancelBubble" nodeType="interactiveSeq">
                <p:stCondLst>
                  <p:cond evt="onClick" delay="0">
                    <p:tgtEl>
                      <p:spTgt spid="12"/>
                    </p:tgtEl>
                  </p:cond>
                </p:stCondLst>
                <p:endSync evt="end" delay="0">
                  <p:rtn val="all"/>
                </p:endSync>
                <p:childTnLst>
                  <p:par>
                    <p:cTn id="28" fill="hold">
                      <p:stCondLst>
                        <p:cond delay="0"/>
                      </p:stCondLst>
                      <p:childTnLst>
                        <p:par>
                          <p:cTn id="29" fill="hold">
                            <p:stCondLst>
                              <p:cond delay="0"/>
                            </p:stCondLst>
                            <p:childTnLst>
                              <p:par>
                                <p:cTn id="30" presetID="3" presetClass="emph" presetSubtype="2" fill="hold" grpId="0" nodeType="clickEffect">
                                  <p:stCondLst>
                                    <p:cond delay="0"/>
                                  </p:stCondLst>
                                  <p:childTnLst>
                                    <p:animClr clrSpc="rgb" dir="cw">
                                      <p:cBhvr override="childStyle">
                                        <p:cTn id="31" dur="2000" fill="hold"/>
                                        <p:tgtEl>
                                          <p:spTgt spid="12"/>
                                        </p:tgtEl>
                                        <p:attrNameLst>
                                          <p:attrName>style.color</p:attrName>
                                        </p:attrNameLst>
                                      </p:cBhvr>
                                      <p:to>
                                        <a:schemeClr val="accent2"/>
                                      </p:to>
                                    </p:animClr>
                                  </p:childTnLst>
                                </p:cTn>
                              </p:par>
                            </p:childTnLst>
                          </p:cTn>
                        </p:par>
                      </p:childTnLst>
                    </p:cTn>
                  </p:par>
                </p:childTnLst>
              </p:cTn>
              <p:nextCondLst>
                <p:cond evt="onClick" delay="0">
                  <p:tgtEl>
                    <p:spTgt spid="12"/>
                  </p:tgtEl>
                </p:cond>
              </p:nextCondLst>
            </p:seq>
            <p:seq concurrent="1" nextAc="seek">
              <p:cTn id="32" restart="whenNotActive" fill="hold" evtFilter="cancelBubble" nodeType="interactiveSeq">
                <p:stCondLst>
                  <p:cond evt="onClick" delay="0">
                    <p:tgtEl>
                      <p:spTgt spid="3"/>
                    </p:tgtEl>
                  </p:cond>
                </p:stCondLst>
                <p:endSync evt="end" delay="0">
                  <p:rtn val="all"/>
                </p:endSync>
                <p:childTnLst>
                  <p:par>
                    <p:cTn id="33" fill="hold">
                      <p:stCondLst>
                        <p:cond delay="0"/>
                      </p:stCondLst>
                      <p:childTnLst>
                        <p:par>
                          <p:cTn id="34" fill="hold">
                            <p:stCondLst>
                              <p:cond delay="0"/>
                            </p:stCondLst>
                            <p:childTnLst>
                              <p:par>
                                <p:cTn id="35" presetID="16" presetClass="exit" presetSubtype="21" fill="hold" grpId="0" nodeType="clickEffect">
                                  <p:stCondLst>
                                    <p:cond delay="0"/>
                                  </p:stCondLst>
                                  <p:childTnLst>
                                    <p:animEffect transition="out" filter="barn(inVertical)">
                                      <p:cBhvr>
                                        <p:cTn id="36" dur="500"/>
                                        <p:tgtEl>
                                          <p:spTgt spid="3"/>
                                        </p:tgtEl>
                                      </p:cBhvr>
                                    </p:animEffect>
                                    <p:set>
                                      <p:cBhvr>
                                        <p:cTn id="37" dur="1" fill="hold">
                                          <p:stCondLst>
                                            <p:cond delay="499"/>
                                          </p:stCondLst>
                                        </p:cTn>
                                        <p:tgtEl>
                                          <p:spTgt spid="3"/>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38" restart="whenNotActive" fill="hold" evtFilter="cancelBubble" nodeType="interactiveSeq">
                <p:stCondLst>
                  <p:cond evt="onClick" delay="0">
                    <p:tgtEl>
                      <p:spTgt spid="5"/>
                    </p:tgtEl>
                  </p:cond>
                </p:stCondLst>
                <p:endSync evt="end" delay="0">
                  <p:rtn val="all"/>
                </p:endSync>
                <p:childTnLst>
                  <p:par>
                    <p:cTn id="39" fill="hold">
                      <p:stCondLst>
                        <p:cond delay="0"/>
                      </p:stCondLst>
                      <p:childTnLst>
                        <p:par>
                          <p:cTn id="40" fill="hold">
                            <p:stCondLst>
                              <p:cond delay="0"/>
                            </p:stCondLst>
                            <p:childTnLst>
                              <p:par>
                                <p:cTn id="41" presetID="16" presetClass="exit" presetSubtype="21" fill="hold" grpId="0" nodeType="clickEffect">
                                  <p:stCondLst>
                                    <p:cond delay="0"/>
                                  </p:stCondLst>
                                  <p:childTnLst>
                                    <p:animEffect transition="out" filter="barn(inVertical)">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44" restart="whenNotActive" fill="hold" evtFilter="cancelBubble" nodeType="interactiveSeq">
                <p:stCondLst>
                  <p:cond evt="onClick" delay="0">
                    <p:tgtEl>
                      <p:spTgt spid="9"/>
                    </p:tgtEl>
                  </p:cond>
                </p:stCondLst>
                <p:endSync evt="end" delay="0">
                  <p:rtn val="all"/>
                </p:endSync>
                <p:childTnLst>
                  <p:par>
                    <p:cTn id="45" fill="hold">
                      <p:stCondLst>
                        <p:cond delay="0"/>
                      </p:stCondLst>
                      <p:childTnLst>
                        <p:par>
                          <p:cTn id="46" fill="hold">
                            <p:stCondLst>
                              <p:cond delay="0"/>
                            </p:stCondLst>
                            <p:childTnLst>
                              <p:par>
                                <p:cTn id="47" presetID="16" presetClass="exit" presetSubtype="21" fill="hold" grpId="0" nodeType="clickEffect">
                                  <p:stCondLst>
                                    <p:cond delay="0"/>
                                  </p:stCondLst>
                                  <p:childTnLst>
                                    <p:animEffect transition="out" filter="barn(inVertical)">
                                      <p:cBhvr>
                                        <p:cTn id="48" dur="500"/>
                                        <p:tgtEl>
                                          <p:spTgt spid="9"/>
                                        </p:tgtEl>
                                      </p:cBhvr>
                                    </p:animEffect>
                                    <p:set>
                                      <p:cBhvr>
                                        <p:cTn id="49"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2" grpId="0"/>
      <p:bldP spid="3" grpId="0"/>
      <p:bldP spid="5" grpId="0"/>
      <p:bldP spid="6" grpId="0"/>
      <p:bldP spid="7" grpId="0"/>
      <p:bldP spid="9" grpId="0"/>
      <p:bldP spid="10"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a:xfrm>
            <a:off x="457200" y="260649"/>
            <a:ext cx="8229600" cy="5865519"/>
          </a:xfrm>
        </p:spPr>
        <p:txBody>
          <a:bodyPr/>
          <a:lstStyle/>
          <a:p>
            <a:pPr marL="0" lvl="0" indent="0">
              <a:buNone/>
            </a:pPr>
            <a:r>
              <a:rPr lang="cs-CZ" b="1"/>
              <a:t>Zdroje a citace: </a:t>
            </a:r>
            <a:r>
              <a:rPr lang="cs-CZ"/>
              <a:t>Microsoft Office - Klipart</a:t>
            </a:r>
          </a:p>
          <a:p>
            <a:pPr marL="0" lvl="0" indent="0">
              <a:buNone/>
            </a:pPr>
            <a:endParaRPr lang="cs-CZ" b="1"/>
          </a:p>
        </p:txBody>
      </p:sp>
      <p:sp>
        <p:nvSpPr>
          <p:cNvPr id="3" name="TextovéPole 1"/>
          <p:cNvSpPr txBox="1"/>
          <p:nvPr/>
        </p:nvSpPr>
        <p:spPr>
          <a:xfrm>
            <a:off x="3188064" y="1052739"/>
            <a:ext cx="4529123"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0" i="0" u="none" strike="noStrike" kern="1200" cap="none" spc="0" baseline="0">
                <a:solidFill>
                  <a:srgbClr val="000000"/>
                </a:solidFill>
                <a:uFillTx/>
                <a:latin typeface="Calibri"/>
                <a:ea typeface=""/>
                <a:cs typeface=""/>
              </a:rPr>
              <a:t>Vlastní fotografie autorky</a:t>
            </a:r>
          </a:p>
        </p:txBody>
      </p:sp>
    </p:spTree>
    <p:extLst>
      <p:ext uri="{BB962C8B-B14F-4D97-AF65-F5344CB8AC3E}">
        <p14:creationId xmlns:p14="http://schemas.microsoft.com/office/powerpoint/2010/main" xmlns="" val="1806447212"/>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TotalTime>
  <Words>716</Words>
  <Application>Microsoft Office PowerPoint</Application>
  <PresentationFormat>Předvádění na obrazovce (4:3)</PresentationFormat>
  <Paragraphs>109</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Ukládání potravin VY_32_INOVACE_2C_04 Číslo projektu: CZ.1.07/1.5.00/34.1056</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Dum</cp:lastModifiedBy>
  <cp:revision>36</cp:revision>
  <dcterms:created xsi:type="dcterms:W3CDTF">2013-12-24T13:13:50Z</dcterms:created>
  <dcterms:modified xsi:type="dcterms:W3CDTF">2014-04-29T14:51:27Z</dcterms:modified>
</cp:coreProperties>
</file>