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7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21417-7C20-4836-8D98-AB6FAE45C7F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991DF-7CF9-4310-9C69-185289455C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40F49-CB0D-4993-8A07-3EED5BB36AF8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206B7-0F47-4D9F-A6CB-EF922F365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D6A87-4ADD-4340-AC3B-687F2BAA4BBD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E252A-6ECB-4D47-A605-EC7EEDF96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FE871-74E0-4945-83E9-59B187C9679B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E36E8-86B0-425C-8161-FD25A3AEB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B06D1-D6B6-4165-B7BB-7C99059BE111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C9A7E-F99A-4A2B-8D58-A488D9836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A4092-5D91-484B-9511-6186E5303127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E8D30-ECBD-4936-A85D-100032938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B953E-3B42-4139-A68B-159A489E8457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2C23A-AA11-456A-89D0-7AAA41E1F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CC97B-2366-4EA0-94A4-6A833681EE1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075E9-8659-4F2B-BAA8-DA3123AE4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EADD0-226F-43F5-B9E5-113D3888526B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89A86-C9EA-46E2-B2FD-2AC026C03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95D7A-93E3-4F81-A51A-D025F694640F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6E73-AF5B-4923-A6A3-B287BF53D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0BBB9-AB2C-47DF-87E6-76711B9D1059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BC06F-48A8-4DC3-8913-672AA3A50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9CBB7CE-157E-49C6-88FC-D2F25CBCF7F7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7C2CD2-ED9E-40B7-96AD-EA2E3D200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8.jpeg"/><Relationship Id="rId7" Type="http://schemas.openxmlformats.org/officeDocument/2006/relationships/image" Target="../media/image23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l%C5%BEi%C4%8Dka-l%C5%BE%C3%ADce-potraviny-n%C3%A1dob%C3%AD-155475/" TargetMode="External"/><Relationship Id="rId3" Type="http://schemas.openxmlformats.org/officeDocument/2006/relationships/hyperlink" Target="http://cs.wikipedia.org/wiki/Pizza" TargetMode="External"/><Relationship Id="rId7" Type="http://schemas.openxmlformats.org/officeDocument/2006/relationships/hyperlink" Target="http://pixabay.com/cs/stupnice-v%C3%A1hy-va%C5%99en%C3%AD-potraviny-154924/" TargetMode="External"/><Relationship Id="rId12" Type="http://schemas.openxmlformats.org/officeDocument/2006/relationships/hyperlink" Target="http://pixabay.com/cs/%C4%8Dern%C3%A1-potraviny-obrys-v%C3%BDkres-l%C3%A1hev-29755/" TargetMode="External"/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ropa-olivov%C3%BD-olej-%C5%99ek-italsk%C3%A1-159855/" TargetMode="External"/><Relationship Id="rId11" Type="http://schemas.openxmlformats.org/officeDocument/2006/relationships/hyperlink" Target="http://pixabay.com/cs/keramick%C3%BD-porcel%C3%A1n-n%C3%A1dob%C3%AD-m%C3%ADsa-156155/" TargetMode="External"/><Relationship Id="rId5" Type="http://schemas.openxmlformats.org/officeDocument/2006/relationships/hyperlink" Target="http://pixabay.com/cs/m%C3%ADsa-porcel%C3%A1n-%C5%A1ed%C3%A1-planina-156156/" TargetMode="External"/><Relationship Id="rId10" Type="http://schemas.openxmlformats.org/officeDocument/2006/relationships/hyperlink" Target="http://pixabay.com/cs/pizza-potraviny-pl%C3%A1tek-s%C3%BDr-italsk%C3%A1-148291/" TargetMode="External"/><Relationship Id="rId4" Type="http://schemas.openxmlformats.org/officeDocument/2006/relationships/hyperlink" Target="http://pixabay.com/cs/pizzerie-pizzeria-pece-na-pizzu-52557/" TargetMode="External"/><Relationship Id="rId9" Type="http://schemas.openxmlformats.org/officeDocument/2006/relationships/hyperlink" Target="http://pixabay.com/cs/l%C5%BE%C3%ADce-j%C3%ADst-potraviny-dr%C5%BEet-kov-160549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PIZZA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VY_32_INOVACE_2C_06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Práce v domácnosti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smtClean="0"/>
              <a:t>Mateřská </a:t>
            </a:r>
            <a:r>
              <a:rPr lang="cs-CZ" sz="2000" dirty="0" smtClean="0"/>
              <a:t>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4370" name="Group 34"/>
          <p:cNvGraphicFramePr>
            <a:graphicFrameLocks noGrp="1"/>
          </p:cNvGraphicFramePr>
          <p:nvPr/>
        </p:nvGraphicFramePr>
        <p:xfrm>
          <a:off x="539750" y="357188"/>
          <a:ext cx="8280400" cy="6036584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82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učební materiál slouží jako podpora výuky. Seznamuje žáky s tématem - příprava teplého pokrmu „Pizza“.  Žáci se seznámí s receptem včetně toho, co budou k přípravě pokrmu potřebovat. Prohlédnou si doplňující obrázky. První úkol je interaktivní - žáci vybírají, co budou potřebovat pro přípravu pizzy.  Po kliknutí myši správné slovo doletí na vyhrazené místo. Na posledních dvou úkolech žáci pracují pomocí rukopisných poznámek. Čarou tvoří správné dvojice.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Délka trvání výuky pomocí tohoto materiálu je 30 minut.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5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/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88" y="357188"/>
            <a:ext cx="8429625" cy="6143625"/>
          </a:xfr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cap="all" dirty="0" smtClean="0"/>
              <a:t>PIZZA</a:t>
            </a:r>
            <a:endParaRPr lang="cs-CZ" sz="9600" b="1" cap="all" dirty="0"/>
          </a:p>
        </p:txBody>
      </p:sp>
      <p:pic>
        <p:nvPicPr>
          <p:cNvPr id="15363" name="Picture 9" descr="pizza-148291_64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365625"/>
            <a:ext cx="403225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357166"/>
            <a:ext cx="8229600" cy="6215084"/>
          </a:xfrm>
        </p:spPr>
        <p:txBody>
          <a:bodyPr rtlCol="0">
            <a:normAutofit fontScale="92500" lnSpcReduction="20000"/>
          </a:bodyPr>
          <a:lstStyle/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800" b="1" dirty="0" smtClean="0"/>
              <a:t>Pizza </a:t>
            </a:r>
            <a:r>
              <a:rPr lang="cs-CZ" sz="2800" dirty="0" smtClean="0"/>
              <a:t>je velký kruhový plát světlého chlebového těsta (koláč), nahoře </a:t>
            </a:r>
            <a:r>
              <a:rPr lang="cs-CZ" sz="2800" b="1" dirty="0" smtClean="0"/>
              <a:t>s náplní vyrobenou z rajčat, sýra a jiných ingrediencí.  </a:t>
            </a:r>
            <a:r>
              <a:rPr lang="cs-CZ" sz="2800" dirty="0" smtClean="0"/>
              <a:t>Peče se v </a:t>
            </a:r>
            <a:r>
              <a:rPr lang="cs-CZ" sz="2800" b="1" dirty="0" smtClean="0"/>
              <a:t>peci nebo troubě.</a:t>
            </a:r>
            <a:r>
              <a:rPr lang="cs-CZ" sz="2800" dirty="0" smtClean="0"/>
              <a:t> </a:t>
            </a:r>
          </a:p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800" b="1" dirty="0" smtClean="0"/>
              <a:t>Původem pochází z Itálie </a:t>
            </a:r>
            <a:r>
              <a:rPr lang="cs-CZ" sz="2800" dirty="0" smtClean="0"/>
              <a:t>a stala se oblíbeným jídlem po celém světě. </a:t>
            </a:r>
          </a:p>
          <a:p>
            <a:pPr mar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800" b="1" dirty="0" smtClean="0"/>
              <a:t>Restaurace</a:t>
            </a:r>
            <a:r>
              <a:rPr lang="cs-CZ" sz="2800" dirty="0" smtClean="0"/>
              <a:t>, ve kterých se pizza připravuje se nazývají </a:t>
            </a:r>
            <a:r>
              <a:rPr lang="cs-CZ" sz="2800" b="1" dirty="0" smtClean="0"/>
              <a:t>pizzerie</a:t>
            </a:r>
            <a:r>
              <a:rPr lang="cs-CZ" sz="2800" dirty="0" smtClean="0"/>
              <a:t>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1800" b="1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1800" b="1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1800" b="1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b="1" dirty="0" smtClean="0"/>
              <a:t>Některé druhy pizzy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200" b="1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b="1" dirty="0" err="1" smtClean="0"/>
              <a:t>Margherita</a:t>
            </a:r>
            <a:r>
              <a:rPr lang="cs-CZ" sz="2200" b="1" dirty="0" smtClean="0"/>
              <a:t> </a:t>
            </a:r>
            <a:r>
              <a:rPr lang="cs-CZ" sz="2200" dirty="0" smtClean="0"/>
              <a:t>– rajčatový základ, mozarella,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dirty="0" smtClean="0"/>
              <a:t>bazalka, olivový olej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b="1" dirty="0" err="1" smtClean="0"/>
              <a:t>Capricciosa</a:t>
            </a:r>
            <a:r>
              <a:rPr lang="cs-CZ" sz="2200" b="1" dirty="0" smtClean="0"/>
              <a:t> </a:t>
            </a:r>
            <a:r>
              <a:rPr lang="cs-CZ" sz="2200" dirty="0" smtClean="0"/>
              <a:t>– rajčatový základ, mozarella,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dirty="0" smtClean="0"/>
              <a:t>šunka, žampióny, artyčoky, olivy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b="1" dirty="0" smtClean="0"/>
              <a:t>Pizza </a:t>
            </a:r>
            <a:r>
              <a:rPr lang="cs-CZ" sz="2200" b="1" dirty="0" err="1" smtClean="0"/>
              <a:t>quattro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formaggi</a:t>
            </a:r>
            <a:r>
              <a:rPr lang="cs-CZ" sz="2200" b="1" dirty="0" smtClean="0"/>
              <a:t> </a:t>
            </a:r>
            <a:r>
              <a:rPr lang="cs-CZ" sz="2200" dirty="0" smtClean="0"/>
              <a:t>– pizza se čtyřmi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200" dirty="0" smtClean="0"/>
              <a:t>druhy sýrů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2800" b="1" dirty="0" smtClean="0"/>
          </a:p>
        </p:txBody>
      </p:sp>
      <p:pic>
        <p:nvPicPr>
          <p:cNvPr id="11268" name="Picture 4" descr="Pizzerie, Pizzeria, Pece Na Pizzu, Šéfkucha&amp;rcaron;, Pizz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571876"/>
            <a:ext cx="3929090" cy="29468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PŘÍPRAVA PIZZY</a:t>
            </a:r>
            <a:endParaRPr lang="cs-CZ" b="1" cap="all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dirty="0" smtClean="0"/>
              <a:t>Na přípravu pizzy si připravíme tyto kuchyňské potřeby: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1500" b="1" dirty="0" smtClean="0"/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Kuchyňskou váhu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Lžíci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Lžičku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Odměrku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Mísu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Váleček na těsto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Plech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Struhadlo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Rádýlko na krájení pizzy</a:t>
            </a:r>
          </a:p>
          <a:p>
            <a:pPr marL="900113" indent="-4492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dirty="0" smtClean="0"/>
              <a:t>Talíř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endParaRPr lang="cs-CZ" sz="2800" b="1" dirty="0" smtClean="0"/>
          </a:p>
        </p:txBody>
      </p:sp>
      <p:pic>
        <p:nvPicPr>
          <p:cNvPr id="16388" name="Picture 7" descr="scale-154924_64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3429000"/>
            <a:ext cx="2406650" cy="275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KUCHYŇSKÉ POTŘEBY</a:t>
            </a:r>
            <a:endParaRPr lang="cs-CZ" b="1" cap="all" dirty="0"/>
          </a:p>
        </p:txBody>
      </p:sp>
      <p:pic>
        <p:nvPicPr>
          <p:cNvPr id="17411" name="Obrázek 8" descr="MH90034097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38" y="1714500"/>
            <a:ext cx="1898650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1" descr="scale-154924_64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643063"/>
            <a:ext cx="1841500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12" descr="MH90037113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7145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3" descr="teaspoon-155475_64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680454">
            <a:off x="2762250" y="1652588"/>
            <a:ext cx="1020763" cy="203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4" descr="pizza-cutter-155341_64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75" y="3571875"/>
            <a:ext cx="1427163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5" descr="spoon-160549_64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3" y="4643438"/>
            <a:ext cx="1389062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6" descr="bowl-156156_64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15125" y="4929188"/>
            <a:ext cx="1903413" cy="143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8" descr="MH900341006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43313" y="4714875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9" descr="C:\Users\Dada\Desktop\dumky\duma\ceramic-156155_640.png"/>
          <p:cNvPicPr>
            <a:picLocks noGrp="1" noChangeAspect="1" noChangeArrowheads="1"/>
          </p:cNvPicPr>
          <p:nvPr>
            <p:ph idx="1"/>
          </p:nvPr>
        </p:nvPicPr>
        <p:blipFill>
          <a:blip r:embed="rId10"/>
          <a:srcRect/>
          <a:stretch>
            <a:fillRect/>
          </a:stretch>
        </p:blipFill>
        <p:spPr>
          <a:xfrm>
            <a:off x="1785938" y="3786188"/>
            <a:ext cx="2476500" cy="1238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Ingredience</a:t>
            </a:r>
            <a:endParaRPr lang="cs-CZ" b="1" cap="all" dirty="0"/>
          </a:p>
        </p:txBody>
      </p:sp>
      <p:sp>
        <p:nvSpPr>
          <p:cNvPr id="1843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600" b="1" dirty="0" smtClean="0"/>
              <a:t>Na přípravu pizzy budeme potřebovat:</a:t>
            </a:r>
          </a:p>
          <a:p>
            <a:pPr>
              <a:lnSpc>
                <a:spcPct val="80000"/>
              </a:lnSpc>
            </a:pPr>
            <a:endParaRPr lang="cs-CZ" sz="2600" dirty="0" smtClean="0"/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1 lžičku soli 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450 g hladké mouky 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2 lžíce oleje 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200 ml vlažného mléka 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1/2 kostky droždí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600" b="1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600" b="1" dirty="0" smtClean="0"/>
              <a:t>Podle potřeby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kečup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šunku</a:t>
            </a:r>
          </a:p>
          <a:p>
            <a:pPr marL="804863" indent="-449263">
              <a:lnSpc>
                <a:spcPct val="80000"/>
              </a:lnSpc>
            </a:pPr>
            <a:r>
              <a:rPr lang="cs-CZ" sz="2600" b="1" dirty="0" smtClean="0"/>
              <a:t>sýr</a:t>
            </a:r>
          </a:p>
          <a:p>
            <a:pPr>
              <a:lnSpc>
                <a:spcPct val="80000"/>
              </a:lnSpc>
            </a:pPr>
            <a:endParaRPr lang="cs-CZ" sz="2600" b="1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6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SUROVINY NA PŘÍPRAVU PIZZY</a:t>
            </a:r>
            <a:endParaRPr lang="cs-CZ" b="1" dirty="0" smtClean="0">
              <a:latin typeface="Arial" charset="0"/>
            </a:endParaRPr>
          </a:p>
        </p:txBody>
      </p:sp>
      <p:sp>
        <p:nvSpPr>
          <p:cNvPr id="19459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/>
          <a:lstStyle/>
          <a:p>
            <a:endParaRPr lang="cs-CZ" sz="2800" b="1" smtClean="0"/>
          </a:p>
          <a:p>
            <a:endParaRPr lang="cs-CZ" sz="2800" b="1" smtClean="0"/>
          </a:p>
          <a:p>
            <a:endParaRPr lang="cs-CZ" sz="2800" b="1" smtClean="0"/>
          </a:p>
          <a:p>
            <a:pPr>
              <a:buFont typeface="Arial" charset="0"/>
              <a:buNone/>
            </a:pPr>
            <a:endParaRPr lang="cs-CZ" sz="2800" b="1" smtClean="0"/>
          </a:p>
        </p:txBody>
      </p:sp>
      <p:pic>
        <p:nvPicPr>
          <p:cNvPr id="19460" name="Obrázek 10" descr="MH90034901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63" y="1571625"/>
            <a:ext cx="1785937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27" descr="MH90044175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88" y="4286250"/>
            <a:ext cx="25717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28" descr="MH900411904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4429125"/>
            <a:ext cx="2119313" cy="2119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0" descr="oil-159855_64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4214813"/>
            <a:ext cx="1343025" cy="232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1" descr="MH90044177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188" y="1571625"/>
            <a:ext cx="16192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12" descr="black-29755_64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71625" y="1643063"/>
            <a:ext cx="1128713" cy="218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14" descr="food-159787_64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143375" y="3071813"/>
            <a:ext cx="34798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POSTUP PŘÍPRAVY PIZZY</a:t>
            </a:r>
            <a:endParaRPr lang="cs-CZ" b="1" dirty="0" smtClean="0">
              <a:latin typeface="Arial" charset="0"/>
            </a:endParaRPr>
          </a:p>
        </p:txBody>
      </p:sp>
      <p:sp>
        <p:nvSpPr>
          <p:cNvPr id="20483" name="Zástupný symbol pro obsah 4"/>
          <p:cNvSpPr>
            <a:spLocks noGrp="1"/>
          </p:cNvSpPr>
          <p:nvPr>
            <p:ph idx="1"/>
          </p:nvPr>
        </p:nvSpPr>
        <p:spPr>
          <a:xfrm>
            <a:off x="357188" y="1571625"/>
            <a:ext cx="8572500" cy="500062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Hladkou mouku, vlažné mléko, sůl, olej, droždí smícháme dohromady a vypracujeme těsto.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Připravíme si plech, který vymažeme olejem.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Těsto vyválíme a dáme na vymazaný plech.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Na plechu necháme těsto 30 minut kynout.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Po vykynutí těsto pomažeme kečupem, ozdobíme šunkou a nastrouhaným sýrem.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Poté pečeme asi 20 minut při 225 °C.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Upečenou pizzu vyndáme z trouby a nakrájíme rádýlkem.</a:t>
            </a:r>
          </a:p>
          <a:p>
            <a:pPr marL="514350" indent="-514350" algn="ctr">
              <a:buNone/>
            </a:pPr>
            <a:endParaRPr lang="cs-CZ" sz="1100" b="1" dirty="0" smtClean="0"/>
          </a:p>
          <a:p>
            <a:pPr marL="514350" indent="-514350" algn="ctr">
              <a:buNone/>
            </a:pPr>
            <a:r>
              <a:rPr lang="cs-CZ" sz="2600" b="1" dirty="0" smtClean="0"/>
              <a:t>Dobrou chuť!</a:t>
            </a:r>
          </a:p>
          <a:p>
            <a:pPr>
              <a:buFont typeface="Arial" charset="0"/>
              <a:buNone/>
            </a:pPr>
            <a:endParaRPr lang="cs-CZ" sz="2800" dirty="0" smtClean="0"/>
          </a:p>
          <a:p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Vyberte kuchyňské potřeby, které budete potřebovat na přípravu pizzy.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14313" y="6357938"/>
            <a:ext cx="6072187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Správná odpověď doletí při kliknutí myší na vyhrazené místo.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  <p:sp>
        <p:nvSpPr>
          <p:cNvPr id="25" name="Obdélník 24">
            <a:hlinkClick r:id="rId2" action="ppaction://hlinksldjump"/>
          </p:cNvPr>
          <p:cNvSpPr/>
          <p:nvPr/>
        </p:nvSpPr>
        <p:spPr>
          <a:xfrm>
            <a:off x="2928938" y="857250"/>
            <a:ext cx="1500187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HRNEC</a:t>
            </a:r>
          </a:p>
        </p:txBody>
      </p:sp>
      <p:sp>
        <p:nvSpPr>
          <p:cNvPr id="18" name="Zkosené hrany 17"/>
          <p:cNvSpPr/>
          <p:nvPr/>
        </p:nvSpPr>
        <p:spPr>
          <a:xfrm>
            <a:off x="285750" y="4286250"/>
            <a:ext cx="8643938" cy="2071688"/>
          </a:xfrm>
          <a:prstGeom prst="bevel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>
            <a:hlinkClick r:id="rId2" action="ppaction://hlinksldjump"/>
          </p:cNvPr>
          <p:cNvSpPr/>
          <p:nvPr/>
        </p:nvSpPr>
        <p:spPr>
          <a:xfrm>
            <a:off x="2357438" y="3571875"/>
            <a:ext cx="2714625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NABĚRAČKA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71500" y="785813"/>
            <a:ext cx="1785938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LŽÍCE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14313" y="1785938"/>
            <a:ext cx="2500312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ODMĚRKA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785813" y="2857500"/>
            <a:ext cx="1928812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VÁLEČEK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500438" y="1928813"/>
            <a:ext cx="1357312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MÍSA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857750" y="1357313"/>
            <a:ext cx="1285875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VÁHA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214938" y="3214688"/>
            <a:ext cx="2214562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RÁDÝLKO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715000" y="2214563"/>
            <a:ext cx="2643188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STRUHADLO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7286625" y="785813"/>
            <a:ext cx="1357313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TALÍŘ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3286125" y="2786063"/>
            <a:ext cx="1500188" cy="5715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ysClr val="windowText" lastClr="000000"/>
                </a:solidFill>
              </a:rPr>
              <a:t>PLECH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49769E-7 L 0.18889 0.555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2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70213E-6 L -0.07795 0.469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0" y="2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0161 L 0.0342 0.4898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" y="2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6.56799E-7 L -0.04566 0.251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" y="1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87 -0.00879 L -0.00954 0.355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0" y="18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54209E-6 L -0.00087 0.679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3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05365E-6 L 0.05087 0.5020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" y="2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49584E-6 L 0.01337 0.3043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0" y="1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0046 L -0.07517 0.3977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00" y="1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20" grpId="0" animBg="1"/>
      <p:bldP spid="26" grpId="0" animBg="1"/>
      <p:bldP spid="31" grpId="0" animBg="1"/>
      <p:bldP spid="29" grpId="0" animBg="1"/>
      <p:bldP spid="21" grpId="0" animBg="1"/>
      <p:bldP spid="30" grpId="0" animBg="1"/>
      <p:bldP spid="23" grpId="0" animBg="1"/>
      <p:bldP spid="33" grpId="0" animBg="1"/>
      <p:bldP spid="3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291" name="Obdélník 7"/>
          <p:cNvSpPr>
            <a:spLocks noChangeArrowheads="1"/>
          </p:cNvSpPr>
          <p:nvPr/>
        </p:nvSpPr>
        <p:spPr bwMode="auto">
          <a:xfrm>
            <a:off x="357188" y="142875"/>
            <a:ext cx="8286750" cy="4000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solidFill>
              <a:schemeClr val="accent6">
                <a:lumMod val="50000"/>
              </a:schemeClr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pl-PL" sz="2000" b="1" dirty="0">
                <a:latin typeface="+mn-lt"/>
              </a:rPr>
              <a:t>Spojte čarou obrázky se slovy a utvořte správné dvojice.</a:t>
            </a:r>
            <a:endParaRPr lang="cs-CZ" sz="2000" b="1" dirty="0">
              <a:latin typeface="+mn-lt"/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22532" name="Obrázek 21" descr="MH90041190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" y="2714625"/>
            <a:ext cx="1500187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Elipsa 10"/>
          <p:cNvSpPr/>
          <p:nvPr/>
        </p:nvSpPr>
        <p:spPr>
          <a:xfrm>
            <a:off x="2571750" y="1571625"/>
            <a:ext cx="3929063" cy="392906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2534" name="Picture 11" descr="MH90044177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25" y="1857375"/>
            <a:ext cx="16192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12" descr="black-29755_64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15250" y="3786188"/>
            <a:ext cx="1128713" cy="218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14" descr="food-159787_64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" y="928688"/>
            <a:ext cx="257175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15" descr="C:\Users\Dada\Desktop\dumky\duma1\MH900441785.JPG"/>
          <p:cNvPicPr>
            <a:picLocks noChangeAspect="1" noChangeArrowheads="1"/>
          </p:cNvPicPr>
          <p:nvPr/>
        </p:nvPicPr>
        <p:blipFill>
          <a:blip r:embed="rId6"/>
          <a:srcRect t="13846" r="-10770" b="-6155"/>
          <a:stretch>
            <a:fillRect/>
          </a:stretch>
        </p:blipFill>
        <p:spPr bwMode="auto">
          <a:xfrm>
            <a:off x="5929313" y="714375"/>
            <a:ext cx="17145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6" descr="C:\Users\Dada\Desktop\dumky\duma1\MH900088434.JPG"/>
          <p:cNvPicPr>
            <a:picLocks noChangeAspect="1" noChangeArrowheads="1"/>
          </p:cNvPicPr>
          <p:nvPr/>
        </p:nvPicPr>
        <p:blipFill>
          <a:blip r:embed="rId7"/>
          <a:srcRect l="3847" t="15384" r="6154" b="13077"/>
          <a:stretch>
            <a:fillRect/>
          </a:stretch>
        </p:blipFill>
        <p:spPr bwMode="auto">
          <a:xfrm>
            <a:off x="857250" y="4500563"/>
            <a:ext cx="18573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9" name="TextovéPole 16"/>
          <p:cNvSpPr txBox="1">
            <a:spLocks noChangeArrowheads="1"/>
          </p:cNvSpPr>
          <p:nvPr/>
        </p:nvSpPr>
        <p:spPr bwMode="auto">
          <a:xfrm>
            <a:off x="3143250" y="2357438"/>
            <a:ext cx="10747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kečup</a:t>
            </a:r>
          </a:p>
        </p:txBody>
      </p:sp>
      <p:sp>
        <p:nvSpPr>
          <p:cNvPr id="22540" name="TextovéPole 17"/>
          <p:cNvSpPr txBox="1">
            <a:spLocks noChangeArrowheads="1"/>
          </p:cNvSpPr>
          <p:nvPr/>
        </p:nvSpPr>
        <p:spPr bwMode="auto">
          <a:xfrm>
            <a:off x="3000375" y="3429000"/>
            <a:ext cx="1106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houby</a:t>
            </a:r>
          </a:p>
        </p:txBody>
      </p:sp>
      <p:sp>
        <p:nvSpPr>
          <p:cNvPr id="22541" name="TextovéPole 19"/>
          <p:cNvSpPr txBox="1">
            <a:spLocks noChangeArrowheads="1"/>
          </p:cNvSpPr>
          <p:nvPr/>
        </p:nvSpPr>
        <p:spPr bwMode="auto">
          <a:xfrm>
            <a:off x="4500563" y="3643313"/>
            <a:ext cx="1279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paprika</a:t>
            </a:r>
          </a:p>
        </p:txBody>
      </p:sp>
      <p:sp>
        <p:nvSpPr>
          <p:cNvPr id="22542" name="TextovéPole 20"/>
          <p:cNvSpPr txBox="1">
            <a:spLocks noChangeArrowheads="1"/>
          </p:cNvSpPr>
          <p:nvPr/>
        </p:nvSpPr>
        <p:spPr bwMode="auto">
          <a:xfrm>
            <a:off x="3500438" y="4500563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sýr</a:t>
            </a:r>
          </a:p>
        </p:txBody>
      </p:sp>
      <p:sp>
        <p:nvSpPr>
          <p:cNvPr id="22543" name="TextovéPole 21"/>
          <p:cNvSpPr txBox="1">
            <a:spLocks noChangeArrowheads="1"/>
          </p:cNvSpPr>
          <p:nvPr/>
        </p:nvSpPr>
        <p:spPr bwMode="auto">
          <a:xfrm>
            <a:off x="4857750" y="2714625"/>
            <a:ext cx="1074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šunka</a:t>
            </a:r>
          </a:p>
        </p:txBody>
      </p:sp>
      <p:sp>
        <p:nvSpPr>
          <p:cNvPr id="22544" name="TextovéPole 22"/>
          <p:cNvSpPr txBox="1">
            <a:spLocks noChangeArrowheads="1"/>
          </p:cNvSpPr>
          <p:nvPr/>
        </p:nvSpPr>
        <p:spPr bwMode="auto">
          <a:xfrm>
            <a:off x="4214813" y="1928813"/>
            <a:ext cx="90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rajče</a:t>
            </a:r>
          </a:p>
        </p:txBody>
      </p:sp>
      <p:pic>
        <p:nvPicPr>
          <p:cNvPr id="22545" name="Picture 17" descr="C:\Users\Dada\Desktop\dumky\duma1\MH900413024.JPG"/>
          <p:cNvPicPr>
            <a:picLocks noChangeAspect="1" noChangeArrowheads="1"/>
          </p:cNvPicPr>
          <p:nvPr/>
        </p:nvPicPr>
        <p:blipFill>
          <a:blip r:embed="rId8"/>
          <a:srcRect t="18750" b="17500"/>
          <a:stretch>
            <a:fillRect/>
          </a:stretch>
        </p:blipFill>
        <p:spPr bwMode="auto">
          <a:xfrm>
            <a:off x="5072063" y="5429250"/>
            <a:ext cx="1905000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6" name="TextovéPole 23"/>
          <p:cNvSpPr txBox="1">
            <a:spLocks noChangeArrowheads="1"/>
          </p:cNvSpPr>
          <p:nvPr/>
        </p:nvSpPr>
        <p:spPr bwMode="auto">
          <a:xfrm>
            <a:off x="4714875" y="4429125"/>
            <a:ext cx="10588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salám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4" name="Obdélník 7"/>
          <p:cNvSpPr>
            <a:spLocks noChangeArrowheads="1"/>
          </p:cNvSpPr>
          <p:nvPr/>
        </p:nvSpPr>
        <p:spPr bwMode="auto">
          <a:xfrm>
            <a:off x="357188" y="142875"/>
            <a:ext cx="8286750" cy="400050"/>
          </a:xfrm>
          <a:prstGeom prst="rect">
            <a:avLst/>
          </a:prstGeom>
          <a:solidFill>
            <a:srgbClr val="FFE389"/>
          </a:solidFill>
          <a:ln w="9525">
            <a:solidFill>
              <a:srgbClr val="00B05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pl-PL" sz="2000" b="1" dirty="0">
                <a:latin typeface="Calibri" pitchFamily="34" charset="0"/>
              </a:rPr>
              <a:t>Spojte čarou stejné obrázky a utvořte správné dvojice.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3143250" y="6143625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grpSp>
        <p:nvGrpSpPr>
          <p:cNvPr id="23556" name="Skupina 10"/>
          <p:cNvGrpSpPr>
            <a:grpSpLocks/>
          </p:cNvGrpSpPr>
          <p:nvPr/>
        </p:nvGrpSpPr>
        <p:grpSpPr bwMode="auto">
          <a:xfrm>
            <a:off x="428625" y="714375"/>
            <a:ext cx="2160588" cy="5903913"/>
            <a:chOff x="323528" y="260648"/>
            <a:chExt cx="1872208" cy="6336704"/>
          </a:xfrm>
        </p:grpSpPr>
        <p:sp>
          <p:nvSpPr>
            <p:cNvPr id="12" name="Obdélník 11"/>
            <p:cNvSpPr/>
            <p:nvPr/>
          </p:nvSpPr>
          <p:spPr>
            <a:xfrm>
              <a:off x="323528" y="3429852"/>
              <a:ext cx="1872208" cy="158289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23528" y="260648"/>
              <a:ext cx="1872208" cy="158460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23528" y="5012750"/>
              <a:ext cx="1872208" cy="158460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23528" y="1845250"/>
              <a:ext cx="1872208" cy="158460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3557" name="Skupina 32"/>
          <p:cNvGrpSpPr>
            <a:grpSpLocks/>
          </p:cNvGrpSpPr>
          <p:nvPr/>
        </p:nvGrpSpPr>
        <p:grpSpPr bwMode="auto">
          <a:xfrm>
            <a:off x="6429375" y="714375"/>
            <a:ext cx="2160588" cy="5903913"/>
            <a:chOff x="6429388" y="714356"/>
            <a:chExt cx="2160240" cy="5904656"/>
          </a:xfrm>
        </p:grpSpPr>
        <p:sp>
          <p:nvSpPr>
            <p:cNvPr id="18" name="Obdélník 17"/>
            <p:cNvSpPr/>
            <p:nvPr/>
          </p:nvSpPr>
          <p:spPr>
            <a:xfrm>
              <a:off x="6429388" y="3667478"/>
              <a:ext cx="2160240" cy="147497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6429388" y="714356"/>
              <a:ext cx="2160240" cy="14765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6429388" y="5142451"/>
              <a:ext cx="2160240" cy="14765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429388" y="2190917"/>
              <a:ext cx="2160240" cy="147656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pic>
        <p:nvPicPr>
          <p:cNvPr id="23558" name="Picture 19" descr="C:\Users\Dada\Desktop\dumky\duma\ceramic-156155_640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1500" y="5429250"/>
            <a:ext cx="1857375" cy="928688"/>
          </a:xfrm>
        </p:spPr>
      </p:pic>
      <p:pic>
        <p:nvPicPr>
          <p:cNvPr id="23559" name="Picture 19" descr="C:\Users\Dada\Desktop\dumky\duma\ceramic-156155_64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688" y="2428875"/>
            <a:ext cx="1857375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13" descr="teaspoon-155475_64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3958688">
            <a:off x="1219994" y="3655219"/>
            <a:ext cx="76993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Picture 13" descr="teaspoon-155475_64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3958688">
            <a:off x="7188994" y="5110957"/>
            <a:ext cx="768350" cy="1535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2" name="Picture 11" descr="scale-154924_64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25" y="857250"/>
            <a:ext cx="1143000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3" name="Picture 11" descr="scale-154924_64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75" y="3786188"/>
            <a:ext cx="1143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4" name="Picture 14" descr="pizza-cutter-155341_64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8688" y="2357438"/>
            <a:ext cx="114300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5" name="Picture 14" descr="pizza-cutter-155341_64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38" y="928688"/>
            <a:ext cx="114300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+mj-lt"/>
              </a:rPr>
              <a:t>Obrázky. </a:t>
            </a:r>
            <a:r>
              <a:rPr lang="cs-CZ" sz="1400" i="1" dirty="0" smtClean="0">
                <a:latin typeface="+mj-lt"/>
              </a:rPr>
              <a:t>Office.</a:t>
            </a:r>
            <a:r>
              <a:rPr lang="cs-CZ" sz="1400" i="1" dirty="0" err="1" smtClean="0">
                <a:latin typeface="+mj-lt"/>
              </a:rPr>
              <a:t>com</a:t>
            </a:r>
            <a:r>
              <a:rPr lang="cs-CZ" sz="1400" i="1" dirty="0" smtClean="0">
                <a:latin typeface="+mj-lt"/>
              </a:rPr>
              <a:t>: Kliparty, fotografie a animace</a:t>
            </a:r>
            <a:r>
              <a:rPr lang="cs-CZ" sz="1400" dirty="0" smtClean="0">
                <a:latin typeface="+mj-lt"/>
              </a:rPr>
              <a:t> [online]. [</a:t>
            </a:r>
            <a:r>
              <a:rPr lang="cs-CZ" sz="1400" dirty="0" smtClean="0"/>
              <a:t>cit. 2014-01-13</a:t>
            </a:r>
            <a:r>
              <a:rPr lang="cs-CZ" sz="1400" dirty="0" smtClean="0">
                <a:latin typeface="+mj-lt"/>
              </a:rPr>
              <a:t>]. Dostupné z: </a:t>
            </a:r>
            <a:r>
              <a:rPr lang="cs-CZ" sz="1400" dirty="0" smtClean="0">
                <a:latin typeface="+mj-lt"/>
                <a:hlinkClick r:id="rId2"/>
              </a:rPr>
              <a:t>http://office.</a:t>
            </a:r>
            <a:r>
              <a:rPr lang="cs-CZ" sz="1400" dirty="0" err="1" smtClean="0">
                <a:latin typeface="+mj-lt"/>
                <a:hlinkClick r:id="rId2"/>
              </a:rPr>
              <a:t>microsoft.com</a:t>
            </a:r>
            <a:r>
              <a:rPr lang="cs-CZ" sz="1400" dirty="0" smtClean="0">
                <a:latin typeface="+mj-lt"/>
                <a:hlinkClick r:id="rId2"/>
              </a:rPr>
              <a:t>/</a:t>
            </a:r>
            <a:r>
              <a:rPr lang="cs-CZ" sz="1400" dirty="0" err="1" smtClean="0">
                <a:latin typeface="+mj-lt"/>
                <a:hlinkClick r:id="rId2"/>
              </a:rPr>
              <a:t>cs</a:t>
            </a:r>
            <a:r>
              <a:rPr lang="cs-CZ" sz="1400" dirty="0" smtClean="0">
                <a:latin typeface="+mj-lt"/>
                <a:hlinkClick r:id="rId2"/>
              </a:rPr>
              <a:t>-</a:t>
            </a:r>
            <a:r>
              <a:rPr lang="cs-CZ" sz="1400" dirty="0" err="1" smtClean="0">
                <a:latin typeface="+mj-lt"/>
                <a:hlinkClick r:id="rId2"/>
              </a:rPr>
              <a:t>cz</a:t>
            </a:r>
            <a:r>
              <a:rPr lang="cs-CZ" sz="1400" dirty="0" smtClean="0">
                <a:latin typeface="+mj-lt"/>
                <a:hlinkClick r:id="rId2"/>
              </a:rPr>
              <a:t>/</a:t>
            </a:r>
            <a:r>
              <a:rPr lang="cs-CZ" sz="1400" dirty="0" err="1" smtClean="0">
                <a:latin typeface="+mj-lt"/>
                <a:hlinkClick r:id="rId2"/>
              </a:rPr>
              <a:t>images</a:t>
            </a:r>
            <a:r>
              <a:rPr lang="cs-CZ" sz="1400" dirty="0" smtClean="0">
                <a:latin typeface="+mj-lt"/>
                <a:hlinkClick r:id="rId2"/>
              </a:rPr>
              <a:t>/??</a:t>
            </a:r>
            <a:r>
              <a:rPr lang="cs-CZ" sz="1400" dirty="0" err="1" smtClean="0">
                <a:latin typeface="+mj-lt"/>
                <a:hlinkClick r:id="rId2"/>
              </a:rPr>
              <a:t>Origin</a:t>
            </a:r>
            <a:r>
              <a:rPr lang="cs-CZ" sz="1400" dirty="0" smtClean="0">
                <a:latin typeface="+mj-lt"/>
                <a:hlinkClick r:id="rId2"/>
              </a:rPr>
              <a:t>=EC790014051029&amp;CTT=6&amp;</a:t>
            </a:r>
            <a:r>
              <a:rPr lang="cs-CZ" sz="1400" dirty="0" err="1" smtClean="0">
                <a:latin typeface="+mj-lt"/>
                <a:hlinkClick r:id="rId2"/>
              </a:rPr>
              <a:t>ver</a:t>
            </a:r>
            <a:r>
              <a:rPr lang="cs-CZ" sz="1400" dirty="0" smtClean="0">
                <a:latin typeface="+mj-lt"/>
                <a:hlinkClick r:id="rId2"/>
              </a:rPr>
              <a:t>=12&amp;</a:t>
            </a:r>
            <a:r>
              <a:rPr lang="cs-CZ" sz="1400" dirty="0" err="1" smtClean="0">
                <a:latin typeface="+mj-lt"/>
                <a:hlinkClick r:id="rId2"/>
              </a:rPr>
              <a:t>app</a:t>
            </a:r>
            <a:r>
              <a:rPr lang="cs-CZ" sz="1400" dirty="0" smtClean="0">
                <a:latin typeface="+mj-lt"/>
                <a:hlinkClick r:id="rId2"/>
              </a:rPr>
              <a:t>=</a:t>
            </a:r>
            <a:r>
              <a:rPr lang="cs-CZ" sz="1400" dirty="0" err="1" smtClean="0">
                <a:latin typeface="+mj-lt"/>
                <a:hlinkClick r:id="rId2"/>
              </a:rPr>
              <a:t>powerpnt.exe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1400" dirty="0" smtClean="0"/>
              <a:t>Pizza.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30. 6. 2013[cit. 2014-01-13].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+mj-lt"/>
                <a:hlinkClick r:id="rId3"/>
              </a:rPr>
              <a:t>http://cs.wikipedia.org/wiki/Pizza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/>
              <a:t> 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+mj-lt"/>
                <a:hlinkClick r:id="rId4"/>
              </a:rPr>
              <a:t>http://pixabay.com/cs/pizzerie-pizzeria-pece-na-pizzu-52557/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>
                <a:latin typeface="+mj-lt"/>
              </a:rPr>
              <a:t> 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hlinkClick r:id="rId5"/>
              </a:rPr>
              <a:t>http://pixabay.com/cs/m%C3%ADsa-porcel%C3%A1n-%C5%A1ed%C3%A1-planina-156156/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>
                <a:latin typeface="+mj-lt"/>
              </a:rPr>
              <a:t> [online]. [</a:t>
            </a:r>
            <a:r>
              <a:rPr lang="cs-CZ" sz="1400" dirty="0" smtClean="0"/>
              <a:t>cit. 2014-01-13</a:t>
            </a:r>
            <a:r>
              <a:rPr lang="cs-CZ" sz="1400" dirty="0" smtClean="0">
                <a:latin typeface="+mj-lt"/>
              </a:rPr>
              <a:t>]. Dostupné z: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hlinkClick r:id="rId6"/>
              </a:rPr>
              <a:t>http://pixabay.com/cs/ropa-olivov%C3%BD-olej-%C5%99ek-italsk%C3%A1-159855/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/>
              <a:t>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hlinkClick r:id="rId7"/>
              </a:rPr>
              <a:t>http://pixabay.com/cs/stupnice-v%C3%A1hy-va%C5%99en%C3%AD-potraviny-154924/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/>
              <a:t> 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hlinkClick r:id="rId8"/>
              </a:rPr>
              <a:t>http://pixabay.com/cs/l%C5%BEi%C4%8Dka-l%C5%BE%C3%ADce-potraviny-n%C3%A1dob%C3%AD-155475/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/>
              <a:t> 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hlinkClick r:id="rId9"/>
              </a:rPr>
              <a:t>http://pixabay.com/cs/l%C5%BE%C3%ADce-j%C3%ADst-potraviny-dr%C5%BEet-kov-160549/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/>
              <a:t> 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charset="0"/>
              <a:buNone/>
              <a:defRPr/>
            </a:pPr>
            <a:r>
              <a:rPr lang="cs-CZ" sz="1400" dirty="0" smtClean="0">
                <a:latin typeface="+mj-lt"/>
                <a:hlinkClick r:id="rId10"/>
              </a:rPr>
              <a:t>http://pixabay.com/cs/pizza-potraviny-pl%C3%A1tek-s%C3%BDr-italsk%C3%A1-148291/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dirty="0" smtClean="0"/>
              <a:t> 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+mj-lt"/>
                <a:hlinkClick r:id="rId11"/>
              </a:rPr>
              <a:t>http://pixabay.com/cs/keramick%C3%BD-porcel%C3%A1n-n%C3%A1dob%C3%AD-m%C3%ADsa-156155/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pixabay.com</a:t>
            </a:r>
            <a:r>
              <a:rPr lang="cs-CZ" sz="1400" i="1" dirty="0" smtClean="0"/>
              <a:t> </a:t>
            </a:r>
            <a:r>
              <a:rPr lang="cs-CZ" sz="1400" dirty="0" smtClean="0"/>
              <a:t>[online]. [cit. 2014-01-13].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+mj-lt"/>
                <a:hlinkClick r:id="rId12"/>
              </a:rPr>
              <a:t>http://pixabay.com/cs/%C4%8Dern%C3%A1-potraviny-obrys-v%C3%BDkres-l%C3%A1hev-29755/</a:t>
            </a: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+mj-lt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214563" y="1700213"/>
            <a:ext cx="4643437" cy="4608512"/>
          </a:xfrm>
          <a:prstGeom prst="smileyFace">
            <a:avLst>
              <a:gd name="adj" fmla="val -4653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2271713" y="620713"/>
            <a:ext cx="61928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08850" y="5661025"/>
            <a:ext cx="1263650" cy="647700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603</Words>
  <Application>Microsoft Office PowerPoint</Application>
  <PresentationFormat>Předvádění na obrazovce (4:3)</PresentationFormat>
  <Paragraphs>128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PIZZA  VY_32_INOVACE_2C_06  Číslo projektu: CZ.1.07/1.5.00/34.1056</vt:lpstr>
      <vt:lpstr>Prezentace aplikace PowerPoint</vt:lpstr>
      <vt:lpstr>PIZZA</vt:lpstr>
      <vt:lpstr>Prezentace aplikace PowerPoint</vt:lpstr>
      <vt:lpstr>PŘÍPRAVA PIZZY</vt:lpstr>
      <vt:lpstr>KUCHYŇSKÉ POTŘEBY</vt:lpstr>
      <vt:lpstr>Ingredience</vt:lpstr>
      <vt:lpstr>SUROVINY NA PŘÍPRAVU PIZZY</vt:lpstr>
      <vt:lpstr>POSTUP PŘÍPRAVY PIZZY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PIZZA  VY_32_INOVACE_2C_06  Číslo projektu: CZ.1.07/1.5.00/34.1056</dc:title>
  <dc:creator>Dada</dc:creator>
  <cp:lastModifiedBy>uzivatel</cp:lastModifiedBy>
  <cp:revision>22</cp:revision>
  <dcterms:created xsi:type="dcterms:W3CDTF">2014-01-13T22:25:06Z</dcterms:created>
  <dcterms:modified xsi:type="dcterms:W3CDTF">2014-03-30T19:15:32Z</dcterms:modified>
</cp:coreProperties>
</file>