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0641F-6F31-4200-A118-2424B9A57408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3108B-10CE-4313-BD00-D9F1E8DC56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F950E-2BF8-4F3A-9646-FA173EAF3F73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3C9A6-8CD0-4C65-8B54-37CC9C1B6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33EFD-F595-4516-BA7A-9C5D5CB43C4B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6A91E-D7C9-4B6E-A541-8CDBC09F51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91B06-8BAE-4843-A615-3356E5D333F1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AA5D2-2225-4A17-A435-24778B5EB3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F4816-9963-46B2-ABC8-5ED70B175A89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DE306-1690-457D-BD18-F21CF3B769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7433D-2AFE-4602-AF5D-35F65C65E62D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62193-C9CC-4D61-8251-69F2BBF8B8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07032-43FA-41E9-8F20-7B89B9E18068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3F05A-18BD-4AEE-8995-8E77AD615E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6FB0F-FE9E-4551-8686-CF29B0BD5A8E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01EA-1A9A-4C4E-A177-71F630546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4BA6A-CAF2-4B1A-BA90-A92FC23AF152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3DEC9-CE9E-49AF-A314-D5A126609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C3AE6-9E77-4557-8FA8-00EA2AD587E1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3CE1F-D4D7-423D-A0B4-A1C56E57A0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FF420-2DF1-41A0-AE99-2715876E7960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AB9F0-7BEA-430E-96A2-2ED6ADDA41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C28DAF-FEB1-407C-927D-BB2D0FD845CA}" type="datetimeFigureOut">
              <a:rPr lang="cs-CZ"/>
              <a:pPr>
                <a:defRPr/>
              </a:pPr>
              <a:t>30.3.2014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E047BD-4BCD-479C-954C-37E319D454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" Target="slide15.xml"/><Relationship Id="rId7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4.jpeg"/><Relationship Id="rId10" Type="http://schemas.openxmlformats.org/officeDocument/2006/relationships/image" Target="../media/image20.jpeg"/><Relationship Id="rId4" Type="http://schemas.openxmlformats.org/officeDocument/2006/relationships/image" Target="../media/image18.jpeg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22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4.pn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stupnice-v%C3%A1hy-va%C5%99en%C3%AD-potraviny-154924/" TargetMode="External"/><Relationship Id="rId3" Type="http://schemas.openxmlformats.org/officeDocument/2006/relationships/hyperlink" Target="http://cs.wikipedia.org/wiki/%C4%8Cesnekov%C3%A1_pol%C3%A9vka" TargetMode="External"/><Relationship Id="rId7" Type="http://schemas.openxmlformats.org/officeDocument/2006/relationships/hyperlink" Target="http://pixabay.com/cs/keramick%C3%BD-porcel%C3%A1n-n%C3%A1dob%C3%AD-m%C3%ADsa-156155/" TargetMode="External"/><Relationship Id="rId2" Type="http://schemas.openxmlformats.org/officeDocument/2006/relationships/hyperlink" Target="http://office.microsoft.com/cs-cz/images/??Origin=EC790014051029&amp;CTT=6&amp;ver=12&amp;app=powerpnt.ex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potraviny-pol%C3%A9vky-n%C3%A1%C5%99ad%C3%AD-kuchyn%C4%9B-41102/" TargetMode="External"/><Relationship Id="rId5" Type="http://schemas.openxmlformats.org/officeDocument/2006/relationships/hyperlink" Target="http://pixabay.com/cs/n%C5%AF%C5%BE-ostr%C3%BD-blade-za%C5%99%C3%ADzen%C3%AD-kuchyn%C4%9B-161412/" TargetMode="External"/><Relationship Id="rId4" Type="http://schemas.openxmlformats.org/officeDocument/2006/relationships/hyperlink" Target="http://pixabay.com/cs/pan-p%C3%A1nev-kuchyn%C4%9B-va%C5%99en%C3%AD-155140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Bef>
                <a:spcPts val="1800"/>
              </a:spcBef>
              <a:spcAft>
                <a:spcPts val="0"/>
              </a:spcAft>
              <a:defRPr/>
            </a:pPr>
            <a:r>
              <a:rPr lang="cs-CZ" sz="4000" dirty="0" smtClean="0">
                <a:latin typeface="Arial" charset="0"/>
              </a:rPr>
              <a:t>ČESNEKOVÁ POLÉVKA</a:t>
            </a:r>
            <a:br>
              <a:rPr lang="cs-CZ" sz="4000" dirty="0" smtClean="0">
                <a:latin typeface="Arial" charset="0"/>
              </a:rPr>
            </a:br>
            <a:r>
              <a:rPr lang="cs-CZ" sz="4000" dirty="0" smtClean="0"/>
              <a:t> VY_32_INOVACE_2C_07 </a:t>
            </a:r>
            <a:br>
              <a:rPr lang="cs-CZ" sz="4000" dirty="0" smtClean="0"/>
            </a:br>
            <a:r>
              <a:rPr lang="cs-CZ" sz="2800" dirty="0" smtClean="0"/>
              <a:t>Číslo projektu: CZ.1.07/1.5.00/34.1056</a:t>
            </a:r>
            <a:endParaRPr lang="cs-CZ" sz="4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Sada 3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/>
              <a:t>Práce v domácnosti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smtClean="0"/>
              <a:t>Mateřská </a:t>
            </a:r>
            <a:r>
              <a:rPr lang="cs-CZ" sz="2000" dirty="0" smtClean="0"/>
              <a:t>škola, Základní škola a Praktická škola Trhové </a:t>
            </a:r>
            <a:r>
              <a:rPr lang="cs-CZ" sz="2000" dirty="0" err="1" smtClean="0"/>
              <a:t>Sviny</a:t>
            </a:r>
            <a:endParaRPr lang="cs-CZ" sz="2000" dirty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14368" name="Group 32"/>
          <p:cNvGraphicFramePr>
            <a:graphicFrameLocks noGrp="1"/>
          </p:cNvGraphicFramePr>
          <p:nvPr/>
        </p:nvGraphicFramePr>
        <p:xfrm>
          <a:off x="539750" y="357188"/>
          <a:ext cx="8280400" cy="6036584"/>
        </p:xfrm>
        <a:graphic>
          <a:graphicData uri="http://schemas.openxmlformats.org/drawingml/2006/table">
            <a:tbl>
              <a:tblPr/>
              <a:tblGrid>
                <a:gridCol w="2303463"/>
                <a:gridCol w="5976937"/>
              </a:tblGrid>
              <a:tr h="2182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Tento učební materiál slouží jako podpora výuky. Seznamuje žáky s tématem - příprava teplého pokrmu „Česneková polévka“.  Žáci se seznámí s receptem včetně toho, co budou k přípravě pokrmu potřebovat. Prohlédnou si doplňující obrázky. První úkol je interaktivní - žáci vybírají, co budou potřebovat pro přípravu polévky.  Po kliknutí myši správné slovo doletí na vyhrazené místo. Druhý úkol je interaktivní – žáci vybírají potraviny, co patří do polévky. Správný obrázek se po kliknutí myši zvětší. V následujícím úkolu pracují pomocí rukopisných poznámek. Čarou tvoří správné dvojice. V posledním úkolu žáci do rámečků doplňují chybějící písmena. 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Délka trvání výuky pomocí tohoto materiálu je 30 minut.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Bc. Pavla Koutníková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Leden 2014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PAS, MP, kombinované postižení (MP v kombinaci se zdravotním znevýhodněním, MP v kombinaci s PAS, vícečetné postižení)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Vzdělávací oblast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Vyučovací předmět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/>
                        <a:t>Práce v domácnosti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Rodinná a Občanská výchova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Rukopisné 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Žák (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PAS, MP, kombinované postižení, MP v kombinaci se zdravotním znevýhodněním, MP v kombinaci s PAS, vícečetné postižení)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Praktická škola jednoletá</a:t>
                      </a:r>
                    </a:p>
                  </a:txBody>
                  <a:tcPr marL="82296" marR="82296" marT="41148" marB="4114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429625" cy="6143625"/>
          </a:xfrm>
          <a:solidFill>
            <a:schemeClr val="bg1"/>
          </a:solidFill>
          <a:ln>
            <a:solidFill>
              <a:srgbClr val="00B05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600" b="1" cap="all" dirty="0" smtClean="0"/>
              <a:t>ČESNEKOVÁ POLÉVKA</a:t>
            </a:r>
            <a:endParaRPr lang="cs-CZ" sz="6600" b="1" cap="all" dirty="0"/>
          </a:p>
        </p:txBody>
      </p:sp>
      <p:pic>
        <p:nvPicPr>
          <p:cNvPr id="15363" name="Obrázek 10" descr="MH9002157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3738563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0063" y="714356"/>
            <a:ext cx="8229600" cy="5857894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3600" b="1" dirty="0" smtClean="0"/>
              <a:t>Česneková polévka neboli česnečka </a:t>
            </a:r>
            <a:r>
              <a:rPr lang="cs-CZ" sz="3600" dirty="0" smtClean="0"/>
              <a:t>(nářečně </a:t>
            </a:r>
            <a:r>
              <a:rPr lang="cs-CZ" sz="3600" dirty="0" err="1" smtClean="0"/>
              <a:t>česnekačka</a:t>
            </a:r>
            <a:r>
              <a:rPr lang="cs-CZ" sz="3600" dirty="0" smtClean="0"/>
              <a:t>) je polévka z česneku, brambor a chleba, kterou je možno doplnit dalšími přísadami, jako například sýrem nebo vejcem.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/>
          </a:p>
        </p:txBody>
      </p:sp>
      <p:pic>
        <p:nvPicPr>
          <p:cNvPr id="12290" name="Picture 2" descr="chody,domácnost,hlavní jídla,jídla,jídlo,mísy,nádobí,ob&amp;ecaron;dy,polévky,stolování,ve&amp;ccaron;e&amp;rcaron;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357562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E389"/>
          </a:solidFill>
          <a:ln>
            <a:solidFill>
              <a:srgbClr val="00B05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cap="all" dirty="0" smtClean="0"/>
              <a:t>PŘÍPRAVA česnekové polévky</a:t>
            </a:r>
            <a:endParaRPr lang="cs-CZ" b="1" cap="all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0063" y="1428750"/>
            <a:ext cx="8229600" cy="5143500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b="1" dirty="0" smtClean="0"/>
              <a:t>Na přípravu česnekové polévky si připravíme tyto kuchyňské potřeby: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Nůž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Dřevěné prkýnko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Hrnec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Pánev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Struhadlo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Naběračku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Talíře</a:t>
            </a:r>
          </a:p>
          <a:p>
            <a:pPr marL="804863" indent="-3540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/>
              <a:t>Lžíce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/>
          </a:p>
        </p:txBody>
      </p:sp>
      <p:pic>
        <p:nvPicPr>
          <p:cNvPr id="16388" name="Obrázek 6" descr="MH9001998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3571875"/>
            <a:ext cx="2786062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E389"/>
          </a:solidFill>
          <a:ln>
            <a:solidFill>
              <a:srgbClr val="00B05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cap="all" dirty="0" smtClean="0"/>
              <a:t>KUCHYŇSKÉ POTŘEBY</a:t>
            </a:r>
            <a:endParaRPr lang="cs-CZ" b="1" cap="all" dirty="0"/>
          </a:p>
        </p:txBody>
      </p:sp>
      <p:sp>
        <p:nvSpPr>
          <p:cNvPr id="17411" name="Zástupný symbol pro obsah 4"/>
          <p:cNvSpPr>
            <a:spLocks noGrp="1"/>
          </p:cNvSpPr>
          <p:nvPr>
            <p:ph idx="1"/>
          </p:nvPr>
        </p:nvSpPr>
        <p:spPr>
          <a:xfrm>
            <a:off x="500063" y="1428750"/>
            <a:ext cx="8229600" cy="5143500"/>
          </a:xfrm>
        </p:spPr>
        <p:txBody>
          <a:bodyPr/>
          <a:lstStyle/>
          <a:p>
            <a:pPr eaLnBrk="1" hangingPunct="1"/>
            <a:endParaRPr lang="cs-CZ" sz="2800" b="1" smtClean="0"/>
          </a:p>
          <a:p>
            <a:pPr eaLnBrk="1" hangingPunct="1"/>
            <a:endParaRPr lang="cs-CZ" sz="2800" b="1" smtClean="0"/>
          </a:p>
          <a:p>
            <a:pPr eaLnBrk="1" hangingPunct="1"/>
            <a:endParaRPr lang="cs-CZ" sz="2800" b="1" smtClean="0"/>
          </a:p>
          <a:p>
            <a:pPr eaLnBrk="1" hangingPunct="1">
              <a:buFont typeface="Arial" charset="0"/>
              <a:buNone/>
            </a:pPr>
            <a:endParaRPr lang="cs-CZ" sz="2800" b="1" smtClean="0"/>
          </a:p>
        </p:txBody>
      </p:sp>
      <p:pic>
        <p:nvPicPr>
          <p:cNvPr id="17412" name="Obrázek 6" descr="MH9001998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4357688"/>
            <a:ext cx="192881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ázek 8" descr="MH90034097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1827213"/>
            <a:ext cx="2071688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9" descr="MH90034897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1714500"/>
            <a:ext cx="2071687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12" descr="pan-155140_6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2143125"/>
            <a:ext cx="2543175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3" descr="knife-161412_64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5" y="3857625"/>
            <a:ext cx="1843088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14" descr="food-41102_6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75" y="5286375"/>
            <a:ext cx="21844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5" descr="ceramic-156155_64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85938" y="4143375"/>
            <a:ext cx="2471737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E389"/>
          </a:solidFill>
          <a:ln>
            <a:solidFill>
              <a:srgbClr val="00B05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cap="all" dirty="0" smtClean="0"/>
              <a:t>Ingredience</a:t>
            </a:r>
            <a:endParaRPr lang="cs-CZ" b="1" cap="all" dirty="0"/>
          </a:p>
        </p:txBody>
      </p:sp>
      <p:sp>
        <p:nvSpPr>
          <p:cNvPr id="18435" name="Zástupný symbol pro obsah 4"/>
          <p:cNvSpPr>
            <a:spLocks noGrp="1"/>
          </p:cNvSpPr>
          <p:nvPr>
            <p:ph idx="1"/>
          </p:nvPr>
        </p:nvSpPr>
        <p:spPr>
          <a:xfrm>
            <a:off x="500063" y="1428750"/>
            <a:ext cx="8229600" cy="51435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2400" b="1" dirty="0" smtClean="0"/>
              <a:t>Na přípravu 4 porcí česnekové polévky budeme potřebovat: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2400" dirty="0" smtClean="0"/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1 - 2 paličky česneku 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1 kostku hovězího bujónu 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4 ks brambor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1 ks cibule 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sůl 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drcený kmín 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mletý černý pepř 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majoránku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2400" b="1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cs-CZ" sz="2400" b="1" dirty="0" smtClean="0"/>
              <a:t>Na ozdobu:</a:t>
            </a:r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chleba na přípravu chlebových kostiček</a:t>
            </a:r>
            <a:endParaRPr lang="cs-CZ" sz="2400" dirty="0" smtClean="0"/>
          </a:p>
          <a:p>
            <a:pPr marL="723900" indent="-368300" eaLnBrk="1" hangingPunct="1">
              <a:lnSpc>
                <a:spcPct val="80000"/>
              </a:lnSpc>
            </a:pPr>
            <a:r>
              <a:rPr lang="cs-CZ" sz="2400" b="1" dirty="0" smtClean="0"/>
              <a:t>sýr</a:t>
            </a:r>
            <a:r>
              <a:rPr lang="cs-CZ" sz="2400" dirty="0" smtClean="0"/>
              <a:t> </a:t>
            </a:r>
            <a:r>
              <a:rPr lang="cs-CZ" sz="2400" b="1" dirty="0" smtClean="0"/>
              <a:t>na posypání</a:t>
            </a:r>
          </a:p>
          <a:p>
            <a:pPr eaLnBrk="1" hangingPunct="1">
              <a:lnSpc>
                <a:spcPct val="80000"/>
              </a:lnSpc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cs-CZ" sz="2400" b="1" dirty="0" smtClean="0"/>
          </a:p>
        </p:txBody>
      </p:sp>
      <p:pic>
        <p:nvPicPr>
          <p:cNvPr id="18436" name="Obrázek 6" descr="MH9003893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38" y="3143250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E389"/>
          </a:solidFill>
          <a:ln>
            <a:solidFill>
              <a:srgbClr val="00B05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cap="all" dirty="0" smtClean="0"/>
              <a:t>SUROVINY NA PŘÍPRAVU POLÉVKY</a:t>
            </a:r>
            <a:endParaRPr lang="cs-CZ" b="1" cap="all" dirty="0"/>
          </a:p>
        </p:txBody>
      </p:sp>
      <p:sp>
        <p:nvSpPr>
          <p:cNvPr id="19459" name="Zástupný symbol pro obsah 4"/>
          <p:cNvSpPr>
            <a:spLocks noGrp="1"/>
          </p:cNvSpPr>
          <p:nvPr>
            <p:ph idx="1"/>
          </p:nvPr>
        </p:nvSpPr>
        <p:spPr>
          <a:xfrm>
            <a:off x="500063" y="1428750"/>
            <a:ext cx="8229600" cy="5143500"/>
          </a:xfrm>
        </p:spPr>
        <p:txBody>
          <a:bodyPr/>
          <a:lstStyle/>
          <a:p>
            <a:pPr eaLnBrk="1" hangingPunct="1"/>
            <a:endParaRPr lang="cs-CZ" sz="2800" b="1" smtClean="0"/>
          </a:p>
          <a:p>
            <a:pPr eaLnBrk="1" hangingPunct="1"/>
            <a:endParaRPr lang="cs-CZ" sz="2800" b="1" smtClean="0"/>
          </a:p>
          <a:p>
            <a:pPr eaLnBrk="1" hangingPunct="1"/>
            <a:endParaRPr lang="cs-CZ" sz="2800" b="1" smtClean="0"/>
          </a:p>
          <a:p>
            <a:pPr eaLnBrk="1" hangingPunct="1">
              <a:buFont typeface="Arial" charset="0"/>
              <a:buNone/>
            </a:pPr>
            <a:endParaRPr lang="cs-CZ" sz="2800" b="1" smtClean="0"/>
          </a:p>
        </p:txBody>
      </p:sp>
      <p:pic>
        <p:nvPicPr>
          <p:cNvPr id="19460" name="Obrázek 11" descr="MB9002395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07181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Obrázek 12" descr="MH900112420.jpg"/>
          <p:cNvPicPr>
            <a:picLocks noChangeAspect="1"/>
          </p:cNvPicPr>
          <p:nvPr/>
        </p:nvPicPr>
        <p:blipFill>
          <a:blip r:embed="rId3"/>
          <a:srcRect t="18131" b="20225"/>
          <a:stretch>
            <a:fillRect/>
          </a:stretch>
        </p:blipFill>
        <p:spPr bwMode="auto">
          <a:xfrm>
            <a:off x="357158" y="2143116"/>
            <a:ext cx="218281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13" descr="MH900112836.JPG"/>
          <p:cNvPicPr>
            <a:picLocks noChangeAspect="1"/>
          </p:cNvPicPr>
          <p:nvPr/>
        </p:nvPicPr>
        <p:blipFill>
          <a:blip r:embed="rId4"/>
          <a:srcRect t="10538" b="15691"/>
          <a:stretch>
            <a:fillRect/>
          </a:stretch>
        </p:blipFill>
        <p:spPr bwMode="auto">
          <a:xfrm>
            <a:off x="6429375" y="2143116"/>
            <a:ext cx="203358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Obrázek 14" descr="MH90038937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4500570"/>
            <a:ext cx="1785937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Obrázek 15" descr="MH900441776.JPG"/>
          <p:cNvPicPr>
            <a:picLocks noChangeAspect="1"/>
          </p:cNvPicPr>
          <p:nvPr/>
        </p:nvPicPr>
        <p:blipFill>
          <a:blip r:embed="rId6"/>
          <a:srcRect l="4348" t="13044" r="8695" b="13043"/>
          <a:stretch>
            <a:fillRect/>
          </a:stretch>
        </p:blipFill>
        <p:spPr bwMode="auto">
          <a:xfrm>
            <a:off x="4572000" y="1643050"/>
            <a:ext cx="142876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Obrázek 16" descr="MH900441778.JPG"/>
          <p:cNvPicPr>
            <a:picLocks noChangeAspect="1"/>
          </p:cNvPicPr>
          <p:nvPr/>
        </p:nvPicPr>
        <p:blipFill>
          <a:blip r:embed="rId7"/>
          <a:srcRect l="4787" t="11538" r="10598" b="19231"/>
          <a:stretch>
            <a:fillRect/>
          </a:stretch>
        </p:blipFill>
        <p:spPr bwMode="auto">
          <a:xfrm>
            <a:off x="7000892" y="4500570"/>
            <a:ext cx="157163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2" descr="MH900030127"/>
          <p:cNvPicPr>
            <a:picLocks noChangeAspect="1" noChangeArrowheads="1"/>
          </p:cNvPicPr>
          <p:nvPr/>
        </p:nvPicPr>
        <p:blipFill>
          <a:blip r:embed="rId8"/>
          <a:srcRect l="17258" r="13710"/>
          <a:stretch>
            <a:fillRect/>
          </a:stretch>
        </p:blipFill>
        <p:spPr bwMode="auto">
          <a:xfrm>
            <a:off x="5214942" y="4429132"/>
            <a:ext cx="1285884" cy="186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E389"/>
          </a:solidFill>
          <a:ln>
            <a:solidFill>
              <a:srgbClr val="00B05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cap="all" dirty="0" smtClean="0"/>
              <a:t>Postup přípravy receptu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57188" y="1428750"/>
            <a:ext cx="8572500" cy="5143500"/>
          </a:xfrm>
        </p:spPr>
        <p:txBody>
          <a:bodyPr rtlCol="0">
            <a:normAutofit fontScale="92500" lnSpcReduction="2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/>
              <a:t>Menší cibuli a česnek očistíme a nasekáme najemno. 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/>
              <a:t>Brambory oloupeme a nakrájíme na kostičky. 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/>
              <a:t>V hrnci rozehřejeme sádlo a zesklovatíme cibuli. Přidáme česnek, krátce orestujeme a zalijeme horkou vodou. </a:t>
            </a:r>
            <a:endParaRPr lang="cs-CZ" sz="280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smtClean="0"/>
              <a:t>Přidáme </a:t>
            </a:r>
            <a:r>
              <a:rPr lang="cs-CZ" sz="2800" dirty="0" smtClean="0"/>
              <a:t>brambory, kostku hovězího bujónu a polévku osolíme, opepříme a přidáme drcený kmín. 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/>
              <a:t>Česnečku vaříme do změknutí brambor. Ke konci přidáme do česnečky majoránku.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/>
              <a:t>Na závěr nakrájíme chléb na kostičky a na pánvi lehce opečeme.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2800" dirty="0" smtClean="0"/>
              <a:t>Horkou česnečku lijeme do talířů, posypeme nastrouhaným sýrem a přidáme upečené kostičky chleba.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2800" b="1" dirty="0" smtClean="0"/>
              <a:t>    Hotovou česnečku ihned podáváme. 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506" name="Obdélník 7"/>
          <p:cNvSpPr>
            <a:spLocks noChangeArrowheads="1"/>
          </p:cNvSpPr>
          <p:nvPr/>
        </p:nvSpPr>
        <p:spPr bwMode="auto">
          <a:xfrm>
            <a:off x="357188" y="142875"/>
            <a:ext cx="8286750" cy="400050"/>
          </a:xfrm>
          <a:prstGeom prst="rect">
            <a:avLst/>
          </a:prstGeom>
          <a:solidFill>
            <a:srgbClr val="FFE389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cs-CZ" sz="20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Vyberte </a:t>
            </a:r>
            <a:r>
              <a:rPr lang="cs-CZ" sz="2000" b="1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suroviny, které budete potřebovat na přípravu česnekové polévky. </a:t>
            </a:r>
          </a:p>
        </p:txBody>
      </p:sp>
      <p:sp>
        <p:nvSpPr>
          <p:cNvPr id="17" name="Ohnutý roh 16"/>
          <p:cNvSpPr/>
          <p:nvPr/>
        </p:nvSpPr>
        <p:spPr>
          <a:xfrm>
            <a:off x="5214938" y="714375"/>
            <a:ext cx="3429000" cy="5572125"/>
          </a:xfrm>
          <a:prstGeom prst="foldedCorner">
            <a:avLst/>
          </a:prstGeom>
          <a:solidFill>
            <a:srgbClr val="FFE389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214313" y="6357938"/>
            <a:ext cx="6072187" cy="357187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Správná odpověď doletí při kliknutí myší na vyhrazené místo.</a:t>
            </a:r>
            <a:endParaRPr lang="cs-CZ" dirty="0">
              <a:latin typeface="+mj-lt"/>
              <a:ea typeface="+mj-ea"/>
              <a:cs typeface="+mj-cs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71500" y="785813"/>
            <a:ext cx="1785938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ČESNEK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2571750" y="1071563"/>
            <a:ext cx="2500313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BRAMBORY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785813" y="5429250"/>
            <a:ext cx="1643062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BUJÓN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357563" y="4572000"/>
            <a:ext cx="1643062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CIBULE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786188" y="3643313"/>
            <a:ext cx="1214437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SŮL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3429000" y="2857500"/>
            <a:ext cx="1500188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KMÍN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785813" y="1785938"/>
            <a:ext cx="1357312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PEPŘ</a:t>
            </a:r>
          </a:p>
        </p:txBody>
      </p:sp>
      <p:sp>
        <p:nvSpPr>
          <p:cNvPr id="28" name="Obdélník 27">
            <a:hlinkClick r:id="rId2" action="ppaction://hlinksldjump"/>
          </p:cNvPr>
          <p:cNvSpPr/>
          <p:nvPr/>
        </p:nvSpPr>
        <p:spPr>
          <a:xfrm>
            <a:off x="428625" y="2786063"/>
            <a:ext cx="2500313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ČOKOLÁDA</a:t>
            </a:r>
          </a:p>
        </p:txBody>
      </p:sp>
      <p:sp>
        <p:nvSpPr>
          <p:cNvPr id="29" name="Obdélník 28">
            <a:hlinkClick r:id="rId2" action="ppaction://hlinksldjump"/>
          </p:cNvPr>
          <p:cNvSpPr/>
          <p:nvPr/>
        </p:nvSpPr>
        <p:spPr>
          <a:xfrm>
            <a:off x="2857500" y="2000250"/>
            <a:ext cx="2000250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PAPRIKA</a:t>
            </a:r>
          </a:p>
        </p:txBody>
      </p:sp>
      <p:sp>
        <p:nvSpPr>
          <p:cNvPr id="30" name="Obdélník 29">
            <a:hlinkClick r:id="rId2" action="ppaction://hlinksldjump"/>
          </p:cNvPr>
          <p:cNvSpPr/>
          <p:nvPr/>
        </p:nvSpPr>
        <p:spPr>
          <a:xfrm>
            <a:off x="428625" y="4500563"/>
            <a:ext cx="2500313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BROKOLICE</a:t>
            </a:r>
          </a:p>
        </p:txBody>
      </p:sp>
      <p:sp>
        <p:nvSpPr>
          <p:cNvPr id="31" name="Obdélník 30"/>
          <p:cNvSpPr/>
          <p:nvPr/>
        </p:nvSpPr>
        <p:spPr>
          <a:xfrm>
            <a:off x="500063" y="3643313"/>
            <a:ext cx="2857500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MAJORÁNKA</a:t>
            </a:r>
          </a:p>
        </p:txBody>
      </p:sp>
      <p:sp>
        <p:nvSpPr>
          <p:cNvPr id="32" name="Obdélník 31">
            <a:hlinkClick r:id="rId2" action="ppaction://hlinksldjump"/>
          </p:cNvPr>
          <p:cNvSpPr/>
          <p:nvPr/>
        </p:nvSpPr>
        <p:spPr>
          <a:xfrm>
            <a:off x="3214688" y="5500688"/>
            <a:ext cx="1714500" cy="5715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ysClr val="windowText" lastClr="000000"/>
                </a:solidFill>
              </a:rPr>
              <a:t>CUKR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54209E-6 L 0.5526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58002E-6 L 0.38143 0.0499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0" y="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88529E-6 L 0.4974 0.050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00" y="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21E-6 L 0.51736 -0.0099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00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21E-6 L 0.35035 0.095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87 -0.00879 L 0.23212 0.0541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00" y="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44218E-6 L 0.57639 0.0235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00" y="1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530" name="Obdélník 7"/>
          <p:cNvSpPr>
            <a:spLocks noChangeArrowheads="1"/>
          </p:cNvSpPr>
          <p:nvPr/>
        </p:nvSpPr>
        <p:spPr bwMode="auto">
          <a:xfrm>
            <a:off x="357188" y="142875"/>
            <a:ext cx="8286750" cy="400050"/>
          </a:xfrm>
          <a:prstGeom prst="rect">
            <a:avLst/>
          </a:prstGeom>
          <a:solidFill>
            <a:srgbClr val="FFE389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cs-CZ" sz="2000" b="1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Označte suroviny, které patří do polévky.</a:t>
            </a: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214313" y="6215063"/>
            <a:ext cx="6072187" cy="357187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Správný obrázek se zvětší při kliknutí myší.</a:t>
            </a:r>
            <a:endParaRPr lang="cs-CZ" dirty="0"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MH9001124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000108"/>
            <a:ext cx="1690687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Obrázek 12" descr="MH900112808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2357430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MH90011283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3571876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Obrázek 15" descr="MB900239575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4714884"/>
            <a:ext cx="15716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Obrázek 18" descr="MH900389374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1285860"/>
            <a:ext cx="1690687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Obrázek 19" descr="MH900441781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2714620"/>
            <a:ext cx="1476372" cy="1476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MH900030127"/>
          <p:cNvPicPr>
            <a:picLocks noChangeAspect="1" noChangeArrowheads="1"/>
          </p:cNvPicPr>
          <p:nvPr/>
        </p:nvPicPr>
        <p:blipFill>
          <a:blip r:embed="rId9"/>
          <a:srcRect l="17258" r="13710"/>
          <a:stretch>
            <a:fillRect/>
          </a:stretch>
        </p:blipFill>
        <p:spPr bwMode="auto">
          <a:xfrm>
            <a:off x="1928794" y="4143380"/>
            <a:ext cx="114300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jídlo,kuku&amp;rcaron;ice,o&amp;rcaron;íznuté fotky,o&amp;rcaron;íznuté obrázky,PNG,podzim,pr&amp;uring;hledné pozadí,sklizn&amp;ecaron;,zelenina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 l="20769" t="32308" r="21538" b="23846"/>
          <a:stretch>
            <a:fillRect/>
          </a:stretch>
        </p:blipFill>
        <p:spPr bwMode="auto">
          <a:xfrm>
            <a:off x="6215074" y="785794"/>
            <a:ext cx="1785950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554" name="Obdélník 7"/>
          <p:cNvSpPr>
            <a:spLocks noChangeArrowheads="1"/>
          </p:cNvSpPr>
          <p:nvPr/>
        </p:nvSpPr>
        <p:spPr bwMode="auto">
          <a:xfrm>
            <a:off x="357188" y="142875"/>
            <a:ext cx="8286750" cy="400050"/>
          </a:xfrm>
          <a:prstGeom prst="rect">
            <a:avLst/>
          </a:prstGeom>
          <a:solidFill>
            <a:srgbClr val="FFD347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</a:pPr>
            <a:r>
              <a:rPr lang="cs-CZ" sz="2000" b="1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Najděte dva stejné obrázky a spojte je čarou.</a:t>
            </a:r>
          </a:p>
        </p:txBody>
      </p:sp>
      <p:sp>
        <p:nvSpPr>
          <p:cNvPr id="19" name="Šipka doleva 18"/>
          <p:cNvSpPr/>
          <p:nvPr/>
        </p:nvSpPr>
        <p:spPr>
          <a:xfrm>
            <a:off x="500063" y="6072188"/>
            <a:ext cx="2143125" cy="571500"/>
          </a:xfrm>
          <a:prstGeom prst="leftArrow">
            <a:avLst/>
          </a:prstGeom>
          <a:solidFill>
            <a:srgbClr val="FFC9C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/>
                </a:solidFill>
              </a:rPr>
              <a:t>Použij</a:t>
            </a:r>
            <a:r>
              <a:rPr lang="cs-CZ" b="1" dirty="0"/>
              <a:t> </a:t>
            </a:r>
            <a:r>
              <a:rPr lang="cs-CZ" b="1" dirty="0">
                <a:solidFill>
                  <a:schemeClr val="tx1"/>
                </a:solidFill>
              </a:rPr>
              <a:t>skryté pero</a:t>
            </a:r>
          </a:p>
        </p:txBody>
      </p:sp>
      <p:pic>
        <p:nvPicPr>
          <p:cNvPr id="23556" name="Obrázek 19" descr="MH9001128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000108"/>
            <a:ext cx="1833562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Obrázek 20" descr="MH9004119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786322"/>
            <a:ext cx="1762125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Obrázek 21" descr="MH9004119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1" y="3905241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Obrázek 22" descr="MH90011242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1071546"/>
            <a:ext cx="1690687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Obrázek 24" descr="MH90011242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2571744"/>
            <a:ext cx="1690687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Obrázek 25" descr="MH90044178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071810"/>
            <a:ext cx="1833562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5" descr="MH900441776.JPG"/>
          <p:cNvPicPr>
            <a:picLocks noChangeAspect="1"/>
          </p:cNvPicPr>
          <p:nvPr/>
        </p:nvPicPr>
        <p:blipFill>
          <a:blip r:embed="rId6"/>
          <a:srcRect l="4348" t="13044" r="8695" b="13043"/>
          <a:stretch>
            <a:fillRect/>
          </a:stretch>
        </p:blipFill>
        <p:spPr bwMode="auto">
          <a:xfrm>
            <a:off x="2857488" y="2928934"/>
            <a:ext cx="142876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5" descr="MH900441776.JPG"/>
          <p:cNvPicPr>
            <a:picLocks noChangeAspect="1"/>
          </p:cNvPicPr>
          <p:nvPr/>
        </p:nvPicPr>
        <p:blipFill>
          <a:blip r:embed="rId6"/>
          <a:srcRect l="4348" t="13044" r="8695" b="13043"/>
          <a:stretch>
            <a:fillRect/>
          </a:stretch>
        </p:blipFill>
        <p:spPr bwMode="auto">
          <a:xfrm>
            <a:off x="7000892" y="1142984"/>
            <a:ext cx="142876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MH900030127"/>
          <p:cNvPicPr>
            <a:picLocks noChangeAspect="1" noChangeArrowheads="1"/>
          </p:cNvPicPr>
          <p:nvPr/>
        </p:nvPicPr>
        <p:blipFill>
          <a:blip r:embed="rId7"/>
          <a:srcRect l="17258" r="13710"/>
          <a:stretch>
            <a:fillRect/>
          </a:stretch>
        </p:blipFill>
        <p:spPr bwMode="auto">
          <a:xfrm>
            <a:off x="357158" y="1142984"/>
            <a:ext cx="1285884" cy="186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9" descr="MH900112836.JPG"/>
          <p:cNvPicPr>
            <a:picLocks noChangeAspect="1"/>
          </p:cNvPicPr>
          <p:nvPr/>
        </p:nvPicPr>
        <p:blipFill>
          <a:blip r:embed="rId2"/>
          <a:srcRect b="14285"/>
          <a:stretch>
            <a:fillRect/>
          </a:stretch>
        </p:blipFill>
        <p:spPr bwMode="auto">
          <a:xfrm>
            <a:off x="3214678" y="4857760"/>
            <a:ext cx="183356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578" name="Obdélník 7"/>
          <p:cNvSpPr>
            <a:spLocks noChangeArrowheads="1"/>
          </p:cNvSpPr>
          <p:nvPr/>
        </p:nvSpPr>
        <p:spPr bwMode="auto">
          <a:xfrm>
            <a:off x="357188" y="142875"/>
            <a:ext cx="8286750" cy="400110"/>
          </a:xfrm>
          <a:prstGeom prst="rect">
            <a:avLst/>
          </a:prstGeom>
          <a:solidFill>
            <a:srgbClr val="FFE389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cs-CZ" sz="20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Do rámečků pod kuchyňské potřeby dopište chybějící písmena.</a:t>
            </a:r>
          </a:p>
        </p:txBody>
      </p:sp>
      <p:sp>
        <p:nvSpPr>
          <p:cNvPr id="19" name="Šipka doleva 18"/>
          <p:cNvSpPr/>
          <p:nvPr/>
        </p:nvSpPr>
        <p:spPr>
          <a:xfrm>
            <a:off x="428596" y="6072206"/>
            <a:ext cx="2143125" cy="571500"/>
          </a:xfrm>
          <a:prstGeom prst="leftArrow">
            <a:avLst/>
          </a:prstGeom>
          <a:solidFill>
            <a:srgbClr val="FFC9C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/>
                </a:solidFill>
              </a:rPr>
              <a:t>Použij</a:t>
            </a:r>
            <a:r>
              <a:rPr lang="cs-CZ" b="1" dirty="0"/>
              <a:t> </a:t>
            </a:r>
            <a:r>
              <a:rPr lang="cs-CZ" b="1" dirty="0">
                <a:solidFill>
                  <a:schemeClr val="tx1"/>
                </a:solidFill>
              </a:rPr>
              <a:t>skryté pero</a:t>
            </a:r>
          </a:p>
        </p:txBody>
      </p:sp>
      <p:grpSp>
        <p:nvGrpSpPr>
          <p:cNvPr id="46" name="Skupina 45"/>
          <p:cNvGrpSpPr/>
          <p:nvPr/>
        </p:nvGrpSpPr>
        <p:grpSpPr>
          <a:xfrm>
            <a:off x="571472" y="785794"/>
            <a:ext cx="2000264" cy="2000264"/>
            <a:chOff x="785786" y="1071546"/>
            <a:chExt cx="2000264" cy="2000264"/>
          </a:xfrm>
        </p:grpSpPr>
        <p:pic>
          <p:nvPicPr>
            <p:cNvPr id="24585" name="Picture 20" descr="knife-161412_64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85786" y="1071546"/>
              <a:ext cx="2000264" cy="13706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" name="Skupina 25"/>
            <p:cNvGrpSpPr/>
            <p:nvPr/>
          </p:nvGrpSpPr>
          <p:grpSpPr>
            <a:xfrm>
              <a:off x="785786" y="2571744"/>
              <a:ext cx="1714512" cy="500066"/>
              <a:chOff x="642910" y="2571744"/>
              <a:chExt cx="1714512" cy="500066"/>
            </a:xfrm>
          </p:grpSpPr>
          <p:sp>
            <p:nvSpPr>
              <p:cNvPr id="20" name="Obdélník 19"/>
              <p:cNvSpPr/>
              <p:nvPr/>
            </p:nvSpPr>
            <p:spPr>
              <a:xfrm>
                <a:off x="642910" y="257174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2800"/>
              </a:p>
            </p:txBody>
          </p:sp>
          <p:sp>
            <p:nvSpPr>
              <p:cNvPr id="21" name="Obdélník 20"/>
              <p:cNvSpPr/>
              <p:nvPr/>
            </p:nvSpPr>
            <p:spPr>
              <a:xfrm>
                <a:off x="1785918" y="257174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800" b="1" dirty="0" smtClean="0">
                    <a:solidFill>
                      <a:schemeClr val="tx1"/>
                    </a:solidFill>
                  </a:rPr>
                  <a:t>Ž</a:t>
                </a:r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Obdélník 21"/>
              <p:cNvSpPr/>
              <p:nvPr/>
            </p:nvSpPr>
            <p:spPr>
              <a:xfrm>
                <a:off x="1214414" y="257174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2800"/>
              </a:p>
            </p:txBody>
          </p:sp>
        </p:grpSp>
      </p:grpSp>
      <p:grpSp>
        <p:nvGrpSpPr>
          <p:cNvPr id="50" name="Skupina 49"/>
          <p:cNvGrpSpPr/>
          <p:nvPr/>
        </p:nvGrpSpPr>
        <p:grpSpPr>
          <a:xfrm>
            <a:off x="3786182" y="3857628"/>
            <a:ext cx="5143536" cy="2571768"/>
            <a:chOff x="3643306" y="3857628"/>
            <a:chExt cx="5143536" cy="2571768"/>
          </a:xfrm>
        </p:grpSpPr>
        <p:pic>
          <p:nvPicPr>
            <p:cNvPr id="24583" name="Obrázek 28" descr="MH900340972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357818" y="3857628"/>
              <a:ext cx="2071702" cy="2071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8" name="Skupina 37"/>
            <p:cNvGrpSpPr/>
            <p:nvPr/>
          </p:nvGrpSpPr>
          <p:grpSpPr>
            <a:xfrm>
              <a:off x="3643306" y="5929330"/>
              <a:ext cx="5143536" cy="500066"/>
              <a:chOff x="3071802" y="2928934"/>
              <a:chExt cx="5143536" cy="500066"/>
            </a:xfrm>
          </p:grpSpPr>
          <p:sp>
            <p:nvSpPr>
              <p:cNvPr id="23" name="Obdélník 22"/>
              <p:cNvSpPr/>
              <p:nvPr/>
            </p:nvSpPr>
            <p:spPr>
              <a:xfrm>
                <a:off x="4214810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5" name="Obdélník 24"/>
              <p:cNvSpPr/>
              <p:nvPr/>
            </p:nvSpPr>
            <p:spPr>
              <a:xfrm>
                <a:off x="3643306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800" b="1" dirty="0" smtClean="0">
                    <a:solidFill>
                      <a:schemeClr val="tx1"/>
                    </a:solidFill>
                  </a:rPr>
                  <a:t>T</a:t>
                </a:r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Obdélník 28"/>
              <p:cNvSpPr/>
              <p:nvPr/>
            </p:nvSpPr>
            <p:spPr>
              <a:xfrm>
                <a:off x="5929322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0" name="Obdélník 29"/>
              <p:cNvSpPr/>
              <p:nvPr/>
            </p:nvSpPr>
            <p:spPr>
              <a:xfrm>
                <a:off x="5357818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800" b="1" dirty="0" smtClean="0">
                    <a:solidFill>
                      <a:schemeClr val="tx1"/>
                    </a:solidFill>
                  </a:rPr>
                  <a:t>H</a:t>
                </a:r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Obdélník 30"/>
              <p:cNvSpPr/>
              <p:nvPr/>
            </p:nvSpPr>
            <p:spPr>
              <a:xfrm>
                <a:off x="4786314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" name="Obdélník 31"/>
              <p:cNvSpPr/>
              <p:nvPr/>
            </p:nvSpPr>
            <p:spPr>
              <a:xfrm>
                <a:off x="3071802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Obdélník 32"/>
              <p:cNvSpPr/>
              <p:nvPr/>
            </p:nvSpPr>
            <p:spPr>
              <a:xfrm>
                <a:off x="7643834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" name="Obdélník 33"/>
              <p:cNvSpPr/>
              <p:nvPr/>
            </p:nvSpPr>
            <p:spPr>
              <a:xfrm>
                <a:off x="7072330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5" name="Obdélník 34"/>
              <p:cNvSpPr/>
              <p:nvPr/>
            </p:nvSpPr>
            <p:spPr>
              <a:xfrm>
                <a:off x="6500826" y="2928934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49" name="Skupina 48"/>
          <p:cNvGrpSpPr/>
          <p:nvPr/>
        </p:nvGrpSpPr>
        <p:grpSpPr>
          <a:xfrm>
            <a:off x="6143636" y="785794"/>
            <a:ext cx="2857520" cy="2286016"/>
            <a:chOff x="5786446" y="857232"/>
            <a:chExt cx="2857520" cy="2286016"/>
          </a:xfrm>
        </p:grpSpPr>
        <p:pic>
          <p:nvPicPr>
            <p:cNvPr id="24581" name="Obrázek 15" descr="MH900199885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357950" y="857232"/>
              <a:ext cx="1643074" cy="1643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4" name="Skupina 43"/>
            <p:cNvGrpSpPr/>
            <p:nvPr/>
          </p:nvGrpSpPr>
          <p:grpSpPr>
            <a:xfrm>
              <a:off x="5786446" y="2643182"/>
              <a:ext cx="2857520" cy="500066"/>
              <a:chOff x="5643570" y="2786058"/>
              <a:chExt cx="2857520" cy="500066"/>
            </a:xfrm>
          </p:grpSpPr>
          <p:sp>
            <p:nvSpPr>
              <p:cNvPr id="39" name="Obdélník 38"/>
              <p:cNvSpPr/>
              <p:nvPr/>
            </p:nvSpPr>
            <p:spPr>
              <a:xfrm>
                <a:off x="5643570" y="2786058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800" b="1" dirty="0" smtClean="0">
                    <a:solidFill>
                      <a:schemeClr val="tx1"/>
                    </a:solidFill>
                  </a:rPr>
                  <a:t>H</a:t>
                </a:r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Obdélník 39"/>
              <p:cNvSpPr/>
              <p:nvPr/>
            </p:nvSpPr>
            <p:spPr>
              <a:xfrm>
                <a:off x="6215074" y="2786058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Obdélník 40"/>
              <p:cNvSpPr/>
              <p:nvPr/>
            </p:nvSpPr>
            <p:spPr>
              <a:xfrm>
                <a:off x="6786578" y="2786058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bdélník 41"/>
              <p:cNvSpPr/>
              <p:nvPr/>
            </p:nvSpPr>
            <p:spPr>
              <a:xfrm>
                <a:off x="7358082" y="2786058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3" name="Obdélník 42"/>
              <p:cNvSpPr/>
              <p:nvPr/>
            </p:nvSpPr>
            <p:spPr>
              <a:xfrm>
                <a:off x="7929586" y="2786058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57" name="Skupina 56"/>
          <p:cNvGrpSpPr/>
          <p:nvPr/>
        </p:nvGrpSpPr>
        <p:grpSpPr>
          <a:xfrm>
            <a:off x="2857488" y="1857364"/>
            <a:ext cx="2857520" cy="1571636"/>
            <a:chOff x="2428860" y="2857496"/>
            <a:chExt cx="2857520" cy="1571636"/>
          </a:xfrm>
        </p:grpSpPr>
        <p:pic>
          <p:nvPicPr>
            <p:cNvPr id="45" name="Picture 15" descr="ceramic-156155_64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14612" y="2857496"/>
              <a:ext cx="1900590" cy="950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56" name="Skupina 55"/>
            <p:cNvGrpSpPr/>
            <p:nvPr/>
          </p:nvGrpSpPr>
          <p:grpSpPr>
            <a:xfrm>
              <a:off x="2428860" y="3929066"/>
              <a:ext cx="2857520" cy="500066"/>
              <a:chOff x="2428860" y="3929066"/>
              <a:chExt cx="2857520" cy="500066"/>
            </a:xfrm>
          </p:grpSpPr>
          <p:sp>
            <p:nvSpPr>
              <p:cNvPr id="51" name="Obdélník 50"/>
              <p:cNvSpPr/>
              <p:nvPr/>
            </p:nvSpPr>
            <p:spPr>
              <a:xfrm>
                <a:off x="3000364" y="3929066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800" b="1" dirty="0" smtClean="0">
                    <a:solidFill>
                      <a:schemeClr val="tx1"/>
                    </a:solidFill>
                  </a:rPr>
                  <a:t>A</a:t>
                </a:r>
                <a:endParaRPr lang="cs-CZ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Obdélník 51"/>
              <p:cNvSpPr/>
              <p:nvPr/>
            </p:nvSpPr>
            <p:spPr>
              <a:xfrm>
                <a:off x="2428860" y="3929066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3" name="Obdélník 52"/>
              <p:cNvSpPr/>
              <p:nvPr/>
            </p:nvSpPr>
            <p:spPr>
              <a:xfrm>
                <a:off x="3571868" y="3929066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4" name="Obdélník 53"/>
              <p:cNvSpPr/>
              <p:nvPr/>
            </p:nvSpPr>
            <p:spPr>
              <a:xfrm>
                <a:off x="4143372" y="3929066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5" name="Obdélník 54"/>
              <p:cNvSpPr/>
              <p:nvPr/>
            </p:nvSpPr>
            <p:spPr>
              <a:xfrm>
                <a:off x="4714876" y="3929066"/>
                <a:ext cx="571504" cy="50006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64" name="Skupina 63"/>
          <p:cNvGrpSpPr/>
          <p:nvPr/>
        </p:nvGrpSpPr>
        <p:grpSpPr>
          <a:xfrm>
            <a:off x="500034" y="3929066"/>
            <a:ext cx="2900365" cy="1857388"/>
            <a:chOff x="500034" y="3786190"/>
            <a:chExt cx="2900365" cy="1857388"/>
          </a:xfrm>
        </p:grpSpPr>
        <p:pic>
          <p:nvPicPr>
            <p:cNvPr id="58" name="Picture 12" descr="pan-155140_640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857224" y="3786190"/>
              <a:ext cx="2543175" cy="127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9" name="Obdélník 58"/>
            <p:cNvSpPr/>
            <p:nvPr/>
          </p:nvSpPr>
          <p:spPr>
            <a:xfrm>
              <a:off x="1071538" y="5143512"/>
              <a:ext cx="571504" cy="5000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0" name="Obdélník 59"/>
            <p:cNvSpPr/>
            <p:nvPr/>
          </p:nvSpPr>
          <p:spPr>
            <a:xfrm>
              <a:off x="500034" y="5143512"/>
              <a:ext cx="571504" cy="5000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Obdélník 60"/>
            <p:cNvSpPr/>
            <p:nvPr/>
          </p:nvSpPr>
          <p:spPr>
            <a:xfrm>
              <a:off x="1643042" y="5143512"/>
              <a:ext cx="571504" cy="5000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smtClean="0">
                  <a:solidFill>
                    <a:schemeClr val="tx1"/>
                  </a:solidFill>
                </a:rPr>
                <a:t>N</a:t>
              </a:r>
              <a:endParaRPr lang="cs-CZ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62" name="Obdélník 61"/>
            <p:cNvSpPr/>
            <p:nvPr/>
          </p:nvSpPr>
          <p:spPr>
            <a:xfrm>
              <a:off x="2214546" y="5143512"/>
              <a:ext cx="571504" cy="5000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Obdélník 62"/>
            <p:cNvSpPr/>
            <p:nvPr/>
          </p:nvSpPr>
          <p:spPr>
            <a:xfrm>
              <a:off x="2786050" y="5143512"/>
              <a:ext cx="571504" cy="5000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1400" dirty="0" smtClean="0"/>
              <a:t>Obrázky. </a:t>
            </a:r>
            <a:r>
              <a:rPr lang="cs-CZ" sz="1400" i="1" dirty="0" smtClean="0"/>
              <a:t>Office.</a:t>
            </a:r>
            <a:r>
              <a:rPr lang="cs-CZ" sz="1400" i="1" dirty="0" err="1" smtClean="0"/>
              <a:t>com</a:t>
            </a:r>
            <a:r>
              <a:rPr lang="cs-CZ" sz="1400" i="1" dirty="0" smtClean="0"/>
              <a:t>: Kliparty, fotografie a animace</a:t>
            </a:r>
            <a:r>
              <a:rPr lang="cs-CZ" sz="1400" dirty="0" smtClean="0"/>
              <a:t> [online]. [cit. 2014-01-11]. Dostupné z: </a:t>
            </a:r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/??</a:t>
            </a:r>
            <a:r>
              <a:rPr lang="cs-CZ" sz="1400" dirty="0" err="1" smtClean="0">
                <a:hlinkClick r:id="rId2"/>
              </a:rPr>
              <a:t>Origin</a:t>
            </a:r>
            <a:r>
              <a:rPr lang="cs-CZ" sz="1400" dirty="0" smtClean="0">
                <a:hlinkClick r:id="rId2"/>
              </a:rPr>
              <a:t>=EC790014051029&amp;CTT=6&amp;</a:t>
            </a:r>
            <a:r>
              <a:rPr lang="cs-CZ" sz="1400" dirty="0" err="1" smtClean="0">
                <a:hlinkClick r:id="rId2"/>
              </a:rPr>
              <a:t>ver</a:t>
            </a:r>
            <a:r>
              <a:rPr lang="cs-CZ" sz="1400" dirty="0" smtClean="0">
                <a:hlinkClick r:id="rId2"/>
              </a:rPr>
              <a:t>=12&amp;</a:t>
            </a:r>
            <a:r>
              <a:rPr lang="cs-CZ" sz="1400" dirty="0" err="1" smtClean="0">
                <a:hlinkClick r:id="rId2"/>
              </a:rPr>
              <a:t>app</a:t>
            </a:r>
            <a:r>
              <a:rPr lang="cs-CZ" sz="1400" dirty="0" smtClean="0">
                <a:hlinkClick r:id="rId2"/>
              </a:rPr>
              <a:t>=</a:t>
            </a:r>
            <a:r>
              <a:rPr lang="cs-CZ" sz="1400" dirty="0" err="1" smtClean="0">
                <a:hlinkClick r:id="rId2"/>
              </a:rPr>
              <a:t>powerpnt.exe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/>
              <a:t>Česneková polévka.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3. 4. 2013[cit. 2014-01-11]. Dostupné z: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>
                <a:hlinkClick r:id="rId3"/>
              </a:rPr>
              <a:t>http://cs.wikipedia.org/wiki/%C4%8Cesnekov%C3%A1_pol%C3%A9vka</a:t>
            </a: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t-BR" sz="1400" dirty="0" smtClean="0"/>
              <a:t>AUTOR NEUVEDEN. </a:t>
            </a:r>
            <a:r>
              <a:rPr lang="pt-BR" sz="1400" i="1" dirty="0" smtClean="0"/>
              <a:t>www.pixabay.com</a:t>
            </a:r>
            <a:r>
              <a:rPr lang="pt-BR" sz="1400" dirty="0" smtClean="0"/>
              <a:t> [online]. [</a:t>
            </a:r>
            <a:r>
              <a:rPr lang="cs-CZ" sz="1400" dirty="0" smtClean="0"/>
              <a:t>cit. 2014-01-11</a:t>
            </a:r>
            <a:r>
              <a:rPr lang="pt-BR" sz="1400" dirty="0" smtClean="0"/>
              <a:t>]. Dostupn</a:t>
            </a:r>
            <a:r>
              <a:rPr lang="cs-CZ" sz="1400" dirty="0" smtClean="0"/>
              <a:t>é</a:t>
            </a:r>
            <a:r>
              <a:rPr lang="pt-BR" sz="1400" dirty="0" smtClean="0"/>
              <a:t> </a:t>
            </a:r>
            <a:r>
              <a:rPr lang="cs-CZ" sz="1400" dirty="0" smtClean="0"/>
              <a:t>z</a:t>
            </a:r>
            <a:r>
              <a:rPr lang="pt-BR" sz="1400" dirty="0" smtClean="0"/>
              <a:t>: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1400" dirty="0" smtClean="0">
                <a:hlinkClick r:id="rId4"/>
              </a:rPr>
              <a:t>http://pixabay.com/cs/pan-p%C3%A1nev-kuchyn%C4%9B-va%C5%99en%C3%AD-155140/</a:t>
            </a: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t-BR" sz="1400" dirty="0" smtClean="0"/>
              <a:t>AUTOR NEUVEDEN. </a:t>
            </a:r>
            <a:r>
              <a:rPr lang="pt-BR" sz="1400" i="1" dirty="0" smtClean="0"/>
              <a:t>www.pixabay.com</a:t>
            </a:r>
            <a:r>
              <a:rPr lang="pt-BR" sz="1400" dirty="0" smtClean="0"/>
              <a:t> [online]. [</a:t>
            </a:r>
            <a:r>
              <a:rPr lang="cs-CZ" sz="1400" dirty="0" smtClean="0"/>
              <a:t>cit. 2014-01-11</a:t>
            </a:r>
            <a:r>
              <a:rPr lang="pt-BR" sz="1400" dirty="0" smtClean="0"/>
              <a:t>]. Dostupn</a:t>
            </a:r>
            <a:r>
              <a:rPr lang="cs-CZ" sz="1400" dirty="0" smtClean="0"/>
              <a:t>é</a:t>
            </a:r>
            <a:r>
              <a:rPr lang="pt-BR" sz="1400" dirty="0" smtClean="0"/>
              <a:t> </a:t>
            </a:r>
            <a:r>
              <a:rPr lang="cs-CZ" sz="1400" dirty="0" smtClean="0"/>
              <a:t>z</a:t>
            </a:r>
            <a:r>
              <a:rPr lang="pt-BR" sz="1400" dirty="0" smtClean="0"/>
              <a:t>: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1400" dirty="0" smtClean="0">
                <a:hlinkClick r:id="rId5"/>
              </a:rPr>
              <a:t>http://pixabay.com/cs/n%C5%AF%C5%BE-ostr%C3%BD-blade-za%C5%99%C3%ADzen%C3%AD-kuchyn%C4%9B-161412/</a:t>
            </a: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t-BR" sz="1400" dirty="0" smtClean="0"/>
              <a:t>AUTOR NEUVEDEN. </a:t>
            </a:r>
            <a:r>
              <a:rPr lang="pt-BR" sz="1400" i="1" dirty="0" smtClean="0"/>
              <a:t>www.pixabay.com</a:t>
            </a:r>
            <a:r>
              <a:rPr lang="pt-BR" sz="1400" dirty="0" smtClean="0"/>
              <a:t> [online]. [</a:t>
            </a:r>
            <a:r>
              <a:rPr lang="cs-CZ" sz="1400" dirty="0" smtClean="0"/>
              <a:t>cit. 2014-01-11</a:t>
            </a:r>
            <a:r>
              <a:rPr lang="pt-BR" sz="1400" dirty="0" smtClean="0"/>
              <a:t>]. Dostupn</a:t>
            </a:r>
            <a:r>
              <a:rPr lang="cs-CZ" sz="1400" dirty="0" smtClean="0"/>
              <a:t>é</a:t>
            </a:r>
            <a:r>
              <a:rPr lang="pt-BR" sz="1400" dirty="0" smtClean="0"/>
              <a:t> </a:t>
            </a:r>
            <a:r>
              <a:rPr lang="cs-CZ" sz="1400" dirty="0" smtClean="0"/>
              <a:t>z</a:t>
            </a:r>
            <a:r>
              <a:rPr lang="pt-BR" sz="1400" dirty="0" smtClean="0"/>
              <a:t>: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1400" dirty="0" smtClean="0">
                <a:hlinkClick r:id="rId6"/>
              </a:rPr>
              <a:t>http://pixabay.com/cs/potraviny-pol%C3%A9vky-n%C3%A1%C5%99ad%C3%AD-kuchyn%C4%9B-41102/</a:t>
            </a: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t-BR" sz="1400" dirty="0" smtClean="0"/>
              <a:t>AUTOR NEUVEDEN. </a:t>
            </a:r>
            <a:r>
              <a:rPr lang="pt-BR" sz="1400" i="1" dirty="0" smtClean="0"/>
              <a:t>www.pixabay.com</a:t>
            </a:r>
            <a:r>
              <a:rPr lang="pt-BR" sz="1400" dirty="0" smtClean="0"/>
              <a:t> [online]. [</a:t>
            </a:r>
            <a:r>
              <a:rPr lang="cs-CZ" sz="1400" dirty="0" smtClean="0"/>
              <a:t>cit. 2014-01-11</a:t>
            </a:r>
            <a:r>
              <a:rPr lang="pt-BR" sz="1400" dirty="0" smtClean="0"/>
              <a:t>]. Dostupn</a:t>
            </a:r>
            <a:r>
              <a:rPr lang="cs-CZ" sz="1400" dirty="0" smtClean="0"/>
              <a:t>é</a:t>
            </a:r>
            <a:r>
              <a:rPr lang="pt-BR" sz="1400" dirty="0" smtClean="0"/>
              <a:t> </a:t>
            </a:r>
            <a:r>
              <a:rPr lang="cs-CZ" sz="1400" dirty="0" smtClean="0"/>
              <a:t>z</a:t>
            </a:r>
            <a:r>
              <a:rPr lang="pt-BR" sz="1400" dirty="0" smtClean="0"/>
              <a:t>: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sz="1400" dirty="0" smtClean="0">
                <a:hlinkClick r:id="rId7"/>
              </a:rPr>
              <a:t>http://pixabay.com/cs/keramick%C3%BD-porcel%C3%A1n-n%C3%A1dob%C3%AD-m%C3%ADsa-156155/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pt-BR" sz="1400" dirty="0" smtClean="0"/>
              <a:t>AUTOR NEUVEDEN. </a:t>
            </a:r>
            <a:r>
              <a:rPr lang="pt-BR" sz="1400" i="1" dirty="0" smtClean="0"/>
              <a:t>www.pixabay.com</a:t>
            </a:r>
            <a:r>
              <a:rPr lang="pt-BR" sz="1400" dirty="0" smtClean="0"/>
              <a:t> [online]. [</a:t>
            </a:r>
            <a:r>
              <a:rPr lang="cs-CZ" sz="1400" dirty="0" smtClean="0"/>
              <a:t>cit. 2014-01-11</a:t>
            </a:r>
            <a:r>
              <a:rPr lang="pt-BR" sz="1400" dirty="0" smtClean="0"/>
              <a:t>]. Dostupn</a:t>
            </a:r>
            <a:r>
              <a:rPr lang="cs-CZ" sz="1400" dirty="0" smtClean="0"/>
              <a:t>é</a:t>
            </a:r>
            <a:r>
              <a:rPr lang="pt-BR" sz="1400" dirty="0" smtClean="0"/>
              <a:t> </a:t>
            </a:r>
            <a:r>
              <a:rPr lang="cs-CZ" sz="1400" dirty="0" smtClean="0"/>
              <a:t>z</a:t>
            </a:r>
            <a:r>
              <a:rPr lang="pt-BR" sz="1400" dirty="0" smtClean="0"/>
              <a:t>: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>
                <a:hlinkClick r:id="rId8"/>
              </a:rPr>
              <a:t>http://pixabay.com/cs/stupnice-v%C3%A1hy-va%C5%99en%C3%AD-potraviny-154924/</a:t>
            </a: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1400" dirty="0" smtClean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cs-CZ" sz="2000" dirty="0" smtClean="0">
              <a:latin typeface="Arial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Veselý obličej 1"/>
          <p:cNvSpPr/>
          <p:nvPr/>
        </p:nvSpPr>
        <p:spPr>
          <a:xfrm>
            <a:off x="2214563" y="1700213"/>
            <a:ext cx="4643437" cy="4608512"/>
          </a:xfrm>
          <a:prstGeom prst="smileyFace">
            <a:avLst>
              <a:gd name="adj" fmla="val -4653"/>
            </a:avLst>
          </a:prstGeom>
          <a:solidFill>
            <a:srgbClr val="FFE389"/>
          </a:solidFill>
          <a:ln>
            <a:solidFill>
              <a:srgbClr val="00B05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2271713" y="620713"/>
            <a:ext cx="61928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Calibri" pitchFamily="34" charset="0"/>
              </a:rPr>
              <a:t>Zkus to ještě jednou</a:t>
            </a: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308850" y="5661025"/>
            <a:ext cx="1263650" cy="647700"/>
          </a:xfrm>
          <a:prstGeom prst="actionButtonBackPrevious">
            <a:avLst/>
          </a:prstGeom>
          <a:solidFill>
            <a:srgbClr val="FFE389"/>
          </a:solidFill>
          <a:ln>
            <a:solidFill>
              <a:srgbClr val="00B05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508</Words>
  <Application>Microsoft Office PowerPoint</Application>
  <PresentationFormat>Předvádění na obrazovce (4:3)</PresentationFormat>
  <Paragraphs>114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ČESNEKOVÁ POLÉVKA  VY_32_INOVACE_2C_07  Číslo projektu: CZ.1.07/1.5.00/34.1056</vt:lpstr>
      <vt:lpstr>Prezentace aplikace PowerPoint</vt:lpstr>
      <vt:lpstr>ČESNEKOVÁ POLÉVKA</vt:lpstr>
      <vt:lpstr>Prezentace aplikace PowerPoint</vt:lpstr>
      <vt:lpstr>PŘÍPRAVA česnekové polévky</vt:lpstr>
      <vt:lpstr>KUCHYŇSKÉ POTŘEBY</vt:lpstr>
      <vt:lpstr>Ingredience</vt:lpstr>
      <vt:lpstr>SUROVINY NA PŘÍPRAVU POLÉVKY</vt:lpstr>
      <vt:lpstr>Postup přípravy receptu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ČESNEKOVÁ POLÉVKA  VY_32_INOVACE_2C_07  Číslo projektu: CZ.1.07/1.5.00/34.1056</dc:title>
  <dc:creator>Dada</dc:creator>
  <cp:lastModifiedBy>uzivatel</cp:lastModifiedBy>
  <cp:revision>32</cp:revision>
  <dcterms:created xsi:type="dcterms:W3CDTF">2014-01-11T19:19:28Z</dcterms:created>
  <dcterms:modified xsi:type="dcterms:W3CDTF">2014-03-30T19:15:45Z</dcterms:modified>
</cp:coreProperties>
</file>