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3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1C0E2-CD7F-424E-BA51-85451E87A153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9BB98-BA79-42CB-911B-07C26587DA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D4504-26CC-4F9F-9103-016F7D1AD993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C9C40-C527-4451-A6B8-DF3DF146D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47099-C322-4293-BD90-6BC0C831923C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150C7-BDAE-41FF-913D-A603E2D39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F7B9D-57DA-4ED7-8B75-4C3667981D35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BB551-0165-47C3-8C27-8753F4042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26203-6451-4864-A2C7-44755FDA2224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90A17-DD5C-4C42-A21E-B9F93BA9A7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B544D-6C95-4DBA-BDE6-8F54F58C33D9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62580-7E29-4D77-8B42-F769A0EB7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9E597-E916-4032-B117-CBF2B688F269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2CF5A-C934-4176-AA08-7CB5D6B39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11B0C7-0146-4A25-9D1F-FFC9E9F4437F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C9D1A-4DB6-4C32-B1F8-424DCCEB3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39C54-408D-427C-A3F0-838163854AAD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7BD5A-1F4E-4EDC-9AC8-A0D5C7F7C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41C7E-B921-4835-A923-05665DD28BC4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2D770-BEFE-470E-8F71-9C732C2A6E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0CC05-E974-4F01-8DAB-0C9AC9DD1F58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2573D-6A5D-40C4-B8D9-2734FBC3E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A26DAD-0192-4EA8-BDF8-2C8CEEB6326F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88177B0-CB5A-4435-A55F-008CE74E3C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22.jpe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otex.cz/index.php?docid=42" TargetMode="External"/><Relationship Id="rId3" Type="http://schemas.openxmlformats.org/officeDocument/2006/relationships/hyperlink" Target="http://pixabay.com/cs/%C5%BEehlic%C3%AD-prkno-%C5%BEehlen%C3%AD-dom%C3%A1cnost-147089/" TargetMode="External"/><Relationship Id="rId7" Type="http://schemas.openxmlformats.org/officeDocument/2006/relationships/hyperlink" Target="http://sorealshop.cz/clanky/pece-o-odevy/" TargetMode="External"/><Relationship Id="rId2" Type="http://schemas.openxmlformats.org/officeDocument/2006/relationships/hyperlink" Target="http://office.microsoft.com/cs-cz/images/??Origin=EC790014051029&amp;CTT=6&amp;ver=12&amp;app=powerpnt.ex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etfashion.cz/graficke-symboly-udrzby-textilu/" TargetMode="External"/><Relationship Id="rId5" Type="http://schemas.openxmlformats.org/officeDocument/2006/relationships/hyperlink" Target="http://cs.wikipedia.org/wiki/%C5%BDehli%C4%8Dka" TargetMode="External"/><Relationship Id="rId4" Type="http://schemas.openxmlformats.org/officeDocument/2006/relationships/hyperlink" Target="http://pixabay.com/cs/p%C3%A1s-opasku-kov-p%C3%A1sy-139757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ŽEHLENÍ 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VY_32_INOVACE_2C_08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Práce v domácnosti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smtClean="0"/>
              <a:t>Mateřská </a:t>
            </a:r>
            <a:r>
              <a:rPr lang="cs-CZ" sz="2000" dirty="0" smtClean="0"/>
              <a:t>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4369" name="Group 33"/>
          <p:cNvGraphicFramePr>
            <a:graphicFrameLocks noGrp="1"/>
          </p:cNvGraphicFramePr>
          <p:nvPr/>
        </p:nvGraphicFramePr>
        <p:xfrm>
          <a:off x="539750" y="357188"/>
          <a:ext cx="8280400" cy="6036584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182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Tento učební materiál slouží jako podpora výuky. Seznamuje žáky s tématem - žehlení. Žáci se seznámí s piktogramy pro ošetřování textilu a oděvů. V následujících úkolech si žáci procvičující získané vědomosti. Pracují pomocí rukopisných poznámek. V prvním úkolu zakroužkují všechny modré oděvy, dále čarou tvoří správné dvojice. V posledním úkole, třídí oblečení na dámské a pánské.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Délka trvání výuky pomocí tohoto materiálu je 30 minut.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5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/>
                        <a:t>Práce v domácnosti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ŽEHLENÍ PRÁDLA</a:t>
            </a:r>
            <a:endParaRPr lang="cs-CZ" b="1" cap="all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1435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b="1" dirty="0" smtClean="0"/>
              <a:t>K žehlení budeme potřebovat tyto potřeby: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endParaRPr lang="cs-CZ" b="1" dirty="0" smtClean="0"/>
          </a:p>
          <a:p>
            <a:pPr marL="0" indent="-3240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Žehličku</a:t>
            </a:r>
          </a:p>
          <a:p>
            <a:pPr marL="0" indent="-3240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Žehlící prkno</a:t>
            </a:r>
          </a:p>
          <a:p>
            <a:pPr marL="0" indent="-3240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Prádlo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endParaRPr lang="cs-CZ" sz="2800" b="1" dirty="0" smtClean="0"/>
          </a:p>
        </p:txBody>
      </p:sp>
      <p:pic>
        <p:nvPicPr>
          <p:cNvPr id="15364" name="Obrázek 6" descr="MH900057015.JPG"/>
          <p:cNvPicPr>
            <a:picLocks noChangeAspect="1"/>
          </p:cNvPicPr>
          <p:nvPr/>
        </p:nvPicPr>
        <p:blipFill>
          <a:blip r:embed="rId2"/>
          <a:srcRect t="18182" b="18182"/>
          <a:stretch>
            <a:fillRect/>
          </a:stretch>
        </p:blipFill>
        <p:spPr bwMode="auto">
          <a:xfrm>
            <a:off x="714375" y="4643438"/>
            <a:ext cx="2928938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7" descr="ironing-board-147089_640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88" y="3000375"/>
            <a:ext cx="3532187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7188" y="142875"/>
            <a:ext cx="8286750" cy="4000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Vyberte potřeby, které budete potřebovat k </a:t>
            </a:r>
            <a:r>
              <a:rPr lang="cs-CZ" sz="2000" b="1" dirty="0" smtClean="0">
                <a:solidFill>
                  <a:prstClr val="black"/>
                </a:solidFill>
                <a:latin typeface="+mn-lt"/>
                <a:cs typeface="Times New Roman" pitchFamily="18" charset="0"/>
              </a:rPr>
              <a:t>žehlení prádla.</a:t>
            </a:r>
            <a:endParaRPr lang="cs-CZ" sz="2000" b="1" dirty="0">
              <a:solidFill>
                <a:prstClr val="black"/>
              </a:solidFill>
              <a:latin typeface="+mn-lt"/>
              <a:cs typeface="Times New Roman" pitchFamily="18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14313" y="6357938"/>
            <a:ext cx="6072187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Správná odpověď doletí při kliknutí myší na vyhrazené místo.</a:t>
            </a:r>
            <a:endParaRPr lang="cs-CZ" dirty="0">
              <a:latin typeface="+mj-lt"/>
              <a:ea typeface="+mj-ea"/>
              <a:cs typeface="+mj-cs"/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285750" y="4286250"/>
            <a:ext cx="8643938" cy="2071688"/>
          </a:xfrm>
          <a:prstGeom prst="bevel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28625" y="928688"/>
            <a:ext cx="2714625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ŽEHLIČKA</a:t>
            </a:r>
          </a:p>
        </p:txBody>
      </p:sp>
      <p:sp>
        <p:nvSpPr>
          <p:cNvPr id="31" name="Obdélník 30">
            <a:hlinkClick r:id="rId2" action="ppaction://hlinksldjump"/>
          </p:cNvPr>
          <p:cNvSpPr/>
          <p:nvPr/>
        </p:nvSpPr>
        <p:spPr>
          <a:xfrm>
            <a:off x="1571625" y="3286125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VÁLEČEK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786563" y="1357313"/>
            <a:ext cx="2000250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PRÁDLO</a:t>
            </a:r>
          </a:p>
        </p:txBody>
      </p:sp>
      <p:sp>
        <p:nvSpPr>
          <p:cNvPr id="30" name="Obdélník 29">
            <a:hlinkClick r:id="rId2" action="ppaction://hlinksldjump"/>
          </p:cNvPr>
          <p:cNvSpPr/>
          <p:nvPr/>
        </p:nvSpPr>
        <p:spPr>
          <a:xfrm>
            <a:off x="5500688" y="3429000"/>
            <a:ext cx="2214562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KLADIVO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572000" y="2286000"/>
            <a:ext cx="3071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ŽEHLÍCÍ PRKNO</a:t>
            </a:r>
          </a:p>
        </p:txBody>
      </p:sp>
      <p:sp>
        <p:nvSpPr>
          <p:cNvPr id="35" name="Obdélník 34">
            <a:hlinkClick r:id="rId2" action="ppaction://hlinksldjump"/>
          </p:cNvPr>
          <p:cNvSpPr/>
          <p:nvPr/>
        </p:nvSpPr>
        <p:spPr>
          <a:xfrm>
            <a:off x="857250" y="2071688"/>
            <a:ext cx="164306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STŮL</a:t>
            </a:r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4000500" y="785813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HRNEC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036E-7 L 0.029 0.553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0" y="2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982 -0.00092 L -0.14427 0.4500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00" y="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70213E-6 L -0.04444 0.4805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0" y="2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34" grpId="0" animBg="1"/>
      <p:bldP spid="21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ŽEHLIČKA</a:t>
            </a:r>
            <a:endParaRPr lang="cs-CZ" b="1" cap="all" dirty="0"/>
          </a:p>
        </p:txBody>
      </p:sp>
      <p:sp>
        <p:nvSpPr>
          <p:cNvPr id="17411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1435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600" b="1" smtClean="0"/>
              <a:t>Žehlička</a:t>
            </a:r>
            <a:r>
              <a:rPr lang="cs-CZ" sz="3600" smtClean="0"/>
              <a:t> je zařízení, které slouží k </a:t>
            </a:r>
            <a:r>
              <a:rPr lang="cs-CZ" sz="3600" b="1" smtClean="0"/>
              <a:t>žehlení.</a:t>
            </a:r>
          </a:p>
          <a:p>
            <a:pPr marL="0" indent="0">
              <a:buFont typeface="Arial" charset="0"/>
              <a:buNone/>
            </a:pPr>
            <a:r>
              <a:rPr lang="cs-CZ" sz="3600" smtClean="0"/>
              <a:t>Žehlení působí tak, že se vlivem teploty uvolňují vazby ve vláknech tkaniny.</a:t>
            </a:r>
          </a:p>
          <a:p>
            <a:pPr marL="0" indent="0">
              <a:buFont typeface="Arial" charset="0"/>
              <a:buNone/>
            </a:pPr>
            <a:r>
              <a:rPr lang="cs-CZ" sz="3600" smtClean="0"/>
              <a:t>Když jsou </a:t>
            </a:r>
            <a:r>
              <a:rPr lang="cs-CZ" sz="3600" b="1" smtClean="0"/>
              <a:t>vlákna horká</a:t>
            </a:r>
            <a:r>
              <a:rPr lang="cs-CZ" sz="3600" smtClean="0"/>
              <a:t>, pod tlakem žehličky se </a:t>
            </a:r>
            <a:r>
              <a:rPr lang="cs-CZ" sz="3600" b="1" smtClean="0"/>
              <a:t>narovnávají </a:t>
            </a:r>
            <a:r>
              <a:rPr lang="cs-CZ" sz="3600" smtClean="0"/>
              <a:t>a po ochlazení si uchovávají svůj tvar. </a:t>
            </a:r>
          </a:p>
          <a:p>
            <a:pPr marL="0" indent="0">
              <a:buFont typeface="Arial" charset="0"/>
              <a:buNone/>
            </a:pPr>
            <a:endParaRPr lang="cs-CZ" sz="2800" b="1" smtClean="0"/>
          </a:p>
        </p:txBody>
      </p:sp>
      <p:pic>
        <p:nvPicPr>
          <p:cNvPr id="17412" name="Obrázek 5" descr="iron-158742_640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5" y="4357688"/>
            <a:ext cx="3476625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Textilní etikety</a:t>
            </a:r>
          </a:p>
        </p:txBody>
      </p:sp>
      <p:sp>
        <p:nvSpPr>
          <p:cNvPr id="18435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1435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000" smtClean="0"/>
              <a:t>Každý oděvní výrobek je </a:t>
            </a:r>
            <a:r>
              <a:rPr lang="cs-CZ" sz="3000" b="1" smtClean="0"/>
              <a:t>označen textilní etiketou</a:t>
            </a:r>
            <a:r>
              <a:rPr lang="cs-CZ" sz="3000" smtClean="0"/>
              <a:t>, která </a:t>
            </a:r>
            <a:r>
              <a:rPr lang="cs-CZ" sz="3000" b="1" smtClean="0"/>
              <a:t>obsahuje materiálové složení, symboly údržby  a informace o prodávajícím.</a:t>
            </a:r>
          </a:p>
          <a:p>
            <a:pPr marL="0" indent="0">
              <a:buFont typeface="Arial" charset="0"/>
              <a:buNone/>
            </a:pPr>
            <a:endParaRPr lang="cs-CZ" sz="1600" b="1" smtClean="0"/>
          </a:p>
          <a:p>
            <a:pPr marL="0" indent="0">
              <a:buFont typeface="Arial" charset="0"/>
              <a:buNone/>
            </a:pPr>
            <a:r>
              <a:rPr lang="cs-CZ" sz="2800" smtClean="0"/>
              <a:t>Pro </a:t>
            </a:r>
            <a:r>
              <a:rPr lang="cs-CZ" sz="2800" b="1" smtClean="0"/>
              <a:t>označování oblečení z hlediska správného postupu při údržbě a ošetřování </a:t>
            </a:r>
            <a:r>
              <a:rPr lang="cs-CZ" sz="2800" smtClean="0"/>
              <a:t>se nejčastěji  používá </a:t>
            </a:r>
            <a:r>
              <a:rPr lang="cs-CZ" sz="2800" b="1" smtClean="0"/>
              <a:t>soubor 5 znaků</a:t>
            </a:r>
            <a:r>
              <a:rPr lang="cs-CZ" sz="2800" smtClean="0"/>
              <a:t>, který je doplňován přesnými údaji o způsobu zacházení </a:t>
            </a:r>
            <a:r>
              <a:rPr lang="cs-CZ" sz="2800" b="1" i="1" smtClean="0"/>
              <a:t>(teplota praní a žehlení, výběr bělícího prostředku, výběr rozpouštědla pro chemické čištění, způsob sušení)</a:t>
            </a:r>
            <a:r>
              <a:rPr lang="cs-CZ" sz="2800" b="1" smtClean="0"/>
              <a:t>. </a:t>
            </a:r>
          </a:p>
          <a:p>
            <a:pPr marL="0" indent="0">
              <a:buFont typeface="Arial" charset="0"/>
              <a:buNone/>
            </a:pPr>
            <a:endParaRPr lang="cs-CZ" sz="2800" b="1" smtClean="0"/>
          </a:p>
        </p:txBody>
      </p:sp>
      <p:pic>
        <p:nvPicPr>
          <p:cNvPr id="18436" name="Picture 6" descr="211"/>
          <p:cNvPicPr>
            <a:picLocks noChangeAspect="1" noChangeArrowheads="1"/>
          </p:cNvPicPr>
          <p:nvPr/>
        </p:nvPicPr>
        <p:blipFill>
          <a:blip r:embed="rId2"/>
          <a:srcRect l="1431" t="14516" r="9828" b="5644"/>
          <a:stretch>
            <a:fillRect/>
          </a:stretch>
        </p:blipFill>
        <p:spPr bwMode="auto">
          <a:xfrm>
            <a:off x="3714750" y="5715000"/>
            <a:ext cx="4429125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5" descr="popis_etiket_17_02_2010_16_39_4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38" y="1317625"/>
            <a:ext cx="7072312" cy="554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Symboly pro ÚDRŽBU A OŠETŘOVÁNÍ TEXTILIÍ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Symboly pro žehlení</a:t>
            </a:r>
          </a:p>
        </p:txBody>
      </p:sp>
      <p:sp>
        <p:nvSpPr>
          <p:cNvPr id="20483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429625" cy="5143500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cs-CZ" sz="2600" b="1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4800" b="1" smtClean="0"/>
          </a:p>
          <a:p>
            <a:pPr>
              <a:lnSpc>
                <a:spcPct val="80000"/>
              </a:lnSpc>
            </a:pPr>
            <a:endParaRPr lang="cs-CZ" sz="2600" b="1" smtClean="0"/>
          </a:p>
          <a:p>
            <a:pPr>
              <a:lnSpc>
                <a:spcPct val="80000"/>
              </a:lnSpc>
            </a:pPr>
            <a:endParaRPr lang="cs-CZ" sz="2600" b="1" smtClean="0"/>
          </a:p>
          <a:p>
            <a:pPr>
              <a:lnSpc>
                <a:spcPct val="80000"/>
              </a:lnSpc>
            </a:pPr>
            <a:endParaRPr lang="cs-CZ" sz="2600" b="1" smtClean="0"/>
          </a:p>
          <a:p>
            <a:pPr>
              <a:lnSpc>
                <a:spcPct val="80000"/>
              </a:lnSpc>
            </a:pPr>
            <a:endParaRPr lang="cs-CZ" sz="2600" b="1" smtClean="0"/>
          </a:p>
          <a:p>
            <a:pPr>
              <a:lnSpc>
                <a:spcPct val="80000"/>
              </a:lnSpc>
            </a:pPr>
            <a:endParaRPr lang="cs-CZ" sz="2600" b="1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600" b="1" smtClean="0"/>
          </a:p>
        </p:txBody>
      </p:sp>
      <p:pic>
        <p:nvPicPr>
          <p:cNvPr id="20484" name="Picture 7" descr="Symboly pro žehlení prádl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557338"/>
            <a:ext cx="7632700" cy="494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Symboly pro praní</a:t>
            </a:r>
          </a:p>
        </p:txBody>
      </p:sp>
      <p:pic>
        <p:nvPicPr>
          <p:cNvPr id="21507" name="Picture 2" descr="Symboly pro praní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694" b="53471"/>
          <a:stretch>
            <a:fillRect/>
          </a:stretch>
        </p:blipFill>
        <p:spPr>
          <a:xfrm>
            <a:off x="4522788" y="1571625"/>
            <a:ext cx="4554537" cy="5072063"/>
          </a:xfrm>
        </p:spPr>
      </p:pic>
      <p:pic>
        <p:nvPicPr>
          <p:cNvPr id="21508" name="Picture 2" descr="Symboly pro praní"/>
          <p:cNvPicPr>
            <a:picLocks noChangeAspect="1" noChangeArrowheads="1"/>
          </p:cNvPicPr>
          <p:nvPr/>
        </p:nvPicPr>
        <p:blipFill>
          <a:blip r:embed="rId2"/>
          <a:srcRect t="45833" r="1563" b="1041"/>
          <a:stretch>
            <a:fillRect/>
          </a:stretch>
        </p:blipFill>
        <p:spPr bwMode="auto">
          <a:xfrm>
            <a:off x="61913" y="1571625"/>
            <a:ext cx="4438650" cy="507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smtClean="0"/>
              <a:t>Symboly pro sušení v sušičce</a:t>
            </a:r>
          </a:p>
        </p:txBody>
      </p:sp>
      <p:pic>
        <p:nvPicPr>
          <p:cNvPr id="22531" name="Picture 6" descr="Symboly pro sušení v sušičc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700213"/>
            <a:ext cx="8137525" cy="459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b="1" cap="all" dirty="0" err="1" smtClean="0"/>
              <a:t>Symboly</a:t>
            </a:r>
            <a:r>
              <a:rPr lang="en-US" b="1" cap="all" dirty="0" smtClean="0"/>
              <a:t> pro </a:t>
            </a:r>
            <a:r>
              <a:rPr lang="en-US" b="1" cap="all" dirty="0" err="1" smtClean="0"/>
              <a:t>bělení</a:t>
            </a:r>
            <a:endParaRPr lang="en-US" b="1" cap="all" dirty="0" smtClean="0"/>
          </a:p>
        </p:txBody>
      </p:sp>
      <p:pic>
        <p:nvPicPr>
          <p:cNvPr id="23555" name="Picture 6" descr="Symboly pro bělení prádla"/>
          <p:cNvPicPr>
            <a:picLocks noChangeAspect="1" noChangeArrowheads="1"/>
          </p:cNvPicPr>
          <p:nvPr/>
        </p:nvPicPr>
        <p:blipFill>
          <a:blip r:embed="rId2"/>
          <a:srcRect t="3012"/>
          <a:stretch>
            <a:fillRect/>
          </a:stretch>
        </p:blipFill>
        <p:spPr bwMode="auto">
          <a:xfrm>
            <a:off x="1285875" y="1500188"/>
            <a:ext cx="6786563" cy="519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142852"/>
            <a:ext cx="8286750" cy="406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2000" b="1" dirty="0" smtClean="0">
                <a:solidFill>
                  <a:srgbClr val="000000"/>
                </a:solidFill>
                <a:latin typeface="+mj-lt"/>
                <a:cs typeface="Arial" charset="0"/>
              </a:rPr>
              <a:t>Zakroužkujte </a:t>
            </a:r>
            <a:r>
              <a:rPr lang="cs-CZ" sz="2000" b="1" dirty="0">
                <a:solidFill>
                  <a:srgbClr val="000000"/>
                </a:solidFill>
                <a:latin typeface="+mj-lt"/>
                <a:cs typeface="Arial" charset="0"/>
              </a:rPr>
              <a:t>oděvy, které jsou modré.</a:t>
            </a:r>
          </a:p>
        </p:txBody>
      </p:sp>
      <p:sp>
        <p:nvSpPr>
          <p:cNvPr id="6" name="Šipka doleva 5"/>
          <p:cNvSpPr/>
          <p:nvPr/>
        </p:nvSpPr>
        <p:spPr>
          <a:xfrm>
            <a:off x="285750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pic>
        <p:nvPicPr>
          <p:cNvPr id="24579" name="Obrázek 6" descr="MH90001360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0" y="4572000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Obrázek 7" descr="MH90005702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3857625"/>
            <a:ext cx="1839912" cy="183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Obrázek 8" descr="MH900113266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313" y="4429125"/>
            <a:ext cx="1990725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9" descr="MH90011332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14500" y="1857375"/>
            <a:ext cx="1639888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10" descr="MH900113404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00875" y="1928813"/>
            <a:ext cx="1947863" cy="194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Obrázek 11" descr="MH900113450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29000" y="857250"/>
            <a:ext cx="151130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Obrázek 12" descr="MH900312536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00875" y="4143375"/>
            <a:ext cx="16478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Obrázek 13" descr="MH900334804.JPG"/>
          <p:cNvPicPr>
            <a:picLocks noChangeAspect="1"/>
          </p:cNvPicPr>
          <p:nvPr/>
        </p:nvPicPr>
        <p:blipFill>
          <a:blip r:embed="rId9"/>
          <a:srcRect t="23004" b="23918"/>
          <a:stretch>
            <a:fillRect/>
          </a:stretch>
        </p:blipFill>
        <p:spPr bwMode="auto">
          <a:xfrm>
            <a:off x="5786438" y="1071563"/>
            <a:ext cx="1749425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7" name="Obrázek 14" descr="MH900352129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429125" y="2428875"/>
            <a:ext cx="1785938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8" name="Obrázek 15" descr="MH900412636.JPG"/>
          <p:cNvPicPr>
            <a:picLocks noChangeAspect="1"/>
          </p:cNvPicPr>
          <p:nvPr/>
        </p:nvPicPr>
        <p:blipFill>
          <a:blip r:embed="rId11"/>
          <a:srcRect t="13313" b="12840"/>
          <a:stretch>
            <a:fillRect/>
          </a:stretch>
        </p:blipFill>
        <p:spPr bwMode="auto">
          <a:xfrm>
            <a:off x="357188" y="785813"/>
            <a:ext cx="1741487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88" y="142875"/>
            <a:ext cx="8286750" cy="4000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pl-PL" sz="2000" b="1" dirty="0">
                <a:latin typeface="+mn-lt"/>
              </a:rPr>
              <a:t>Spojte čarou obrázky se slovy a utvořte správné dvojice.</a:t>
            </a:r>
            <a:endParaRPr lang="cs-CZ" sz="2000" b="1" dirty="0">
              <a:latin typeface="+mn-lt"/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357188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grpSp>
        <p:nvGrpSpPr>
          <p:cNvPr id="25603" name="Skupina 23"/>
          <p:cNvGrpSpPr>
            <a:grpSpLocks/>
          </p:cNvGrpSpPr>
          <p:nvPr/>
        </p:nvGrpSpPr>
        <p:grpSpPr bwMode="auto">
          <a:xfrm>
            <a:off x="357188" y="785813"/>
            <a:ext cx="8215312" cy="1928812"/>
            <a:chOff x="357158" y="785795"/>
            <a:chExt cx="7334291" cy="2160588"/>
          </a:xfrm>
        </p:grpSpPr>
        <p:sp>
          <p:nvSpPr>
            <p:cNvPr id="25" name="Obdélník 24"/>
            <p:cNvSpPr/>
            <p:nvPr/>
          </p:nvSpPr>
          <p:spPr bwMode="auto">
            <a:xfrm rot="16200000">
              <a:off x="2966686" y="1128408"/>
              <a:ext cx="2160588" cy="147536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 bwMode="auto">
            <a:xfrm rot="16200000">
              <a:off x="15254" y="1127699"/>
              <a:ext cx="2160588" cy="147677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" name="Obdélník 26"/>
            <p:cNvSpPr/>
            <p:nvPr/>
          </p:nvSpPr>
          <p:spPr bwMode="auto">
            <a:xfrm rot="16200000">
              <a:off x="4442757" y="1127699"/>
              <a:ext cx="2160588" cy="147677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" name="Obdélník 27"/>
            <p:cNvSpPr/>
            <p:nvPr/>
          </p:nvSpPr>
          <p:spPr bwMode="auto">
            <a:xfrm rot="16200000">
              <a:off x="1491324" y="1128408"/>
              <a:ext cx="2160588" cy="147536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Obdélník 28"/>
            <p:cNvSpPr/>
            <p:nvPr/>
          </p:nvSpPr>
          <p:spPr bwMode="auto">
            <a:xfrm rot="16200000">
              <a:off x="5872766" y="1127699"/>
              <a:ext cx="2160588" cy="147677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5604" name="Skupina 29"/>
          <p:cNvGrpSpPr>
            <a:grpSpLocks/>
          </p:cNvGrpSpPr>
          <p:nvPr/>
        </p:nvGrpSpPr>
        <p:grpSpPr bwMode="auto">
          <a:xfrm>
            <a:off x="357188" y="4071938"/>
            <a:ext cx="8215312" cy="1928812"/>
            <a:chOff x="357158" y="785795"/>
            <a:chExt cx="7334291" cy="2160588"/>
          </a:xfrm>
        </p:grpSpPr>
        <p:sp>
          <p:nvSpPr>
            <p:cNvPr id="31" name="Obdélník 30"/>
            <p:cNvSpPr/>
            <p:nvPr/>
          </p:nvSpPr>
          <p:spPr bwMode="auto">
            <a:xfrm rot="16200000">
              <a:off x="2966686" y="1128408"/>
              <a:ext cx="2160588" cy="147536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tx1"/>
                  </a:solidFill>
                </a:rPr>
                <a:t>PONOŽKY</a:t>
              </a:r>
            </a:p>
          </p:txBody>
        </p:sp>
        <p:sp>
          <p:nvSpPr>
            <p:cNvPr id="32" name="Obdélník 31"/>
            <p:cNvSpPr/>
            <p:nvPr/>
          </p:nvSpPr>
          <p:spPr bwMode="auto">
            <a:xfrm rot="16200000">
              <a:off x="15254" y="1127699"/>
              <a:ext cx="2160588" cy="147677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tx1"/>
                  </a:solidFill>
                </a:rPr>
                <a:t>TRIČKO</a:t>
              </a:r>
            </a:p>
          </p:txBody>
        </p:sp>
        <p:sp>
          <p:nvSpPr>
            <p:cNvPr id="33" name="Obdélník 32"/>
            <p:cNvSpPr/>
            <p:nvPr/>
          </p:nvSpPr>
          <p:spPr bwMode="auto">
            <a:xfrm rot="16200000">
              <a:off x="4442757" y="1127699"/>
              <a:ext cx="2160588" cy="147677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tx1"/>
                  </a:solidFill>
                </a:rPr>
                <a:t>KALHOTY</a:t>
              </a:r>
            </a:p>
          </p:txBody>
        </p:sp>
        <p:sp>
          <p:nvSpPr>
            <p:cNvPr id="34" name="Obdélník 33"/>
            <p:cNvSpPr/>
            <p:nvPr/>
          </p:nvSpPr>
          <p:spPr bwMode="auto">
            <a:xfrm rot="16200000">
              <a:off x="1491324" y="1128408"/>
              <a:ext cx="2160588" cy="147536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tx1"/>
                  </a:solidFill>
                </a:rPr>
                <a:t>ŠATY</a:t>
              </a:r>
            </a:p>
          </p:txBody>
        </p:sp>
        <p:sp>
          <p:nvSpPr>
            <p:cNvPr id="35" name="Obdélník 34"/>
            <p:cNvSpPr/>
            <p:nvPr/>
          </p:nvSpPr>
          <p:spPr bwMode="auto">
            <a:xfrm rot="16200000">
              <a:off x="5872766" y="1127699"/>
              <a:ext cx="2160588" cy="147677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solidFill>
                    <a:schemeClr val="tx1"/>
                  </a:solidFill>
                </a:rPr>
                <a:t>SUKNĚ</a:t>
              </a:r>
            </a:p>
          </p:txBody>
        </p:sp>
      </p:grpSp>
      <p:pic>
        <p:nvPicPr>
          <p:cNvPr id="25605" name="Obrázek 36" descr="MH90011332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1000125"/>
            <a:ext cx="1547813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Obrázek 38" descr="MH900113476.JPG"/>
          <p:cNvPicPr>
            <a:picLocks noChangeAspect="1"/>
          </p:cNvPicPr>
          <p:nvPr/>
        </p:nvPicPr>
        <p:blipFill>
          <a:blip r:embed="rId3"/>
          <a:srcRect l="20270" r="18918"/>
          <a:stretch>
            <a:fillRect/>
          </a:stretch>
        </p:blipFill>
        <p:spPr bwMode="auto">
          <a:xfrm>
            <a:off x="7286625" y="857250"/>
            <a:ext cx="1071563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39" descr="MH900057021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3" y="1000125"/>
            <a:ext cx="1547812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Obrázek 40" descr="MH900239497.JPG"/>
          <p:cNvPicPr>
            <a:picLocks noChangeAspect="1"/>
          </p:cNvPicPr>
          <p:nvPr/>
        </p:nvPicPr>
        <p:blipFill>
          <a:blip r:embed="rId5"/>
          <a:srcRect l="17462" r="17921"/>
          <a:stretch>
            <a:fillRect/>
          </a:stretch>
        </p:blipFill>
        <p:spPr bwMode="auto">
          <a:xfrm>
            <a:off x="2357438" y="928688"/>
            <a:ext cx="1096962" cy="169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9" name="Obrázek 41" descr="MH900113266.JPG"/>
          <p:cNvPicPr>
            <a:picLocks noChangeAspect="1"/>
          </p:cNvPicPr>
          <p:nvPr/>
        </p:nvPicPr>
        <p:blipFill>
          <a:blip r:embed="rId6"/>
          <a:srcRect l="20769" r="19231"/>
          <a:stretch>
            <a:fillRect/>
          </a:stretch>
        </p:blipFill>
        <p:spPr bwMode="auto">
          <a:xfrm>
            <a:off x="4071938" y="928688"/>
            <a:ext cx="1000125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88" y="142875"/>
            <a:ext cx="8286750" cy="406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2000" b="1" dirty="0" smtClean="0">
                <a:solidFill>
                  <a:srgbClr val="000000"/>
                </a:solidFill>
                <a:latin typeface="+mn-lt"/>
                <a:cs typeface="Arial" charset="0"/>
              </a:rPr>
              <a:t>Zakroužkujte červeně dámské oblečení a modře pánské oblečení.</a:t>
            </a:r>
            <a:endParaRPr lang="cs-CZ" sz="2000" b="1" dirty="0">
              <a:solidFill>
                <a:srgbClr val="000000"/>
              </a:solidFill>
              <a:latin typeface="+mn-lt"/>
              <a:cs typeface="Arial" charset="0"/>
            </a:endParaRPr>
          </a:p>
        </p:txBody>
      </p:sp>
      <p:sp>
        <p:nvSpPr>
          <p:cNvPr id="13" name="Šipka doleva 12"/>
          <p:cNvSpPr/>
          <p:nvPr/>
        </p:nvSpPr>
        <p:spPr>
          <a:xfrm>
            <a:off x="357188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928926" y="5857892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pyžamo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500826" y="928670"/>
            <a:ext cx="2000264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kalhotky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643438" y="3714752"/>
            <a:ext cx="1214445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tílko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643702" y="1857364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halenka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714612" y="1857364"/>
            <a:ext cx="1500198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mikina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500562" y="2500306"/>
            <a:ext cx="1428759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šátek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28596" y="4000504"/>
            <a:ext cx="1357321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sukně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786578" y="3857628"/>
            <a:ext cx="164307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kostým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429520" y="5643578"/>
            <a:ext cx="1214445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sako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071670" y="3071810"/>
            <a:ext cx="2143140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punčochy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5214942" y="4857760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tepláky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14282" y="5286388"/>
            <a:ext cx="1571635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oblek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214942" y="6000768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klobouk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6357951" y="2714620"/>
            <a:ext cx="1285884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svetr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28596" y="2571744"/>
            <a:ext cx="1490674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košile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2214546" y="4000504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ponožky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2643174" y="4929198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šortky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3428992" y="642918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zástěra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785786" y="1714488"/>
            <a:ext cx="1571636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plavky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357158" y="857232"/>
            <a:ext cx="19288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kožich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4500562" y="1571612"/>
            <a:ext cx="1571636" cy="5715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ysClr val="windowText" lastClr="000000"/>
                </a:solidFill>
              </a:rPr>
              <a:t>slipy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 marL="0" indent="0">
              <a:buNone/>
            </a:pPr>
            <a:r>
              <a:rPr lang="cs-CZ" sz="1400" dirty="0" smtClean="0"/>
              <a:t>Obrázky. 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com</a:t>
            </a:r>
            <a:r>
              <a:rPr lang="cs-CZ" sz="1400" i="1" dirty="0" smtClean="0"/>
              <a:t>: Kliparty, fotografie a animace</a:t>
            </a:r>
            <a:r>
              <a:rPr lang="cs-CZ" sz="1400" dirty="0" smtClean="0"/>
              <a:t> [online]. [cit. 2014-01-15]. Dostupné z: </a:t>
            </a: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/??</a:t>
            </a:r>
            <a:r>
              <a:rPr lang="cs-CZ" sz="1400" dirty="0" err="1" smtClean="0">
                <a:hlinkClick r:id="rId2"/>
              </a:rPr>
              <a:t>Origin</a:t>
            </a:r>
            <a:r>
              <a:rPr lang="cs-CZ" sz="1400" dirty="0" smtClean="0">
                <a:hlinkClick r:id="rId2"/>
              </a:rPr>
              <a:t>=EC790014051029&amp;CTT=6&amp;</a:t>
            </a:r>
            <a:r>
              <a:rPr lang="cs-CZ" sz="1400" dirty="0" err="1" smtClean="0">
                <a:hlinkClick r:id="rId2"/>
              </a:rPr>
              <a:t>ver</a:t>
            </a:r>
            <a:r>
              <a:rPr lang="cs-CZ" sz="1400" dirty="0" smtClean="0">
                <a:hlinkClick r:id="rId2"/>
              </a:rPr>
              <a:t>=12&amp;</a:t>
            </a:r>
            <a:r>
              <a:rPr lang="cs-CZ" sz="1400" dirty="0" err="1" smtClean="0">
                <a:hlinkClick r:id="rId2"/>
              </a:rPr>
              <a:t>app</a:t>
            </a:r>
            <a:r>
              <a:rPr lang="cs-CZ" sz="1400" dirty="0" smtClean="0">
                <a:hlinkClick r:id="rId2"/>
              </a:rPr>
              <a:t>=</a:t>
            </a:r>
            <a:r>
              <a:rPr lang="cs-CZ" sz="1400" dirty="0" err="1" smtClean="0">
                <a:hlinkClick r:id="rId2"/>
              </a:rPr>
              <a:t>powerpnt.exe</a:t>
            </a:r>
            <a:endParaRPr lang="cs-CZ" sz="1400" dirty="0" smtClean="0"/>
          </a:p>
          <a:p>
            <a:pPr marL="0" indent="0">
              <a:buNone/>
            </a:pPr>
            <a:r>
              <a:rPr lang="pt-BR" sz="1400" dirty="0" smtClean="0"/>
              <a:t>AUTOR NEUVEDEN. </a:t>
            </a:r>
            <a:r>
              <a:rPr lang="pt-BR" sz="1400" i="1" dirty="0" smtClean="0"/>
              <a:t>www.pixabay.com</a:t>
            </a:r>
            <a:r>
              <a:rPr lang="pt-BR" sz="1400" dirty="0" smtClean="0"/>
              <a:t> [online]. [</a:t>
            </a:r>
            <a:r>
              <a:rPr lang="cs-CZ" sz="1400" dirty="0" smtClean="0"/>
              <a:t>cit. 2014-01-15</a:t>
            </a:r>
            <a:r>
              <a:rPr lang="pt-BR" sz="1400" dirty="0" smtClean="0"/>
              <a:t>]. Dostupn</a:t>
            </a:r>
            <a:r>
              <a:rPr lang="cs-CZ" sz="1400" dirty="0" smtClean="0"/>
              <a:t>é</a:t>
            </a:r>
            <a:r>
              <a:rPr lang="pt-BR" sz="1400" dirty="0" smtClean="0"/>
              <a:t> </a:t>
            </a:r>
            <a:r>
              <a:rPr lang="cs-CZ" sz="1400" dirty="0" smtClean="0"/>
              <a:t>z</a:t>
            </a:r>
            <a:r>
              <a:rPr lang="pt-BR" sz="1400" dirty="0" smtClean="0"/>
              <a:t>: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3"/>
              </a:rPr>
              <a:t>http://pixabay.com/cs/%C5%BEehlic%C3%AD-prkno-%C5%BEehlen%C3%AD-dom%C3%A1cnost-147089/</a:t>
            </a:r>
            <a:endParaRPr lang="cs-CZ" sz="1400" dirty="0" smtClean="0"/>
          </a:p>
          <a:p>
            <a:pPr marL="0" indent="0">
              <a:buNone/>
            </a:pPr>
            <a:r>
              <a:rPr lang="pt-BR" sz="1400" dirty="0" smtClean="0"/>
              <a:t>AUTOR NEUVEDEN. </a:t>
            </a:r>
            <a:r>
              <a:rPr lang="pt-BR" sz="1400" i="1" dirty="0" smtClean="0"/>
              <a:t>www.pixabay.com</a:t>
            </a:r>
            <a:r>
              <a:rPr lang="pt-BR" sz="1400" dirty="0" smtClean="0"/>
              <a:t> [online]. [</a:t>
            </a:r>
            <a:r>
              <a:rPr lang="cs-CZ" sz="1400" dirty="0" smtClean="0"/>
              <a:t>cit. 2014-01-15</a:t>
            </a:r>
            <a:r>
              <a:rPr lang="pt-BR" sz="1400" dirty="0" smtClean="0"/>
              <a:t>]. Dostupn</a:t>
            </a:r>
            <a:r>
              <a:rPr lang="cs-CZ" sz="1400" dirty="0" smtClean="0"/>
              <a:t>é</a:t>
            </a:r>
            <a:r>
              <a:rPr lang="pt-BR" sz="1400" dirty="0" smtClean="0"/>
              <a:t> </a:t>
            </a:r>
            <a:r>
              <a:rPr lang="cs-CZ" sz="1400" dirty="0" smtClean="0"/>
              <a:t>z</a:t>
            </a:r>
            <a:r>
              <a:rPr lang="pt-BR" sz="1400" dirty="0" smtClean="0"/>
              <a:t>: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4"/>
              </a:rPr>
              <a:t>http://pixabay.com/cs/p%C3%A1s-opasku-kov-p%C3%A1sy-139757/</a:t>
            </a:r>
            <a:endParaRPr lang="cs-CZ" sz="1400" dirty="0" smtClean="0"/>
          </a:p>
          <a:p>
            <a:pPr marL="0" indent="0">
              <a:buFont typeface="Arial" charset="0"/>
              <a:buNone/>
            </a:pPr>
            <a:r>
              <a:rPr lang="cs-CZ" sz="1400" dirty="0" smtClean="0"/>
              <a:t>Žehlička.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4. 2. 2014 [cit. 2014-01-15]. Dostupné z:</a:t>
            </a:r>
          </a:p>
          <a:p>
            <a:pPr marL="0" indent="0">
              <a:buFont typeface="Arial" charset="0"/>
              <a:buNone/>
            </a:pPr>
            <a:r>
              <a:rPr lang="cs-CZ" sz="1400" u="sng" dirty="0" smtClean="0">
                <a:hlinkClick r:id="rId5"/>
              </a:rPr>
              <a:t>http://cs.wikipedia.org/wiki/%C5%BDehli%C4%8Dka</a:t>
            </a:r>
            <a:endParaRPr lang="cs-CZ" sz="1400" u="sng" dirty="0" smtClean="0"/>
          </a:p>
          <a:p>
            <a:pPr marL="0" indent="0">
              <a:buFont typeface="Arial" charset="0"/>
              <a:buNone/>
            </a:pPr>
            <a:r>
              <a:rPr lang="cs-CZ" sz="1400" dirty="0" smtClean="0"/>
              <a:t>Grafické symboly údržby textilu. </a:t>
            </a:r>
            <a:r>
              <a:rPr lang="cs-CZ" sz="1400" i="1" dirty="0" err="1" smtClean="0"/>
              <a:t>GetFashion.cz</a:t>
            </a:r>
            <a:r>
              <a:rPr lang="cs-CZ" sz="1400" dirty="0" smtClean="0"/>
              <a:t> [online]. 2013 [cit. 2014-01-15]. Dostupné z: </a:t>
            </a:r>
            <a:r>
              <a:rPr lang="cs-CZ" sz="1400" u="sng" dirty="0" smtClean="0">
                <a:hlinkClick r:id="rId6"/>
              </a:rPr>
              <a:t>http://www.</a:t>
            </a:r>
            <a:r>
              <a:rPr lang="cs-CZ" sz="1400" u="sng" dirty="0" err="1" smtClean="0">
                <a:hlinkClick r:id="rId6"/>
              </a:rPr>
              <a:t>getfashion.cz</a:t>
            </a:r>
            <a:r>
              <a:rPr lang="cs-CZ" sz="1400" u="sng" dirty="0" smtClean="0">
                <a:hlinkClick r:id="rId6"/>
              </a:rPr>
              <a:t>/</a:t>
            </a:r>
            <a:r>
              <a:rPr lang="cs-CZ" sz="1400" u="sng" dirty="0" err="1" smtClean="0">
                <a:hlinkClick r:id="rId6"/>
              </a:rPr>
              <a:t>graficke</a:t>
            </a:r>
            <a:r>
              <a:rPr lang="cs-CZ" sz="1400" u="sng" dirty="0" smtClean="0">
                <a:hlinkClick r:id="rId6"/>
              </a:rPr>
              <a:t>-symboly-</a:t>
            </a:r>
            <a:r>
              <a:rPr lang="cs-CZ" sz="1400" u="sng" dirty="0" err="1" smtClean="0">
                <a:hlinkClick r:id="rId6"/>
              </a:rPr>
              <a:t>udrzby</a:t>
            </a:r>
            <a:r>
              <a:rPr lang="cs-CZ" sz="1400" u="sng" dirty="0" smtClean="0">
                <a:hlinkClick r:id="rId6"/>
              </a:rPr>
              <a:t>-textilu/</a:t>
            </a:r>
            <a:endParaRPr lang="cs-CZ" sz="1400" u="sng" dirty="0" smtClean="0"/>
          </a:p>
          <a:p>
            <a:pPr marL="0" indent="0">
              <a:buFont typeface="Arial" charset="0"/>
              <a:buNone/>
            </a:pPr>
            <a:r>
              <a:rPr lang="cs-CZ" sz="1400" dirty="0" smtClean="0"/>
              <a:t>Péče o oděvy. </a:t>
            </a:r>
            <a:r>
              <a:rPr lang="cs-CZ" sz="1400" i="1" dirty="0" err="1" smtClean="0"/>
              <a:t>SoReal</a:t>
            </a:r>
            <a:r>
              <a:rPr lang="cs-CZ" sz="1400" i="1" dirty="0" smtClean="0"/>
              <a:t>*</a:t>
            </a:r>
            <a:r>
              <a:rPr lang="cs-CZ" sz="1400" i="1" dirty="0" err="1" smtClean="0"/>
              <a:t>shop</a:t>
            </a:r>
            <a:r>
              <a:rPr lang="cs-CZ" sz="1400" dirty="0" smtClean="0"/>
              <a:t> [online]. 2008-2012 [cit. 2014-01-15]. Dostupné z: </a:t>
            </a:r>
            <a:r>
              <a:rPr lang="cs-CZ" sz="1400" dirty="0" smtClean="0">
                <a:hlinkClick r:id="rId7"/>
              </a:rPr>
              <a:t>http://sorealshop.cz/clanky/pece-o-odevy/</a:t>
            </a:r>
            <a:endParaRPr lang="cs-CZ" sz="1400" dirty="0" smtClean="0"/>
          </a:p>
          <a:p>
            <a:pPr marL="0" indent="0">
              <a:buFont typeface="Arial" charset="0"/>
              <a:buNone/>
            </a:pPr>
            <a:r>
              <a:rPr lang="cs-CZ" sz="1400" dirty="0" smtClean="0"/>
              <a:t> JAK DOBŘE VYBRAT TEXTILNÍ VÝROBEK?. </a:t>
            </a:r>
            <a:r>
              <a:rPr lang="cs-CZ" sz="1400" i="1" dirty="0" smtClean="0"/>
              <a:t>SOTEX GINETEX CZ</a:t>
            </a:r>
            <a:r>
              <a:rPr lang="cs-CZ" sz="1400" dirty="0" smtClean="0"/>
              <a:t> [online]. [cit. 2014-01-15]. Dostupné z: </a:t>
            </a:r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sotex.cz</a:t>
            </a:r>
            <a:r>
              <a:rPr lang="cs-CZ" sz="1400" dirty="0" smtClean="0">
                <a:hlinkClick r:id="rId8"/>
              </a:rPr>
              <a:t>/index.</a:t>
            </a:r>
            <a:r>
              <a:rPr lang="cs-CZ" sz="1400" dirty="0" err="1" smtClean="0">
                <a:hlinkClick r:id="rId8"/>
              </a:rPr>
              <a:t>php</a:t>
            </a:r>
            <a:r>
              <a:rPr lang="cs-CZ" sz="1400" dirty="0" smtClean="0">
                <a:hlinkClick r:id="rId8"/>
              </a:rPr>
              <a:t>?</a:t>
            </a:r>
            <a:r>
              <a:rPr lang="cs-CZ" sz="1400" dirty="0" err="1" smtClean="0">
                <a:hlinkClick r:id="rId8"/>
              </a:rPr>
              <a:t>docid</a:t>
            </a:r>
            <a:r>
              <a:rPr lang="cs-CZ" sz="1400" dirty="0" smtClean="0">
                <a:hlinkClick r:id="rId8"/>
              </a:rPr>
              <a:t>=42</a:t>
            </a:r>
            <a:endParaRPr lang="cs-CZ" sz="1400" dirty="0" smtClean="0"/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 </a:t>
            </a:r>
          </a:p>
          <a:p>
            <a:pPr marL="0" indent="0">
              <a:buFont typeface="Arial" charset="0"/>
              <a:buNone/>
            </a:pPr>
            <a:endParaRPr lang="cs-CZ" sz="2000" u="sng" dirty="0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endParaRPr lang="cs-CZ" u="sng" dirty="0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endParaRPr lang="cs-CZ" u="sng" dirty="0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>
              <a:latin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214563" y="1700213"/>
            <a:ext cx="4643437" cy="4608512"/>
          </a:xfrm>
          <a:prstGeom prst="smileyFace">
            <a:avLst>
              <a:gd name="adj" fmla="val -4653"/>
            </a:avLst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75" name="TextovéPole 2"/>
          <p:cNvSpPr txBox="1">
            <a:spLocks noChangeArrowheads="1"/>
          </p:cNvSpPr>
          <p:nvPr/>
        </p:nvSpPr>
        <p:spPr bwMode="auto">
          <a:xfrm>
            <a:off x="2271713" y="620713"/>
            <a:ext cx="61928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08850" y="5661025"/>
            <a:ext cx="1263650" cy="647700"/>
          </a:xfrm>
          <a:prstGeom prst="actionButtonBackPrevious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457</Words>
  <Application>Microsoft Office PowerPoint</Application>
  <PresentationFormat>Předvádění na obrazovce (4:3)</PresentationFormat>
  <Paragraphs>110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ŽEHLENÍ   VY_32_INOVACE_2C_08 Číslo projektu: CZ.1.07/1.5.00/34.1056</vt:lpstr>
      <vt:lpstr>Prezentace aplikace PowerPoint</vt:lpstr>
      <vt:lpstr>ŽEHLENÍ PRÁDLA</vt:lpstr>
      <vt:lpstr>Prezentace aplikace PowerPoint</vt:lpstr>
      <vt:lpstr>ŽEHLIČKA</vt:lpstr>
      <vt:lpstr>Textilní etikety</vt:lpstr>
      <vt:lpstr>Symboly pro ÚDRŽBU A OŠETŘOVÁNÍ TEXTILIÍ</vt:lpstr>
      <vt:lpstr>Symboly pro žehlení</vt:lpstr>
      <vt:lpstr>Symboly pro praní</vt:lpstr>
      <vt:lpstr>Symboly pro sušení v sušičce</vt:lpstr>
      <vt:lpstr>Symboly pro bělení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ŽEHLENÍ  VY_32_INOVACE_2C_08 Číslo projektu: CZ.1.07/1.5.00/34.1056</dc:title>
  <dc:creator>Dada</dc:creator>
  <cp:lastModifiedBy>uzivatel</cp:lastModifiedBy>
  <cp:revision>20</cp:revision>
  <dcterms:created xsi:type="dcterms:W3CDTF">2014-01-15T15:26:15Z</dcterms:created>
  <dcterms:modified xsi:type="dcterms:W3CDTF">2014-03-30T19:15:56Z</dcterms:modified>
</cp:coreProperties>
</file>