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70" r:id="rId5"/>
    <p:sldId id="272" r:id="rId6"/>
    <p:sldId id="262" r:id="rId7"/>
    <p:sldId id="263" r:id="rId8"/>
    <p:sldId id="271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3230F61-831F-44D9-9622-C90E5E1F489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BC8B254-FB48-4FF7-BFB0-4410E7466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509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4F242E-8D7C-4088-9FDC-3A883BE86CE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09BBB1-B53A-4719-9AE8-766F787F843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09BBB1-B53A-4719-9AE8-766F787F843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29F24-EED7-4FBB-B76E-20B71098AC55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A0034-8A07-46AD-BF23-9AFAF76AAC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D8355-80A2-4A7F-9634-0F8EB505DDCA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64176-DFDF-426D-8D35-DDEE2D1CA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4D077-36DA-4EFA-B12C-18ADA00B83E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9F1B3-C2C6-4A45-A537-972912478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A23E-E472-4E36-B793-BAA0AA883C52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37870-3F6D-4FD3-A468-7E528271FD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D4B66-2448-4817-872B-9B0074EF7EBF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80303-9638-4E4E-8FAF-9DB263DA7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18E25-3AA8-4C09-88BB-4FBCF4A1F30F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440B2-6ED6-4034-9D87-1EBAD587B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2A5D0-E08C-4B54-9918-D8ACE2D8AADB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8FE02-6FEF-4449-B7C2-719D4C994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0451C-3049-48F4-90C8-37AD93A2A070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BC226-F84E-4392-A793-460926645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724B7-1002-4A0F-BED7-24689AC1DC2F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C92EE-4B42-4C4A-B574-058E313DE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8C385-6D6F-43F6-BB92-7F15A3C410D0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90C80-3C37-44D2-B425-74B22286D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1952D-81C1-4E81-80CF-B2C8E266F36A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39F8F-3BB3-490D-A176-F2E15B6E6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8E10801-7470-4E7E-8045-9B5DA3C3069B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F3A3D9-DFF6-4E52-A329-4863CADB0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9.wmf"/><Relationship Id="rId7" Type="http://schemas.openxmlformats.org/officeDocument/2006/relationships/image" Target="../media/image15.jpeg"/><Relationship Id="rId12" Type="http://schemas.openxmlformats.org/officeDocument/2006/relationships/image" Target="../media/image14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9.jpeg"/><Relationship Id="rId5" Type="http://schemas.openxmlformats.org/officeDocument/2006/relationships/image" Target="../media/image7.wmf"/><Relationship Id="rId10" Type="http://schemas.openxmlformats.org/officeDocument/2006/relationships/image" Target="../media/image18.jpeg"/><Relationship Id="rId4" Type="http://schemas.openxmlformats.org/officeDocument/2006/relationships/image" Target="../media/image11.wmf"/><Relationship Id="rId9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rvn%C3%AD_pomoc" TargetMode="External"/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L%C3%A9k%C3%A1rni%C4%8D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PRVNÍ POMOC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VY_32_INOVACE_2C_09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Práce v domácnosti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smtClean="0"/>
              <a:t>Mateřská </a:t>
            </a:r>
            <a:r>
              <a:rPr lang="cs-CZ" sz="2000" dirty="0" smtClean="0"/>
              <a:t>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5393" name="Group 33"/>
          <p:cNvGraphicFramePr>
            <a:graphicFrameLocks noGrp="1"/>
          </p:cNvGraphicFramePr>
          <p:nvPr/>
        </p:nvGraphicFramePr>
        <p:xfrm>
          <a:off x="539750" y="357188"/>
          <a:ext cx="8280400" cy="6036584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82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učební materiál slouží jako podpora výuky. Seznamuje žáky s tématem první pomoci. Žáci si připomenou důležitá telefonní čísla. Získají základní údaje o úrazech, které si mohou způsobit v domácnosti. Naučí se, co patří do lékárničky. V následujícím úkolu, vyškrtávají, co do lékárničky nepatří. Zde pracují pomoci rukopisných poznámek.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Délka trvání výuky pomocí tohoto materiálu je 30 minut.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5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/>
                        <a:t>Práce v domácnosti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PRVNÍ POMOC</a:t>
            </a:r>
            <a:endParaRPr lang="cs-CZ" b="1" cap="all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500188"/>
            <a:ext cx="8229600" cy="51435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/>
              <a:t>PRVNÍ POMOC </a:t>
            </a:r>
            <a:r>
              <a:rPr lang="cs-CZ" dirty="0" smtClean="0"/>
              <a:t>je soubor  opatření pro zajištění  uchování  lidského zdraví. 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Jejím cílem je </a:t>
            </a:r>
            <a:r>
              <a:rPr lang="cs-CZ" b="1" dirty="0" smtClean="0"/>
              <a:t>záchrana života.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b="1" dirty="0" smtClean="0"/>
              <a:t>Poskytnout první pomoc je povinen každý občan České republiky starší 18 let, pokud tím neohrozí svoje zdraví či život.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1900" b="1" dirty="0" smtClean="0"/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2800" b="1" dirty="0" smtClean="0"/>
          </a:p>
        </p:txBody>
      </p:sp>
      <p:pic>
        <p:nvPicPr>
          <p:cNvPr id="16388" name="Obrázek 6" descr="MH90029780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4143380"/>
            <a:ext cx="2357438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/>
            </a:r>
            <a:br>
              <a:rPr lang="cs-CZ" b="1" cap="all" dirty="0" smtClean="0"/>
            </a:br>
            <a:r>
              <a:rPr lang="cs-CZ" b="1" cap="all" dirty="0" smtClean="0"/>
              <a:t>Dělení první pomoci</a:t>
            </a:r>
            <a:br>
              <a:rPr lang="cs-CZ" b="1" cap="all" dirty="0" smtClean="0"/>
            </a:br>
            <a:endParaRPr lang="cs-CZ" b="1" cap="all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500188"/>
            <a:ext cx="8229600" cy="5143500"/>
          </a:xfrm>
        </p:spPr>
        <p:txBody>
          <a:bodyPr rtlCol="0"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První pomoc lze rozdělit na několik typů:</a:t>
            </a:r>
          </a:p>
          <a:p>
            <a:r>
              <a:rPr lang="cs-CZ" b="1" dirty="0" smtClean="0"/>
              <a:t>Laická první pomoc -  </a:t>
            </a:r>
            <a:r>
              <a:rPr lang="cs-CZ" dirty="0" smtClean="0"/>
              <a:t>je soubor základních odborných a technických opatření, která lze provést bez specializovaného vybavení. Do laické první pomoci spadá zavolání odborné zdravotnické záchranné služby, péče o postiženého do příjezdu zdravotnické záchranné služby.</a:t>
            </a:r>
          </a:p>
          <a:p>
            <a:r>
              <a:rPr lang="cs-CZ" b="1" dirty="0" smtClean="0"/>
              <a:t>Technická první pomoc - </a:t>
            </a:r>
            <a:r>
              <a:rPr lang="cs-CZ" dirty="0" smtClean="0"/>
              <a:t>je pomoc, kterou zpravidla zajišťují hasiči, horská služba.... Úkolem technické první pomoci je vyproštění zraněného a jeho transport na bezpečné místo, případně odstranění příčiny úrazu. </a:t>
            </a:r>
          </a:p>
          <a:p>
            <a:r>
              <a:rPr lang="cs-CZ" b="1" dirty="0" smtClean="0"/>
              <a:t>Odborná </a:t>
            </a:r>
            <a:r>
              <a:rPr lang="cs-CZ" b="1" dirty="0" err="1" smtClean="0"/>
              <a:t>přednemocniční</a:t>
            </a:r>
            <a:r>
              <a:rPr lang="cs-CZ" b="1" dirty="0" smtClean="0"/>
              <a:t> první pomoc - </a:t>
            </a:r>
            <a:r>
              <a:rPr lang="cs-CZ" dirty="0" smtClean="0"/>
              <a:t>úkony prováděné zdravotnickým personálem (lékaři, sestry, záchranáři, apod.). </a:t>
            </a:r>
          </a:p>
          <a:p>
            <a:r>
              <a:rPr lang="cs-CZ" b="1" dirty="0" smtClean="0"/>
              <a:t>Nemocniční péče - </a:t>
            </a:r>
            <a:r>
              <a:rPr lang="cs-CZ" dirty="0" smtClean="0"/>
              <a:t>do nemocniční péče spadají oddělení JIP, ARO... Tyto úkony provádí zdravotnický personál. 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124" name="Zástupný symbol pro obsah 2"/>
          <p:cNvSpPr txBox="1">
            <a:spLocks/>
          </p:cNvSpPr>
          <p:nvPr/>
        </p:nvSpPr>
        <p:spPr bwMode="auto">
          <a:xfrm>
            <a:off x="500034" y="3000372"/>
            <a:ext cx="2674937" cy="2074863"/>
          </a:xfrm>
          <a:prstGeom prst="rect">
            <a:avLst/>
          </a:prstGeom>
          <a:gradFill rotWithShape="1">
            <a:gsLst>
              <a:gs pos="0">
                <a:srgbClr val="977777"/>
              </a:gs>
              <a:gs pos="50000">
                <a:srgbClr val="D9ACAC"/>
              </a:gs>
              <a:gs pos="100000">
                <a:srgbClr val="FFCECE"/>
              </a:gs>
            </a:gsLst>
            <a:lin ang="16200000" scaled="1"/>
          </a:gra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150 </a:t>
            </a:r>
          </a:p>
          <a:p>
            <a:pPr algn="ctr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hasičský záchranný sbor </a:t>
            </a:r>
          </a:p>
        </p:txBody>
      </p:sp>
      <p:sp>
        <p:nvSpPr>
          <p:cNvPr id="5125" name="Nadpis 1"/>
          <p:cNvSpPr txBox="1">
            <a:spLocks/>
          </p:cNvSpPr>
          <p:nvPr/>
        </p:nvSpPr>
        <p:spPr bwMode="auto">
          <a:xfrm>
            <a:off x="428596" y="5214950"/>
            <a:ext cx="8229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3600" b="1" dirty="0">
                <a:latin typeface="Calibri" pitchFamily="34" charset="0"/>
              </a:rPr>
              <a:t/>
            </a:r>
            <a:br>
              <a:rPr lang="cs-CZ" sz="3600" b="1" dirty="0">
                <a:latin typeface="Calibri" pitchFamily="34" charset="0"/>
              </a:rPr>
            </a:br>
            <a:endParaRPr lang="cs-CZ" sz="3600" b="1" dirty="0">
              <a:latin typeface="Calibri" pitchFamily="34" charset="0"/>
            </a:endParaRPr>
          </a:p>
          <a:p>
            <a:pPr eaLnBrk="0" hangingPunct="0"/>
            <a:r>
              <a:rPr lang="cs-CZ" sz="3200" b="1" dirty="0">
                <a:latin typeface="Calibri" pitchFamily="34" charset="0"/>
              </a:rPr>
              <a:t>Evropské číslo tísňového volání</a:t>
            </a:r>
          </a:p>
          <a:p>
            <a:pPr algn="ctr" eaLnBrk="0" hangingPunct="0"/>
            <a:r>
              <a:rPr lang="cs-CZ" sz="3600" b="1" dirty="0">
                <a:latin typeface="Calibri" pitchFamily="34" charset="0"/>
              </a:rPr>
              <a:t/>
            </a:r>
            <a:br>
              <a:rPr lang="cs-CZ" sz="3600" b="1" dirty="0">
                <a:latin typeface="Calibri" pitchFamily="34" charset="0"/>
              </a:rPr>
            </a:br>
            <a:endParaRPr lang="cs-CZ" sz="3600" b="1" dirty="0">
              <a:latin typeface="Calibri" pitchFamily="34" charset="0"/>
            </a:endParaRPr>
          </a:p>
        </p:txBody>
      </p:sp>
      <p:sp>
        <p:nvSpPr>
          <p:cNvPr id="5126" name="Zástupný symbol pro obsah 2"/>
          <p:cNvSpPr txBox="1">
            <a:spLocks/>
          </p:cNvSpPr>
          <p:nvPr/>
        </p:nvSpPr>
        <p:spPr bwMode="auto">
          <a:xfrm>
            <a:off x="428596" y="5857892"/>
            <a:ext cx="8215313" cy="685800"/>
          </a:xfrm>
          <a:prstGeom prst="rect">
            <a:avLst/>
          </a:prstGeom>
          <a:gradFill rotWithShape="1">
            <a:gsLst>
              <a:gs pos="0">
                <a:srgbClr val="977777"/>
              </a:gs>
              <a:gs pos="50000">
                <a:srgbClr val="D9ACAC"/>
              </a:gs>
              <a:gs pos="100000">
                <a:srgbClr val="FFCECE"/>
              </a:gs>
            </a:gsLst>
            <a:lin ang="16200000" scaled="1"/>
          </a:gra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112 - hasiči, záchranná služba, policie</a:t>
            </a:r>
          </a:p>
        </p:txBody>
      </p:sp>
      <p:sp>
        <p:nvSpPr>
          <p:cNvPr id="5127" name="Zástupný symbol pro obsah 2"/>
          <p:cNvSpPr txBox="1">
            <a:spLocks/>
          </p:cNvSpPr>
          <p:nvPr/>
        </p:nvSpPr>
        <p:spPr bwMode="auto">
          <a:xfrm>
            <a:off x="3286116" y="3000372"/>
            <a:ext cx="2714625" cy="2074863"/>
          </a:xfrm>
          <a:prstGeom prst="rect">
            <a:avLst/>
          </a:prstGeom>
          <a:gradFill rotWithShape="1">
            <a:gsLst>
              <a:gs pos="0">
                <a:srgbClr val="977777"/>
              </a:gs>
              <a:gs pos="50000">
                <a:srgbClr val="D9ACAC"/>
              </a:gs>
              <a:gs pos="100000">
                <a:srgbClr val="FFCECE"/>
              </a:gs>
            </a:gsLst>
            <a:lin ang="16200000" scaled="1"/>
          </a:gra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155 </a:t>
            </a:r>
          </a:p>
          <a:p>
            <a:pPr algn="ctr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zdravotnická záchranná služba</a:t>
            </a:r>
          </a:p>
        </p:txBody>
      </p:sp>
      <p:sp>
        <p:nvSpPr>
          <p:cNvPr id="5128" name="Zástupný symbol pro obsah 2"/>
          <p:cNvSpPr txBox="1">
            <a:spLocks/>
          </p:cNvSpPr>
          <p:nvPr/>
        </p:nvSpPr>
        <p:spPr bwMode="auto">
          <a:xfrm>
            <a:off x="6143636" y="3000372"/>
            <a:ext cx="2643188" cy="2074863"/>
          </a:xfrm>
          <a:prstGeom prst="rect">
            <a:avLst/>
          </a:prstGeom>
          <a:gradFill rotWithShape="1">
            <a:gsLst>
              <a:gs pos="0">
                <a:srgbClr val="977777"/>
              </a:gs>
              <a:gs pos="50000">
                <a:srgbClr val="D9ACAC"/>
              </a:gs>
              <a:gs pos="100000">
                <a:srgbClr val="FFCECE"/>
              </a:gs>
            </a:gsLst>
            <a:lin ang="16200000" scaled="1"/>
          </a:gra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158</a:t>
            </a:r>
          </a:p>
          <a:p>
            <a:pPr algn="ctr" eaLnBrk="0" hangingPunct="0">
              <a:spcBef>
                <a:spcPct val="20000"/>
              </a:spcBef>
            </a:pPr>
            <a:r>
              <a:rPr lang="cs-CZ" sz="3200" b="1" dirty="0">
                <a:latin typeface="Calibri" pitchFamily="34" charset="0"/>
              </a:rPr>
              <a:t>policie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457200" y="214313"/>
            <a:ext cx="8229600" cy="1203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cap="all" dirty="0">
                <a:latin typeface="+mj-lt"/>
                <a:ea typeface="+mj-ea"/>
                <a:cs typeface="+mj-cs"/>
              </a:rPr>
              <a:t>Bezplatná telefonní čísla tísňových volání</a:t>
            </a:r>
          </a:p>
        </p:txBody>
      </p:sp>
      <p:pic>
        <p:nvPicPr>
          <p:cNvPr id="11" name="Picture 9" descr="ambulanza,doprava,Evropa,evropské,Itálie,Italové,motorová vozidla,sanitky,text,vozidla,vozidla záchranné slu&amp;zcaron;by"/>
          <p:cNvPicPr>
            <a:picLocks noChangeAspect="1" noChangeArrowheads="1"/>
          </p:cNvPicPr>
          <p:nvPr/>
        </p:nvPicPr>
        <p:blipFill>
          <a:blip r:embed="rId2"/>
          <a:srcRect t="9098"/>
          <a:stretch>
            <a:fillRect/>
          </a:stretch>
        </p:blipFill>
        <p:spPr bwMode="auto">
          <a:xfrm>
            <a:off x="3929058" y="1571612"/>
            <a:ext cx="1571636" cy="142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auta,doprava,Evropa,evropské,Itálie,Italové,italská policie,motorová vozidla,policejní auta,policie,text,uplatn&amp;ecaron;ní zákona,vozidla"/>
          <p:cNvPicPr>
            <a:picLocks noChangeAspect="1" noChangeArrowheads="1"/>
          </p:cNvPicPr>
          <p:nvPr/>
        </p:nvPicPr>
        <p:blipFill>
          <a:blip r:embed="rId3"/>
          <a:srcRect t="11111" b="22221"/>
          <a:stretch>
            <a:fillRect/>
          </a:stretch>
        </p:blipFill>
        <p:spPr bwMode="auto">
          <a:xfrm>
            <a:off x="6429388" y="1571612"/>
            <a:ext cx="1928815" cy="128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doprava,Evropa,evropské,hašení po&amp;zcaron;ár&amp;uring;,Hasi&amp;ccaron;i,hasi&amp;ccaron;ské vozy,nákladní auta,N&amp;ecaron;mci,N&amp;ecaron;mecko,po&amp;zcaron;ární st&amp;rcaron;íka&amp;ccaron;ky,text,vozidla,vozidla záchranné slu&amp;zcaron;by"/>
          <p:cNvPicPr>
            <a:picLocks noChangeAspect="1" noChangeArrowheads="1"/>
          </p:cNvPicPr>
          <p:nvPr/>
        </p:nvPicPr>
        <p:blipFill>
          <a:blip r:embed="rId4"/>
          <a:srcRect t="12503" b="9648"/>
          <a:stretch>
            <a:fillRect/>
          </a:stretch>
        </p:blipFill>
        <p:spPr bwMode="auto">
          <a:xfrm>
            <a:off x="928662" y="1571612"/>
            <a:ext cx="1714525" cy="1334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28625" y="1357298"/>
            <a:ext cx="8286750" cy="524035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/>
              <a:t>Úraz</a:t>
            </a:r>
            <a:r>
              <a:rPr lang="pl-PL" sz="2800" dirty="0" smtClean="0"/>
              <a:t> je porucha zdraví způsobená náhle. </a:t>
            </a:r>
          </a:p>
          <a:p>
            <a:pPr marL="0" indent="531813" fontAlgn="auto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endParaRPr lang="pl-PL" sz="2800" b="1" i="1" dirty="0" smtClean="0"/>
          </a:p>
          <a:p>
            <a:pPr marL="0" indent="531813" fontAlgn="auto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pl-PL" sz="2800" b="1" i="1" dirty="0" smtClean="0"/>
              <a:t>Příčiny úrazů </a:t>
            </a:r>
            <a:r>
              <a:rPr lang="pl-PL" sz="2800" dirty="0" smtClean="0"/>
              <a:t>mohou být způsobeny – dopravní nehodou, pádem, popáleninou, poraněním ostrým předmětem ...</a:t>
            </a:r>
          </a:p>
          <a:p>
            <a:pPr marL="0" indent="531813" fontAlgn="auto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pl-PL" sz="2800" b="1" i="1" dirty="0" smtClean="0"/>
              <a:t>Příklady úrazů </a:t>
            </a:r>
            <a:r>
              <a:rPr lang="pl-PL" sz="2800" dirty="0" smtClean="0"/>
              <a:t>– řezná rána, spálenina, zlomenina, podvrknutí kotníku, krvácení, otřes mozku ...</a:t>
            </a:r>
            <a:endParaRPr lang="cs-CZ" sz="2800" dirty="0" smtClean="0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428625" y="214313"/>
            <a:ext cx="8229600" cy="1143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>
                <a:lumMod val="50000"/>
              </a:schemeClr>
            </a:solidFill>
            <a:miter lim="800000"/>
            <a:headEnd/>
            <a:tailEnd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cap="all" dirty="0">
                <a:latin typeface="+mj-lt"/>
                <a:ea typeface="+mj-ea"/>
                <a:cs typeface="+mj-cs"/>
              </a:rPr>
              <a:t>ÚRAZ </a:t>
            </a:r>
          </a:p>
        </p:txBody>
      </p:sp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357694"/>
            <a:ext cx="2286016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28625" y="1500188"/>
            <a:ext cx="8429625" cy="50974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/>
              <a:t>Říznutí </a:t>
            </a:r>
            <a:r>
              <a:rPr lang="cs-CZ" sz="2400" dirty="0" smtClean="0"/>
              <a:t>– z rány vyčistíme nečistoty a přelepíme náplastí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Odřenina </a:t>
            </a:r>
            <a:r>
              <a:rPr lang="cs-CZ" sz="2400" dirty="0" smtClean="0"/>
              <a:t>– postižené místo zbavíme nečistot, přelepíme jen v nejnutnějším případě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Spálenina</a:t>
            </a:r>
            <a:r>
              <a:rPr lang="cs-CZ" sz="2400" dirty="0" smtClean="0"/>
              <a:t> – zchladíme studenou vodou, puchýře nestrháváme, popř. vyhledáme lékaře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Krvácení z nosu </a:t>
            </a:r>
            <a:r>
              <a:rPr lang="cs-CZ" sz="2400" dirty="0" smtClean="0"/>
              <a:t>– předkloníme hlavu, dáme studený obklad na týl a čelo a necháme krev vytékat z nosu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Podvrknutý kotník </a:t>
            </a:r>
            <a:r>
              <a:rPr lang="cs-CZ" sz="2400" dirty="0" smtClean="0"/>
              <a:t>– na otok dáme studený obklad, poté můžeme přiložit elastické obinadlo, které nesmí škrtit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Zlomenina</a:t>
            </a:r>
            <a:r>
              <a:rPr lang="cs-CZ" sz="2400" dirty="0" smtClean="0"/>
              <a:t> – zlomenou končetinu znehybníme pomocí dlahy a vyhledáme lékaře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428625" y="214313"/>
            <a:ext cx="8229600" cy="1143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>
                <a:lumMod val="50000"/>
              </a:schemeClr>
            </a:solidFill>
            <a:miter lim="800000"/>
            <a:headEnd/>
            <a:tailEnd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cap="all" dirty="0">
                <a:latin typeface="+mj-lt"/>
                <a:ea typeface="+mj-ea"/>
                <a:cs typeface="+mj-cs"/>
              </a:rPr>
              <a:t>úrazy v domácnosti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28625" y="1500188"/>
            <a:ext cx="8429625" cy="5097462"/>
          </a:xfrm>
        </p:spPr>
        <p:txBody>
          <a:bodyPr/>
          <a:lstStyle/>
          <a:p>
            <a:pPr marL="0">
              <a:spcBef>
                <a:spcPts val="0"/>
              </a:spcBef>
              <a:buNone/>
            </a:pPr>
            <a:r>
              <a:rPr lang="cs-CZ" sz="1800" b="1" dirty="0" smtClean="0"/>
              <a:t>Lékárnička</a:t>
            </a:r>
            <a:r>
              <a:rPr lang="cs-CZ" sz="1800" dirty="0" smtClean="0"/>
              <a:t> je skříňka (pouzdro), uzpůsobené pro dlouhodobé a bezpečné ukládání zdravotnického materiálu, obvykle určeného pro poskytování první pomoci. </a:t>
            </a:r>
          </a:p>
          <a:p>
            <a:pPr marL="0">
              <a:buNone/>
            </a:pPr>
            <a:r>
              <a:rPr lang="cs-CZ" sz="1800" b="1" dirty="0" smtClean="0"/>
              <a:t>Obsah domácí lékárničky </a:t>
            </a:r>
            <a:r>
              <a:rPr lang="cs-CZ" sz="1800" dirty="0" smtClean="0"/>
              <a:t>není normován a doporučuje se upravit jej podle složení rodiny (malé děti, senioři) a životních zvyklostí členů rodiny (hobby, záliby, životní styl). </a:t>
            </a:r>
          </a:p>
          <a:p>
            <a:pPr marL="0">
              <a:buNone/>
            </a:pPr>
            <a:r>
              <a:rPr lang="cs-CZ" sz="1800" b="1" dirty="0" smtClean="0"/>
              <a:t>Doporučené minimální složení je následující:</a:t>
            </a:r>
          </a:p>
          <a:p>
            <a:r>
              <a:rPr lang="cs-CZ" sz="1800" dirty="0" smtClean="0"/>
              <a:t>teploměr lékařský v pouzdře</a:t>
            </a:r>
          </a:p>
          <a:p>
            <a:r>
              <a:rPr lang="cs-CZ" sz="1800" dirty="0" smtClean="0"/>
              <a:t>pinzeta anatomická</a:t>
            </a:r>
          </a:p>
          <a:p>
            <a:r>
              <a:rPr lang="cs-CZ" sz="1800" dirty="0" smtClean="0"/>
              <a:t>gáza hydrofilní à 5 ks</a:t>
            </a:r>
          </a:p>
          <a:p>
            <a:r>
              <a:rPr lang="cs-CZ" sz="1800" dirty="0" err="1" smtClean="0"/>
              <a:t>Spofaplast</a:t>
            </a:r>
            <a:r>
              <a:rPr lang="cs-CZ" sz="1800" dirty="0" smtClean="0"/>
              <a:t> 2,5 cm × 2 m, </a:t>
            </a:r>
            <a:r>
              <a:rPr lang="cs-CZ" sz="1800" dirty="0" err="1" smtClean="0"/>
              <a:t>Spofaplast</a:t>
            </a:r>
            <a:r>
              <a:rPr lang="cs-CZ" sz="1800" dirty="0" smtClean="0"/>
              <a:t> rychloobvaz 6 cm × 1 m</a:t>
            </a:r>
          </a:p>
          <a:p>
            <a:r>
              <a:rPr lang="cs-CZ" sz="1800" dirty="0" smtClean="0"/>
              <a:t>obinadlo hydrofilní sterilní 6 cm × 5 m</a:t>
            </a:r>
          </a:p>
          <a:p>
            <a:r>
              <a:rPr lang="cs-CZ" sz="1800" dirty="0" smtClean="0"/>
              <a:t>obinadlo škrtící pryžové 70 cm, obinadlo hydrofilní sterilní 10 cm × 5 m</a:t>
            </a:r>
          </a:p>
          <a:p>
            <a:r>
              <a:rPr lang="cs-CZ" sz="1800" dirty="0" smtClean="0"/>
              <a:t>vata obvazová skládaná 50 g</a:t>
            </a:r>
          </a:p>
          <a:p>
            <a:r>
              <a:rPr lang="cs-CZ" sz="1800" dirty="0" smtClean="0"/>
              <a:t>Acylpyrin 10 </a:t>
            </a:r>
            <a:r>
              <a:rPr lang="cs-CZ" sz="1800" dirty="0" err="1" smtClean="0"/>
              <a:t>tbl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Carbosorb</a:t>
            </a:r>
            <a:r>
              <a:rPr lang="cs-CZ" sz="1800" dirty="0" smtClean="0"/>
              <a:t> </a:t>
            </a:r>
            <a:r>
              <a:rPr lang="cs-CZ" sz="1800" dirty="0" err="1" smtClean="0"/>
              <a:t>tbl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Septonex nebo peroxid vodíku 0,3%</a:t>
            </a:r>
          </a:p>
          <a:p>
            <a:r>
              <a:rPr lang="cs-CZ" sz="1800" dirty="0" smtClean="0"/>
              <a:t>Ophtal nebo borová voda</a:t>
            </a:r>
          </a:p>
          <a:p>
            <a:pPr>
              <a:buNone/>
            </a:pPr>
            <a:endParaRPr lang="cs-CZ" sz="900" dirty="0" smtClean="0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428625" y="214313"/>
            <a:ext cx="8229600" cy="1143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>
                <a:lumMod val="50000"/>
              </a:schemeClr>
            </a:solidFill>
            <a:miter lim="800000"/>
            <a:headEnd/>
            <a:tailEnd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cap="all" dirty="0" smtClean="0">
                <a:latin typeface="+mj-lt"/>
                <a:ea typeface="+mj-ea"/>
                <a:cs typeface="+mj-cs"/>
              </a:rPr>
              <a:t>LÉKÁRNIČKA</a:t>
            </a:r>
            <a:endParaRPr lang="cs-CZ" sz="4400" b="1" cap="all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4578" name="Group 26"/>
          <p:cNvGrpSpPr>
            <a:grpSpLocks/>
          </p:cNvGrpSpPr>
          <p:nvPr/>
        </p:nvGrpSpPr>
        <p:grpSpPr bwMode="auto">
          <a:xfrm>
            <a:off x="395288" y="714375"/>
            <a:ext cx="3319462" cy="2425700"/>
            <a:chOff x="249" y="663"/>
            <a:chExt cx="1769" cy="1315"/>
          </a:xfrm>
        </p:grpSpPr>
        <p:sp>
          <p:nvSpPr>
            <p:cNvPr id="24585" name="AutoShape 4"/>
            <p:cNvSpPr>
              <a:spLocks noChangeArrowheads="1"/>
            </p:cNvSpPr>
            <p:nvPr/>
          </p:nvSpPr>
          <p:spPr bwMode="auto">
            <a:xfrm>
              <a:off x="249" y="663"/>
              <a:ext cx="1769" cy="1315"/>
            </a:xfrm>
            <a:prstGeom prst="cube">
              <a:avLst>
                <a:gd name="adj" fmla="val 7986"/>
              </a:avLst>
            </a:prstGeom>
            <a:solidFill>
              <a:schemeClr val="bg1"/>
            </a:solidFill>
            <a:ln w="666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2000" b="1">
                  <a:latin typeface="Calibri" pitchFamily="34" charset="0"/>
                </a:rPr>
                <a:t>LÉKÁRNIČKA</a:t>
              </a:r>
            </a:p>
            <a:p>
              <a:pPr algn="ctr"/>
              <a:endParaRPr lang="cs-CZ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</p:txBody>
        </p:sp>
        <p:sp>
          <p:nvSpPr>
            <p:cNvPr id="24586" name="AutoShape 5"/>
            <p:cNvSpPr>
              <a:spLocks noChangeArrowheads="1"/>
            </p:cNvSpPr>
            <p:nvPr/>
          </p:nvSpPr>
          <p:spPr bwMode="auto">
            <a:xfrm>
              <a:off x="748" y="1162"/>
              <a:ext cx="635" cy="680"/>
            </a:xfrm>
            <a:prstGeom prst="plus">
              <a:avLst>
                <a:gd name="adj" fmla="val 36204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alibri" pitchFamily="34" charset="0"/>
              </a:endParaRPr>
            </a:p>
          </p:txBody>
        </p:sp>
      </p:grpSp>
      <p:pic>
        <p:nvPicPr>
          <p:cNvPr id="24579" name="Picture 17" descr="MC90034033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643314"/>
            <a:ext cx="1452562" cy="134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19" descr="MC90015193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3643314"/>
            <a:ext cx="1095375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20" descr="MC900371326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4714884"/>
            <a:ext cx="2164709" cy="89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23" descr="MC90019936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404265">
            <a:off x="4787900" y="692150"/>
            <a:ext cx="433388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24" descr="MC900344205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1557338"/>
            <a:ext cx="1376362" cy="101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bdélník 17"/>
          <p:cNvSpPr/>
          <p:nvPr/>
        </p:nvSpPr>
        <p:spPr>
          <a:xfrm>
            <a:off x="357188" y="142875"/>
            <a:ext cx="8286750" cy="400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2000" b="1" dirty="0">
                <a:latin typeface="Calibri" pitchFamily="34" charset="0"/>
              </a:rPr>
              <a:t>Prohlédněte si vybavení domácí lékárničky.</a:t>
            </a:r>
          </a:p>
        </p:txBody>
      </p:sp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2428868"/>
            <a:ext cx="1828800" cy="1828800"/>
          </a:xfrm>
          <a:prstGeom prst="rect">
            <a:avLst/>
          </a:prstGeom>
          <a:noFill/>
        </p:spPr>
      </p:pic>
      <p:grpSp>
        <p:nvGrpSpPr>
          <p:cNvPr id="15" name="Skupina 14"/>
          <p:cNvGrpSpPr/>
          <p:nvPr/>
        </p:nvGrpSpPr>
        <p:grpSpPr>
          <a:xfrm>
            <a:off x="4357686" y="4786322"/>
            <a:ext cx="1785950" cy="1862146"/>
            <a:chOff x="4214810" y="4786322"/>
            <a:chExt cx="1785950" cy="1862146"/>
          </a:xfrm>
        </p:grpSpPr>
        <p:sp>
          <p:nvSpPr>
            <p:cNvPr id="14" name="AutoShape 8"/>
            <p:cNvSpPr>
              <a:spLocks noChangeArrowheads="1"/>
            </p:cNvSpPr>
            <p:nvPr/>
          </p:nvSpPr>
          <p:spPr bwMode="auto">
            <a:xfrm>
              <a:off x="4214810" y="6072206"/>
              <a:ext cx="1785950" cy="576262"/>
            </a:xfrm>
            <a:prstGeom prst="roundRect">
              <a:avLst>
                <a:gd name="adj" fmla="val 16667"/>
              </a:avLst>
            </a:prstGeom>
            <a:noFill/>
            <a:ln w="9525" algn="ctr">
              <a:solidFill>
                <a:schemeClr val="bg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2400" b="1" dirty="0" smtClean="0">
                  <a:latin typeface="Calibri" pitchFamily="34" charset="0"/>
                </a:rPr>
                <a:t>SEPTONEX</a:t>
              </a:r>
              <a:endParaRPr lang="cs-CZ" sz="2400" b="1" dirty="0">
                <a:latin typeface="Calibri" pitchFamily="34" charset="0"/>
              </a:endParaRPr>
            </a:p>
          </p:txBody>
        </p:sp>
        <p:pic>
          <p:nvPicPr>
            <p:cNvPr id="6148" name="Picture 4" descr="Lahvi&amp;ccaron;ky, V&amp;ecaron;da, Sklen&amp;ecaron;né Zbo&amp;zcaron;í, V&amp;ecaron;decké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4643438" y="4786322"/>
              <a:ext cx="714375" cy="1428750"/>
            </a:xfrm>
            <a:prstGeom prst="rect">
              <a:avLst/>
            </a:prstGeom>
            <a:noFill/>
          </p:spPr>
        </p:pic>
      </p:grpSp>
      <p:pic>
        <p:nvPicPr>
          <p:cNvPr id="17" name="Picture 4" descr="C:\Users\Dada\Desktop\dumky1\duma 4\MH900347925.JPG"/>
          <p:cNvPicPr>
            <a:picLocks noChangeAspect="1" noChangeArrowheads="1"/>
          </p:cNvPicPr>
          <p:nvPr/>
        </p:nvPicPr>
        <p:blipFill>
          <a:blip r:embed="rId9"/>
          <a:srcRect b="14905"/>
          <a:stretch>
            <a:fillRect/>
          </a:stretch>
        </p:blipFill>
        <p:spPr bwMode="auto">
          <a:xfrm>
            <a:off x="642910" y="5143512"/>
            <a:ext cx="1427162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5602" name="Skupina 11"/>
          <p:cNvGrpSpPr>
            <a:grpSpLocks/>
          </p:cNvGrpSpPr>
          <p:nvPr/>
        </p:nvGrpSpPr>
        <p:grpSpPr bwMode="auto">
          <a:xfrm>
            <a:off x="285750" y="714375"/>
            <a:ext cx="8642350" cy="5857875"/>
            <a:chOff x="250825" y="908050"/>
            <a:chExt cx="8642350" cy="5689600"/>
          </a:xfrm>
        </p:grpSpPr>
        <p:sp>
          <p:nvSpPr>
            <p:cNvPr id="25608" name="AutoShape 20"/>
            <p:cNvSpPr>
              <a:spLocks noChangeArrowheads="1"/>
            </p:cNvSpPr>
            <p:nvPr/>
          </p:nvSpPr>
          <p:spPr bwMode="auto">
            <a:xfrm>
              <a:off x="250825" y="908050"/>
              <a:ext cx="8642350" cy="5689600"/>
            </a:xfrm>
            <a:prstGeom prst="cube">
              <a:avLst>
                <a:gd name="adj" fmla="val 7986"/>
              </a:avLst>
            </a:prstGeom>
            <a:solidFill>
              <a:schemeClr val="bg1"/>
            </a:solidFill>
            <a:ln w="666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2000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  <a:p>
              <a:pPr algn="ctr"/>
              <a:endParaRPr lang="cs-CZ" b="1">
                <a:latin typeface="Calibri" pitchFamily="34" charset="0"/>
              </a:endParaRPr>
            </a:p>
          </p:txBody>
        </p:sp>
        <p:pic>
          <p:nvPicPr>
            <p:cNvPr id="25609" name="Picture 22" descr="MC900151939[1]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322791" y="3544694"/>
              <a:ext cx="1408112" cy="16240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0" name="Picture 23" descr="MC900371326[1]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700338" y="1628775"/>
              <a:ext cx="2303462" cy="952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1" name="Picture 24" descr="MC900344205[1]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251089" y="2989611"/>
              <a:ext cx="1871662" cy="137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2" name="Picture 25" descr="MC900340338[1]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6588125" y="3878263"/>
              <a:ext cx="1512888" cy="1400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3" name="Picture 26" descr="MC900199360[1]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 rot="2404265">
              <a:off x="1505235" y="2196648"/>
              <a:ext cx="433387" cy="1998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4" name="Picture 13" descr="Zobrazit podrobnosti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6894559" y="1532518"/>
              <a:ext cx="1368425" cy="13684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5" name="Picture 28" descr="MC900215062[1]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608015" y="4238548"/>
              <a:ext cx="1447800" cy="1651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6" name="Picture 29" descr="MC900215937[1]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4608543" y="5209943"/>
              <a:ext cx="2376488" cy="1104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5" name="Obdélník 14"/>
          <p:cNvSpPr/>
          <p:nvPr/>
        </p:nvSpPr>
        <p:spPr>
          <a:xfrm>
            <a:off x="357188" y="142875"/>
            <a:ext cx="8286750" cy="400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2000" b="1" dirty="0">
                <a:latin typeface="+mn-lt"/>
              </a:rPr>
              <a:t>Škrtněte vše, co nepatří do lékárničky.</a:t>
            </a:r>
          </a:p>
        </p:txBody>
      </p:sp>
      <p:sp>
        <p:nvSpPr>
          <p:cNvPr id="17" name="Šipka doleva 16"/>
          <p:cNvSpPr/>
          <p:nvPr/>
        </p:nvSpPr>
        <p:spPr>
          <a:xfrm>
            <a:off x="357188" y="6000750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25605" name="Picture 2" descr="C:\Users\Dada\Desktop\dumky1\duma5\MH900412556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643188" y="4786313"/>
            <a:ext cx="14001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3" descr="C:\Users\Dada\Desktop\dumky1\duma5\MH900371086.JPG"/>
          <p:cNvPicPr>
            <a:picLocks noChangeAspect="1" noChangeArrowheads="1"/>
          </p:cNvPicPr>
          <p:nvPr/>
        </p:nvPicPr>
        <p:blipFill>
          <a:blip r:embed="rId11"/>
          <a:srcRect b="10448"/>
          <a:stretch>
            <a:fillRect/>
          </a:stretch>
        </p:blipFill>
        <p:spPr bwMode="auto">
          <a:xfrm>
            <a:off x="5214938" y="1928813"/>
            <a:ext cx="1595437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4" descr="C:\Users\Dada\Desktop\dumky1\duma 4\MH900347925.JPG"/>
          <p:cNvPicPr>
            <a:picLocks noChangeAspect="1" noChangeArrowheads="1"/>
          </p:cNvPicPr>
          <p:nvPr/>
        </p:nvPicPr>
        <p:blipFill>
          <a:blip r:embed="rId12"/>
          <a:srcRect b="14905"/>
          <a:stretch>
            <a:fillRect/>
          </a:stretch>
        </p:blipFill>
        <p:spPr bwMode="auto">
          <a:xfrm>
            <a:off x="500063" y="1285875"/>
            <a:ext cx="1427162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 marL="0" indent="0">
              <a:buNone/>
            </a:pPr>
            <a:r>
              <a:rPr lang="cs-CZ" sz="1400" dirty="0" smtClean="0"/>
              <a:t>Obrázky. 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com</a:t>
            </a:r>
            <a:r>
              <a:rPr lang="cs-CZ" sz="1400" i="1" dirty="0" smtClean="0"/>
              <a:t>: Kliparty, fotografie a animace</a:t>
            </a:r>
            <a:r>
              <a:rPr lang="cs-CZ" sz="1400" dirty="0" smtClean="0"/>
              <a:t> [online]. [cit. 2014-01-28]. Dostupné z: </a:t>
            </a: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/??</a:t>
            </a:r>
            <a:r>
              <a:rPr lang="cs-CZ" sz="1400" dirty="0" err="1" smtClean="0">
                <a:hlinkClick r:id="rId2"/>
              </a:rPr>
              <a:t>Origin</a:t>
            </a:r>
            <a:r>
              <a:rPr lang="cs-CZ" sz="1400" dirty="0" smtClean="0">
                <a:hlinkClick r:id="rId2"/>
              </a:rPr>
              <a:t>=EC790014051029&amp;CTT=6&amp;</a:t>
            </a:r>
            <a:r>
              <a:rPr lang="cs-CZ" sz="1400" dirty="0" err="1" smtClean="0">
                <a:hlinkClick r:id="rId2"/>
              </a:rPr>
              <a:t>ver</a:t>
            </a:r>
            <a:r>
              <a:rPr lang="cs-CZ" sz="1400" dirty="0" smtClean="0">
                <a:hlinkClick r:id="rId2"/>
              </a:rPr>
              <a:t>=12&amp;</a:t>
            </a:r>
            <a:r>
              <a:rPr lang="cs-CZ" sz="1400" dirty="0" err="1" smtClean="0">
                <a:hlinkClick r:id="rId2"/>
              </a:rPr>
              <a:t>app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powerpnt.exe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První pomoc.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30. 6. 2013[cit. 2014-01-28]. Dostupné z:</a:t>
            </a:r>
          </a:p>
          <a:p>
            <a:pPr marL="0" indent="0">
              <a:buNone/>
            </a:pPr>
            <a:r>
              <a:rPr lang="cs-CZ" sz="1400" dirty="0" smtClean="0">
                <a:hlinkClick r:id="rId3"/>
              </a:rPr>
              <a:t>https://cs.wikipedia.org/wiki/Prvn%C3%AD_pomoc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Lékárnička.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27. 4. 2013 [cit. 2014-01-28].  Dostupné z:</a:t>
            </a:r>
          </a:p>
          <a:p>
            <a:pPr marL="0" indent="0">
              <a:buNone/>
            </a:pPr>
            <a:r>
              <a:rPr lang="cs-CZ" sz="1400" dirty="0" smtClean="0">
                <a:hlinkClick r:id="rId4"/>
              </a:rPr>
              <a:t>http://cs.wikipedia.org/wiki/L%C3%A9k%C3%A1rni%C4%8Dka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u="sng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u="sng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633</Words>
  <Application>Microsoft Office PowerPoint</Application>
  <PresentationFormat>Předvádění na obrazovce (4:3)</PresentationFormat>
  <Paragraphs>99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PRVNÍ POMOC  VY_32_INOVACE_2C_09 Číslo projektu: CZ.1.07/1.5.00/34.1056</vt:lpstr>
      <vt:lpstr>Prezentace aplikace PowerPoint</vt:lpstr>
      <vt:lpstr>PRVNÍ POMOC</vt:lpstr>
      <vt:lpstr> Dělení první pomoci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  VY_32_INOVACE_2C_09 Číslo projektu: CZ.1.07/1.5.00/34.1056</dc:title>
  <dc:creator>Dada</dc:creator>
  <cp:lastModifiedBy>uzivatel</cp:lastModifiedBy>
  <cp:revision>26</cp:revision>
  <dcterms:created xsi:type="dcterms:W3CDTF">2014-01-28T16:23:44Z</dcterms:created>
  <dcterms:modified xsi:type="dcterms:W3CDTF">2014-03-30T19:16:08Z</dcterms:modified>
</cp:coreProperties>
</file>