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16FA1C-B26C-4FC3-A1D4-B8EA688643B4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C0217-5121-4A4C-90E6-F99F4C933E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18244D-C521-4ECC-A86A-06788B868C15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EED1D-66AF-4D07-AE87-2B207F0424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02D67-E40D-41CD-B0C3-EEA6B5872B8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781AE-6942-43C6-8090-960819E5C0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BF37C-A92E-4322-8461-574B6070857E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D23D4-2516-453D-8523-3FB7E8CAAC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05D90-91A7-40C0-9DF1-8930D94CD4A3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22FBB-92CB-4C5A-B0CC-AEED687FE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430B0-C686-40F0-AF10-9E083BD9F5D1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A1CF4-A1EE-4C74-A3CC-062604CFE8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5EA0B-B690-4AC0-86A7-CA89BC884DFC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0AB3E2-D252-4B85-9C34-2AF0983993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453A1-2B0E-4859-B9F3-ABEC11239C8E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3E423-AE41-48F6-B993-516BA83B6D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A7A52-4129-4864-A9B2-1EA6DC7692AA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66447F-5F1A-4D04-AA4E-76F0C5ED18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CCD93-7A4D-4B47-8C77-27B1C377C178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351CD-86D4-459E-ACB0-D4D344A7C1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55284-9BC9-4F61-B23D-EAB4FAFA208B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25AC41-436A-499B-B6C2-ED141827E3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BDEA89-D4E7-47AF-8650-F73EC3479815}" type="datetimeFigureOut">
              <a:rPr lang="cs-CZ"/>
              <a:pPr>
                <a:defRPr/>
              </a:pPr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E8CEF45-4C15-4F87-AAF7-7A0E8A85A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3.jpeg"/><Relationship Id="rId7" Type="http://schemas.openxmlformats.org/officeDocument/2006/relationships/image" Target="../media/image1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3.jpeg"/><Relationship Id="rId7" Type="http://schemas.openxmlformats.org/officeDocument/2006/relationships/image" Target="../media/image14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13" Type="http://schemas.openxmlformats.org/officeDocument/2006/relationships/image" Target="../media/image29.jpeg"/><Relationship Id="rId3" Type="http://schemas.openxmlformats.org/officeDocument/2006/relationships/image" Target="../media/image20.jpeg"/><Relationship Id="rId7" Type="http://schemas.openxmlformats.org/officeDocument/2006/relationships/image" Target="../media/image8.jpeg"/><Relationship Id="rId12" Type="http://schemas.openxmlformats.org/officeDocument/2006/relationships/image" Target="../media/image28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11" Type="http://schemas.openxmlformats.org/officeDocument/2006/relationships/image" Target="../media/image27.jpeg"/><Relationship Id="rId5" Type="http://schemas.openxmlformats.org/officeDocument/2006/relationships/image" Target="../media/image3.jpeg"/><Relationship Id="rId10" Type="http://schemas.openxmlformats.org/officeDocument/2006/relationships/image" Target="../media/image26.jpeg"/><Relationship Id="rId4" Type="http://schemas.openxmlformats.org/officeDocument/2006/relationships/image" Target="../media/image13.jpeg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m%C3%ADsa-porcel%C3%A1n-%C5%A1ed%C3%A1-planina-156156/" TargetMode="External"/><Relationship Id="rId7" Type="http://schemas.openxmlformats.org/officeDocument/2006/relationships/hyperlink" Target="http://www.sezimovo-usti.cz/_zivprostredi/recyklace_odpadu.php" TargetMode="External"/><Relationship Id="rId2" Type="http://schemas.openxmlformats.org/officeDocument/2006/relationships/hyperlink" Target="http://office.microsoft.com/cs-cz/images/??Origin=EC790014051029&amp;CTT=6&amp;ver=12&amp;app=powerpnt.ex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cyklacni-alej.cz/jak-tridit" TargetMode="External"/><Relationship Id="rId5" Type="http://schemas.openxmlformats.org/officeDocument/2006/relationships/hyperlink" Target="http://cs.wikipedia.org/wiki/T%C5%99%C3%ADd%C4%9Bn%C3%AD_odpadu" TargetMode="External"/><Relationship Id="rId4" Type="http://schemas.openxmlformats.org/officeDocument/2006/relationships/hyperlink" Target="http://pixabay.com/cs/l%C3%A1hev-pet-drink-plast-159119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TŘÍDĚNÍ ODPADU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/>
              <a:t>VY_32_INOVACE_2C_10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Práce v domácnosti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smtClean="0"/>
              <a:t>Mateřská </a:t>
            </a:r>
            <a:r>
              <a:rPr lang="cs-CZ" sz="2000" dirty="0" smtClean="0"/>
              <a:t>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4368" name="Group 32"/>
          <p:cNvGraphicFramePr>
            <a:graphicFrameLocks noGrp="1"/>
          </p:cNvGraphicFramePr>
          <p:nvPr/>
        </p:nvGraphicFramePr>
        <p:xfrm>
          <a:off x="539750" y="357188"/>
          <a:ext cx="8280400" cy="6036584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182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Tento výukový materiál slouží jako úvod do učiva o třídění odpadu. Žáci se seznámí se základními údaji o recyklaci a o správném třídění odpadu. Prohlédnou si doplňující obrázky. V následujících úkolech si žáci procvičující získané vědomosti. Pracují pomocí rukopisných poznámek. Čarou roztřídí recyklovatelné výrobky. Poslední úkol je interaktivní – žáci vybírají odpad, co patří do modrého, žlutého a zeleného kontejneru. Správný obrázek doletí na vyhrazené místo.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Délka trvání výuky pomocí tohoto materiálu je 30 minut.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4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40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50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/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85750"/>
            <a:ext cx="8401050" cy="1143000"/>
          </a:xfrm>
          <a:solidFill>
            <a:schemeClr val="bg2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TŘÍDĚNÍ ODPADU</a:t>
            </a:r>
            <a:endParaRPr lang="cs-CZ" b="1" dirty="0"/>
          </a:p>
        </p:txBody>
      </p:sp>
      <p:sp>
        <p:nvSpPr>
          <p:cNvPr id="8196" name="Zástupný symbol pro obsah 4"/>
          <p:cNvSpPr>
            <a:spLocks noGrp="1"/>
          </p:cNvSpPr>
          <p:nvPr>
            <p:ph idx="1"/>
          </p:nvPr>
        </p:nvSpPr>
        <p:spPr>
          <a:xfrm>
            <a:off x="428625" y="1500188"/>
            <a:ext cx="8429625" cy="5143500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Třídění odpadu</a:t>
            </a:r>
            <a:r>
              <a:rPr lang="cs-CZ" sz="2800" dirty="0" smtClean="0"/>
              <a:t> je sběr jednotlivých druhů odpadů </a:t>
            </a:r>
            <a:r>
              <a:rPr lang="cs-CZ" sz="2800" b="1" dirty="0" smtClean="0"/>
              <a:t>(papír, sklo, plasty, bioodpad,…) </a:t>
            </a:r>
            <a:r>
              <a:rPr lang="cs-CZ" sz="2800" dirty="0" smtClean="0"/>
              <a:t>odděleně od ostatních.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Správně roztříděný odpad podle své materiální podstaty, lze posléze opětovně recyklovat a znovu začlenit do výroby.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Sběr odpadu probíhá ve </a:t>
            </a:r>
            <a:r>
              <a:rPr lang="cs-CZ" sz="2800" b="1" dirty="0" smtClean="0"/>
              <a:t>speciálních kontejnerech řádně označených konkrétní sběrnou surovinou </a:t>
            </a:r>
            <a:r>
              <a:rPr lang="cs-CZ" sz="2800" dirty="0" smtClean="0"/>
              <a:t>(</a:t>
            </a:r>
            <a:r>
              <a:rPr lang="cs-CZ" sz="2800" dirty="0" smtClean="0">
                <a:solidFill>
                  <a:srgbClr val="FFC000"/>
                </a:solidFill>
              </a:rPr>
              <a:t>plast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papír</a:t>
            </a:r>
            <a:r>
              <a:rPr lang="cs-CZ" sz="2800" dirty="0" smtClean="0"/>
              <a:t>, 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sklo</a:t>
            </a:r>
            <a:r>
              <a:rPr lang="cs-CZ" sz="2800" dirty="0" smtClean="0"/>
              <a:t>…).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Odpad se třídí, aby ho bylo možno </a:t>
            </a:r>
            <a:r>
              <a:rPr lang="cs-CZ" sz="2800" b="1" dirty="0" smtClean="0"/>
              <a:t>recyklovat</a:t>
            </a:r>
            <a:r>
              <a:rPr lang="cs-CZ" sz="2800" dirty="0" smtClean="0"/>
              <a:t> a tím se šetřilo přírodními zdroji.</a:t>
            </a:r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TŘÍDĚNÍ ODPADU - PAPÍR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1435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Do modrého kontejneru 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noviny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reklamní letáky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knihy, časopisy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rozložené krabice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lepenky, kartony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jiný neznečištěný papír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Do modrého kontejneru nepatří: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znečištěný papír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papírové obaly kombinované s plasty a kovovými fóliemi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samopropisovací papíry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obvazy, pleny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papírové kapesníčky, ubrousky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  <p:pic>
        <p:nvPicPr>
          <p:cNvPr id="16388" name="Picture 2" descr="leták recyklace - papír - otevří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1571625"/>
            <a:ext cx="18732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ámeček 4"/>
          <p:cNvSpPr/>
          <p:nvPr/>
        </p:nvSpPr>
        <p:spPr>
          <a:xfrm>
            <a:off x="214313" y="214313"/>
            <a:ext cx="8715375" cy="6429375"/>
          </a:xfrm>
          <a:prstGeom prst="fram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410" name="TextovéPole 5"/>
          <p:cNvSpPr txBox="1">
            <a:spLocks noChangeArrowheads="1"/>
          </p:cNvSpPr>
          <p:nvPr/>
        </p:nvSpPr>
        <p:spPr bwMode="auto">
          <a:xfrm>
            <a:off x="3286125" y="214313"/>
            <a:ext cx="25003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>
                <a:latin typeface="Calibri" pitchFamily="34" charset="0"/>
              </a:rPr>
              <a:t>PAPÍR</a:t>
            </a:r>
          </a:p>
        </p:txBody>
      </p:sp>
      <p:pic>
        <p:nvPicPr>
          <p:cNvPr id="17411" name="Obrázek 6" descr="MH900281770.JPG"/>
          <p:cNvPicPr>
            <a:picLocks noChangeAspect="1"/>
          </p:cNvPicPr>
          <p:nvPr/>
        </p:nvPicPr>
        <p:blipFill>
          <a:blip r:embed="rId2"/>
          <a:srcRect t="13846" r="3078" b="14615"/>
          <a:stretch>
            <a:fillRect/>
          </a:stretch>
        </p:blipFill>
        <p:spPr bwMode="auto">
          <a:xfrm>
            <a:off x="4000500" y="3000375"/>
            <a:ext cx="1857375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Obrázek 7" descr="MH900290053.JPG"/>
          <p:cNvPicPr>
            <a:picLocks noChangeAspect="1"/>
          </p:cNvPicPr>
          <p:nvPr/>
        </p:nvPicPr>
        <p:blipFill>
          <a:blip r:embed="rId3"/>
          <a:srcRect t="11642" r="2974" b="10736"/>
          <a:stretch>
            <a:fillRect/>
          </a:stretch>
        </p:blipFill>
        <p:spPr bwMode="auto">
          <a:xfrm>
            <a:off x="3357563" y="1428750"/>
            <a:ext cx="1928812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Obrázek 8" descr="MH900305511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43625" y="3714750"/>
            <a:ext cx="170497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9" descr="MH900311286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75" y="1214438"/>
            <a:ext cx="1884363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10" descr="MH900426062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750" y="3214688"/>
            <a:ext cx="1519238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Obrázek 11" descr="MH900448545.JPG"/>
          <p:cNvPicPr>
            <a:picLocks noChangeAspect="1"/>
          </p:cNvPicPr>
          <p:nvPr/>
        </p:nvPicPr>
        <p:blipFill>
          <a:blip r:embed="rId7"/>
          <a:srcRect l="5003" t="11926" r="4996" b="381"/>
          <a:stretch>
            <a:fillRect/>
          </a:stretch>
        </p:blipFill>
        <p:spPr bwMode="auto">
          <a:xfrm>
            <a:off x="1143000" y="1214438"/>
            <a:ext cx="1714500" cy="167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Obrázek 16" descr="MH900432578.JPG"/>
          <p:cNvPicPr>
            <a:picLocks noChangeAspect="1"/>
          </p:cNvPicPr>
          <p:nvPr/>
        </p:nvPicPr>
        <p:blipFill>
          <a:blip r:embed="rId8"/>
          <a:srcRect l="31538" t="31538" r="29231" b="31538"/>
          <a:stretch>
            <a:fillRect/>
          </a:stretch>
        </p:blipFill>
        <p:spPr bwMode="auto">
          <a:xfrm>
            <a:off x="2857500" y="4214813"/>
            <a:ext cx="1643063" cy="154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434" name="Nadpis 1"/>
          <p:cNvSpPr>
            <a:spLocks noGrp="1"/>
          </p:cNvSpPr>
          <p:nvPr>
            <p:ph type="title"/>
          </p:nvPr>
        </p:nvSpPr>
        <p:spPr>
          <a:solidFill>
            <a:srgbClr val="FFCC29"/>
          </a:solidFill>
          <a:ln>
            <a:solidFill>
              <a:srgbClr val="FFCC29"/>
            </a:solidFill>
          </a:ln>
        </p:spPr>
        <p:txBody>
          <a:bodyPr/>
          <a:lstStyle/>
          <a:p>
            <a:r>
              <a:rPr lang="cs-CZ" b="1" smtClean="0"/>
              <a:t>TŘÍDĚNÍ ODPADU - PLASTY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429250"/>
          </a:xfrm>
        </p:spPr>
        <p:txBody>
          <a:bodyPr rtlCol="0">
            <a:normAutofit fontScale="6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Do žlutého kontejneru 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plastové obaly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PET lahve stlačené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fólie – čisté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prázdné kelímky od jogurtů, tuků a dalších potravin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plastové obaly od drogistického zboží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polystyren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ostatní plastové předměty (hračky, květináče apod.)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nápojový karton, pokud je kontejner označen samolepkou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      „nápojové kartony“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b="1" dirty="0" smtClean="0"/>
              <a:t>Do žlutého kontejneru nepatří: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textilie z umělých vláken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linolea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guma, molitan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nádoby od léčiv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výrobky z PVC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plasty znečištěné oleji a chemickými látkami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plasty s příměsí jiných materiálů (videokazety, kabely)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  <p:pic>
        <p:nvPicPr>
          <p:cNvPr id="18436" name="Picture 2" descr="leták recyklace - plasty - otevří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1571625"/>
            <a:ext cx="2024063" cy="3705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ámeček 4"/>
          <p:cNvSpPr/>
          <p:nvPr/>
        </p:nvSpPr>
        <p:spPr>
          <a:xfrm>
            <a:off x="214313" y="214313"/>
            <a:ext cx="8715375" cy="6429375"/>
          </a:xfrm>
          <a:prstGeom prst="frame">
            <a:avLst/>
          </a:prstGeom>
          <a:solidFill>
            <a:srgbClr val="FFCC29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458" name="TextovéPole 5"/>
          <p:cNvSpPr txBox="1">
            <a:spLocks noChangeArrowheads="1"/>
          </p:cNvSpPr>
          <p:nvPr/>
        </p:nvSpPr>
        <p:spPr bwMode="auto">
          <a:xfrm>
            <a:off x="3286125" y="214313"/>
            <a:ext cx="25003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>
                <a:latin typeface="Calibri" pitchFamily="34" charset="0"/>
              </a:rPr>
              <a:t>PLASTY</a:t>
            </a:r>
          </a:p>
        </p:txBody>
      </p:sp>
      <p:pic>
        <p:nvPicPr>
          <p:cNvPr id="19459" name="Obrázek 12" descr="MH90034882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14750" y="1071563"/>
            <a:ext cx="1833563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13" descr="MH900371086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88" y="1357313"/>
            <a:ext cx="1684337" cy="168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Obrázek 14" descr="MH900411900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3" y="3071813"/>
            <a:ext cx="1676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15" descr="MH900412556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28750" y="1357313"/>
            <a:ext cx="1598613" cy="159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" descr="C:\Users\Dada\Desktop\dumky1\duma1\MH900371138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43000" y="3786188"/>
            <a:ext cx="1976438" cy="197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9" descr="MH900340192.JPG"/>
          <p:cNvPicPr>
            <a:picLocks noChangeAspect="1"/>
          </p:cNvPicPr>
          <p:nvPr/>
        </p:nvPicPr>
        <p:blipFill>
          <a:blip r:embed="rId7"/>
          <a:srcRect l="22307" r="26923"/>
          <a:stretch>
            <a:fillRect/>
          </a:stretch>
        </p:blipFill>
        <p:spPr bwMode="auto">
          <a:xfrm>
            <a:off x="6786563" y="3214688"/>
            <a:ext cx="1214437" cy="239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Obrázek 10" descr="bottle-159119_640.pn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643313" y="3357563"/>
            <a:ext cx="1071562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TŘÍDĚNÍ ODPADU - SKLO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63" y="1428750"/>
            <a:ext cx="8229600" cy="5429250"/>
          </a:xfrm>
        </p:spPr>
        <p:txBody>
          <a:bodyPr rtlCol="0"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300" b="1" dirty="0" smtClean="0"/>
              <a:t>Do zeleného kontejneru 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sklo barevné a bílé (mléčné)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lahve od nápojů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skleněné předměty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3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300" b="1" dirty="0" smtClean="0"/>
              <a:t>Do zeleného kontejneru nepatří: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porcelán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keramika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kamenina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žárovky, zářivky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zrcadla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automobilová skla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sklo s drátěným výpletem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televizní obrazovky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300" dirty="0" smtClean="0"/>
              <a:t>počítačové monitory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b="1" dirty="0"/>
          </a:p>
        </p:txBody>
      </p:sp>
      <p:pic>
        <p:nvPicPr>
          <p:cNvPr id="20484" name="Picture 2" descr="leták recyklace - sklo - otevří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1571625"/>
            <a:ext cx="2309812" cy="422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ámeček 4"/>
          <p:cNvSpPr/>
          <p:nvPr/>
        </p:nvSpPr>
        <p:spPr>
          <a:xfrm>
            <a:off x="214313" y="214313"/>
            <a:ext cx="8715375" cy="6429375"/>
          </a:xfrm>
          <a:prstGeom prst="frame">
            <a:avLst/>
          </a:prstGeom>
          <a:solidFill>
            <a:schemeClr val="accent3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506" name="TextovéPole 5"/>
          <p:cNvSpPr txBox="1">
            <a:spLocks noChangeArrowheads="1"/>
          </p:cNvSpPr>
          <p:nvPr/>
        </p:nvSpPr>
        <p:spPr bwMode="auto">
          <a:xfrm>
            <a:off x="3286125" y="214313"/>
            <a:ext cx="25003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5400" b="1">
                <a:latin typeface="Calibri" pitchFamily="34" charset="0"/>
              </a:rPr>
              <a:t>SKLO</a:t>
            </a:r>
          </a:p>
        </p:txBody>
      </p:sp>
      <p:pic>
        <p:nvPicPr>
          <p:cNvPr id="21507" name="Obrázek 7" descr="MH900441742.JPG"/>
          <p:cNvPicPr>
            <a:picLocks noChangeAspect="1"/>
          </p:cNvPicPr>
          <p:nvPr/>
        </p:nvPicPr>
        <p:blipFill>
          <a:blip r:embed="rId2"/>
          <a:srcRect l="24194" r="32259"/>
          <a:stretch>
            <a:fillRect/>
          </a:stretch>
        </p:blipFill>
        <p:spPr bwMode="auto">
          <a:xfrm>
            <a:off x="6500813" y="1285875"/>
            <a:ext cx="1000125" cy="2297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Obrázek 9" descr="MH900441795.JPG"/>
          <p:cNvPicPr>
            <a:picLocks noChangeAspect="1"/>
          </p:cNvPicPr>
          <p:nvPr/>
        </p:nvPicPr>
        <p:blipFill>
          <a:blip r:embed="rId3"/>
          <a:srcRect l="28767" r="30136"/>
          <a:stretch>
            <a:fillRect/>
          </a:stretch>
        </p:blipFill>
        <p:spPr bwMode="auto">
          <a:xfrm>
            <a:off x="3286125" y="3286125"/>
            <a:ext cx="1000125" cy="243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2" descr="C:\Users\Dada\Desktop\dumky1\duma1\bowl-156156_640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72125" y="4143375"/>
            <a:ext cx="1789113" cy="134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3" descr="C:\Users\Dada\Desktop\dumky1\duma\MH90044175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500" y="1357313"/>
            <a:ext cx="161925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 descr="MH900349003.JPG"/>
          <p:cNvPicPr>
            <a:picLocks noChangeAspect="1"/>
          </p:cNvPicPr>
          <p:nvPr/>
        </p:nvPicPr>
        <p:blipFill>
          <a:blip r:embed="rId6"/>
          <a:srcRect l="46153" t="9232" r="16924" b="23846"/>
          <a:stretch>
            <a:fillRect/>
          </a:stretch>
        </p:blipFill>
        <p:spPr bwMode="auto">
          <a:xfrm>
            <a:off x="4429125" y="1357313"/>
            <a:ext cx="1143000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Obrázek 10" descr="MH900355837.JPG"/>
          <p:cNvPicPr>
            <a:picLocks noChangeAspect="1"/>
          </p:cNvPicPr>
          <p:nvPr/>
        </p:nvPicPr>
        <p:blipFill>
          <a:blip r:embed="rId7"/>
          <a:srcRect l="10539" t="15154" r="17921"/>
          <a:stretch>
            <a:fillRect/>
          </a:stretch>
        </p:blipFill>
        <p:spPr bwMode="auto">
          <a:xfrm>
            <a:off x="1143000" y="3500438"/>
            <a:ext cx="1731963" cy="205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529" name="Skupina 25"/>
          <p:cNvGrpSpPr>
            <a:grpSpLocks/>
          </p:cNvGrpSpPr>
          <p:nvPr/>
        </p:nvGrpSpPr>
        <p:grpSpPr bwMode="auto">
          <a:xfrm>
            <a:off x="357188" y="3786188"/>
            <a:ext cx="2357437" cy="2428875"/>
            <a:chOff x="428596" y="4143380"/>
            <a:chExt cx="2357454" cy="2428892"/>
          </a:xfrm>
        </p:grpSpPr>
        <p:sp>
          <p:nvSpPr>
            <p:cNvPr id="3" name="Vývojový diagram: zpoždění 2"/>
            <p:cNvSpPr/>
            <p:nvPr/>
          </p:nvSpPr>
          <p:spPr>
            <a:xfrm rot="16200000">
              <a:off x="392877" y="4179099"/>
              <a:ext cx="2428892" cy="2357454"/>
            </a:xfrm>
            <a:prstGeom prst="flowChartDelay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2549" name="Skupina 9"/>
            <p:cNvGrpSpPr>
              <a:grpSpLocks/>
            </p:cNvGrpSpPr>
            <p:nvPr/>
          </p:nvGrpSpPr>
          <p:grpSpPr bwMode="auto">
            <a:xfrm>
              <a:off x="1142976" y="4714884"/>
              <a:ext cx="857256" cy="715174"/>
              <a:chOff x="1785918" y="4429132"/>
              <a:chExt cx="857256" cy="715174"/>
            </a:xfrm>
          </p:grpSpPr>
          <p:sp>
            <p:nvSpPr>
              <p:cNvPr id="4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" name="Přímá spojovací čára 5"/>
              <p:cNvCxnSpPr/>
              <p:nvPr/>
            </p:nvCxnSpPr>
            <p:spPr>
              <a:xfrm rot="10800000" flipH="1">
                <a:off x="1785918" y="4786321"/>
                <a:ext cx="857256" cy="1588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>
                <a:stCxn id="4" idx="0"/>
                <a:endCxn id="4" idx="4"/>
              </p:cNvCxnSpPr>
              <p:nvPr/>
            </p:nvCxnSpPr>
            <p:spPr>
              <a:xfrm rot="16200000" flipH="1">
                <a:off x="1857356" y="4786321"/>
                <a:ext cx="714380" cy="317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2530" name="Skupina 24"/>
          <p:cNvGrpSpPr>
            <a:grpSpLocks/>
          </p:cNvGrpSpPr>
          <p:nvPr/>
        </p:nvGrpSpPr>
        <p:grpSpPr bwMode="auto">
          <a:xfrm>
            <a:off x="3357563" y="3786188"/>
            <a:ext cx="2357437" cy="2428875"/>
            <a:chOff x="3428992" y="4143380"/>
            <a:chExt cx="2357454" cy="2428892"/>
          </a:xfrm>
        </p:grpSpPr>
        <p:sp>
          <p:nvSpPr>
            <p:cNvPr id="13" name="Vývojový diagram: zpoždění 12"/>
            <p:cNvSpPr/>
            <p:nvPr/>
          </p:nvSpPr>
          <p:spPr>
            <a:xfrm rot="16200000">
              <a:off x="3393273" y="4179099"/>
              <a:ext cx="2428892" cy="2357454"/>
            </a:xfrm>
            <a:prstGeom prst="flowChartDelay">
              <a:avLst/>
            </a:prstGeom>
            <a:solidFill>
              <a:srgbClr val="FFCC2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2544" name="Skupina 9"/>
            <p:cNvGrpSpPr>
              <a:grpSpLocks/>
            </p:cNvGrpSpPr>
            <p:nvPr/>
          </p:nvGrpSpPr>
          <p:grpSpPr bwMode="auto">
            <a:xfrm>
              <a:off x="4143372" y="4714884"/>
              <a:ext cx="857256" cy="715174"/>
              <a:chOff x="1785918" y="4429132"/>
              <a:chExt cx="857256" cy="715174"/>
            </a:xfrm>
          </p:grpSpPr>
          <p:sp>
            <p:nvSpPr>
              <p:cNvPr id="15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 rot="10800000" flipH="1">
                <a:off x="1785918" y="4786321"/>
                <a:ext cx="857256" cy="1588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16200000" flipH="1">
                <a:off x="1857356" y="4786321"/>
                <a:ext cx="714380" cy="317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2531" name="Skupina 23"/>
          <p:cNvGrpSpPr>
            <a:grpSpLocks/>
          </p:cNvGrpSpPr>
          <p:nvPr/>
        </p:nvGrpSpPr>
        <p:grpSpPr bwMode="auto">
          <a:xfrm>
            <a:off x="6357938" y="3786188"/>
            <a:ext cx="2357437" cy="2428875"/>
            <a:chOff x="6357950" y="4143380"/>
            <a:chExt cx="2357454" cy="2428892"/>
          </a:xfrm>
        </p:grpSpPr>
        <p:sp>
          <p:nvSpPr>
            <p:cNvPr id="19" name="Vývojový diagram: zpoždění 18"/>
            <p:cNvSpPr/>
            <p:nvPr/>
          </p:nvSpPr>
          <p:spPr>
            <a:xfrm rot="16200000">
              <a:off x="6322231" y="4179099"/>
              <a:ext cx="2428892" cy="2357454"/>
            </a:xfrm>
            <a:prstGeom prst="flowChartDelay">
              <a:avLst/>
            </a:prstGeom>
            <a:solidFill>
              <a:schemeClr val="accent3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1" name="Skupina 9"/>
            <p:cNvGrpSpPr/>
            <p:nvPr/>
          </p:nvGrpSpPr>
          <p:grpSpPr>
            <a:xfrm>
              <a:off x="7072330" y="4714884"/>
              <a:ext cx="857256" cy="715174"/>
              <a:chOff x="1785918" y="4429132"/>
              <a:chExt cx="857256" cy="715174"/>
            </a:xfrm>
            <a:solidFill>
              <a:srgbClr val="00B050"/>
            </a:solidFill>
          </p:grpSpPr>
          <p:sp>
            <p:nvSpPr>
              <p:cNvPr id="21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 rot="10800000" flipH="1">
                <a:off x="1785918" y="4786322"/>
                <a:ext cx="857256" cy="1588"/>
              </a:xfrm>
              <a:prstGeom prst="line">
                <a:avLst/>
              </a:prstGeom>
              <a:grpFill/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16200000" flipH="1">
                <a:off x="1857356" y="4786322"/>
                <a:ext cx="714380" cy="1588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Obdélník 26"/>
          <p:cNvSpPr/>
          <p:nvPr/>
        </p:nvSpPr>
        <p:spPr>
          <a:xfrm>
            <a:off x="357188" y="142875"/>
            <a:ext cx="8429654" cy="40005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Roztřiďte recyklovatelné výrobky do správných kontejnerů.</a:t>
            </a:r>
          </a:p>
        </p:txBody>
      </p:sp>
      <p:sp>
        <p:nvSpPr>
          <p:cNvPr id="29" name="Šipka doleva 28"/>
          <p:cNvSpPr/>
          <p:nvPr/>
        </p:nvSpPr>
        <p:spPr>
          <a:xfrm>
            <a:off x="357188" y="6286500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22534" name="Obrázek 29" descr="MH900441795.JPG"/>
          <p:cNvPicPr>
            <a:picLocks noChangeAspect="1"/>
          </p:cNvPicPr>
          <p:nvPr/>
        </p:nvPicPr>
        <p:blipFill>
          <a:blip r:embed="rId2"/>
          <a:srcRect l="28767" r="30136"/>
          <a:stretch>
            <a:fillRect/>
          </a:stretch>
        </p:blipFill>
        <p:spPr bwMode="auto">
          <a:xfrm>
            <a:off x="642938" y="1571625"/>
            <a:ext cx="714375" cy="173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30" descr="MH90041190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642938"/>
            <a:ext cx="1676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6" name="Obrázek 31" descr="MH900281770.JPG"/>
          <p:cNvPicPr>
            <a:picLocks noChangeAspect="1"/>
          </p:cNvPicPr>
          <p:nvPr/>
        </p:nvPicPr>
        <p:blipFill>
          <a:blip r:embed="rId4"/>
          <a:srcRect t="13846" r="3078" b="14615"/>
          <a:stretch>
            <a:fillRect/>
          </a:stretch>
        </p:blipFill>
        <p:spPr bwMode="auto">
          <a:xfrm>
            <a:off x="6858000" y="714375"/>
            <a:ext cx="1643063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7" name="Obrázek 32" descr="MH90042606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0" y="2428875"/>
            <a:ext cx="1233488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8" name="Obrázek 33" descr="MH900448545.JPG"/>
          <p:cNvPicPr>
            <a:picLocks noChangeAspect="1"/>
          </p:cNvPicPr>
          <p:nvPr/>
        </p:nvPicPr>
        <p:blipFill>
          <a:blip r:embed="rId6"/>
          <a:srcRect l="5003" t="11926" r="4996" b="381"/>
          <a:stretch>
            <a:fillRect/>
          </a:stretch>
        </p:blipFill>
        <p:spPr bwMode="auto">
          <a:xfrm>
            <a:off x="5500688" y="2286000"/>
            <a:ext cx="13573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9" name="Obrázek 34" descr="MH90041255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58063" y="2143125"/>
            <a:ext cx="1169987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0" name="Picture 3" descr="C:\Users\Dada\Desktop\dumky1\duma\MH90044175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3063" y="857250"/>
            <a:ext cx="12620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53" name="Skupina 25"/>
          <p:cNvGrpSpPr>
            <a:grpSpLocks/>
          </p:cNvGrpSpPr>
          <p:nvPr/>
        </p:nvGrpSpPr>
        <p:grpSpPr bwMode="auto">
          <a:xfrm>
            <a:off x="357188" y="3786188"/>
            <a:ext cx="2357437" cy="2428875"/>
            <a:chOff x="428596" y="4143380"/>
            <a:chExt cx="2357454" cy="2428892"/>
          </a:xfrm>
        </p:grpSpPr>
        <p:sp>
          <p:nvSpPr>
            <p:cNvPr id="3" name="Vývojový diagram: zpoždění 2"/>
            <p:cNvSpPr/>
            <p:nvPr/>
          </p:nvSpPr>
          <p:spPr>
            <a:xfrm rot="16200000">
              <a:off x="392877" y="4179099"/>
              <a:ext cx="2428892" cy="2357454"/>
            </a:xfrm>
            <a:prstGeom prst="flowChartDelay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3579" name="Skupina 9"/>
            <p:cNvGrpSpPr>
              <a:grpSpLocks/>
            </p:cNvGrpSpPr>
            <p:nvPr/>
          </p:nvGrpSpPr>
          <p:grpSpPr bwMode="auto">
            <a:xfrm>
              <a:off x="1142976" y="4714884"/>
              <a:ext cx="857256" cy="715174"/>
              <a:chOff x="1785918" y="4429132"/>
              <a:chExt cx="857256" cy="715174"/>
            </a:xfrm>
          </p:grpSpPr>
          <p:sp>
            <p:nvSpPr>
              <p:cNvPr id="4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6" name="Přímá spojovací čára 5"/>
              <p:cNvCxnSpPr/>
              <p:nvPr/>
            </p:nvCxnSpPr>
            <p:spPr>
              <a:xfrm rot="10800000" flipH="1">
                <a:off x="1785918" y="4786321"/>
                <a:ext cx="857256" cy="1588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>
                <a:stCxn id="4" idx="0"/>
                <a:endCxn id="4" idx="4"/>
              </p:cNvCxnSpPr>
              <p:nvPr/>
            </p:nvCxnSpPr>
            <p:spPr>
              <a:xfrm rot="16200000" flipH="1">
                <a:off x="1857356" y="4786321"/>
                <a:ext cx="714380" cy="317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554" name="Skupina 24"/>
          <p:cNvGrpSpPr>
            <a:grpSpLocks/>
          </p:cNvGrpSpPr>
          <p:nvPr/>
        </p:nvGrpSpPr>
        <p:grpSpPr bwMode="auto">
          <a:xfrm>
            <a:off x="3357563" y="3786188"/>
            <a:ext cx="2357437" cy="2428875"/>
            <a:chOff x="3428992" y="4143380"/>
            <a:chExt cx="2357454" cy="2428892"/>
          </a:xfrm>
        </p:grpSpPr>
        <p:sp>
          <p:nvSpPr>
            <p:cNvPr id="13" name="Vývojový diagram: zpoždění 12"/>
            <p:cNvSpPr/>
            <p:nvPr/>
          </p:nvSpPr>
          <p:spPr>
            <a:xfrm rot="16200000">
              <a:off x="3393273" y="4179099"/>
              <a:ext cx="2428892" cy="2357454"/>
            </a:xfrm>
            <a:prstGeom prst="flowChartDelay">
              <a:avLst/>
            </a:prstGeom>
            <a:solidFill>
              <a:srgbClr val="FFCC29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23574" name="Skupina 9"/>
            <p:cNvGrpSpPr>
              <a:grpSpLocks/>
            </p:cNvGrpSpPr>
            <p:nvPr/>
          </p:nvGrpSpPr>
          <p:grpSpPr bwMode="auto">
            <a:xfrm>
              <a:off x="4143372" y="4714884"/>
              <a:ext cx="857256" cy="715174"/>
              <a:chOff x="1785918" y="4429132"/>
              <a:chExt cx="857256" cy="715174"/>
            </a:xfrm>
          </p:grpSpPr>
          <p:sp>
            <p:nvSpPr>
              <p:cNvPr id="15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16" name="Přímá spojovací čára 15"/>
              <p:cNvCxnSpPr/>
              <p:nvPr/>
            </p:nvCxnSpPr>
            <p:spPr>
              <a:xfrm rot="10800000" flipH="1">
                <a:off x="1785918" y="4786321"/>
                <a:ext cx="857256" cy="1588"/>
              </a:xfrm>
              <a:prstGeom prst="line">
                <a:avLst/>
              </a:prstGeom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16200000" flipH="1">
                <a:off x="1857356" y="4786321"/>
                <a:ext cx="714380" cy="3175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555" name="Skupina 23"/>
          <p:cNvGrpSpPr>
            <a:grpSpLocks/>
          </p:cNvGrpSpPr>
          <p:nvPr/>
        </p:nvGrpSpPr>
        <p:grpSpPr bwMode="auto">
          <a:xfrm>
            <a:off x="6357938" y="3786188"/>
            <a:ext cx="2357437" cy="2428875"/>
            <a:chOff x="6357950" y="4143380"/>
            <a:chExt cx="2357454" cy="2428892"/>
          </a:xfrm>
        </p:grpSpPr>
        <p:sp>
          <p:nvSpPr>
            <p:cNvPr id="19" name="Vývojový diagram: zpoždění 18"/>
            <p:cNvSpPr/>
            <p:nvPr/>
          </p:nvSpPr>
          <p:spPr>
            <a:xfrm rot="16200000">
              <a:off x="6322231" y="4179099"/>
              <a:ext cx="2428892" cy="2357454"/>
            </a:xfrm>
            <a:prstGeom prst="flowChartDelay">
              <a:avLst/>
            </a:prstGeom>
            <a:solidFill>
              <a:schemeClr val="accent3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11" name="Skupina 9"/>
            <p:cNvGrpSpPr/>
            <p:nvPr/>
          </p:nvGrpSpPr>
          <p:grpSpPr>
            <a:xfrm>
              <a:off x="7072330" y="4714884"/>
              <a:ext cx="857256" cy="715174"/>
              <a:chOff x="1785918" y="4429132"/>
              <a:chExt cx="857256" cy="715174"/>
            </a:xfrm>
            <a:solidFill>
              <a:srgbClr val="00B050"/>
            </a:solidFill>
          </p:grpSpPr>
          <p:sp>
            <p:nvSpPr>
              <p:cNvPr id="21" name="Vývojový diagram: sumační bod 3"/>
              <p:cNvSpPr/>
              <p:nvPr/>
            </p:nvSpPr>
            <p:spPr>
              <a:xfrm>
                <a:off x="1785918" y="4429132"/>
                <a:ext cx="857256" cy="714380"/>
              </a:xfrm>
              <a:prstGeom prst="flowChartSummingJunction">
                <a:avLst/>
              </a:prstGeom>
              <a:solidFill>
                <a:schemeClr val="bg1">
                  <a:lumMod val="7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 rot="10800000" flipH="1">
                <a:off x="1785918" y="4786322"/>
                <a:ext cx="857256" cy="1588"/>
              </a:xfrm>
              <a:prstGeom prst="line">
                <a:avLst/>
              </a:prstGeom>
              <a:grpFill/>
              <a:ln w="28575"/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 rot="16200000" flipH="1">
                <a:off x="1857356" y="4786322"/>
                <a:ext cx="714380" cy="1588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" name="Obdélník 26"/>
          <p:cNvSpPr/>
          <p:nvPr/>
        </p:nvSpPr>
        <p:spPr>
          <a:xfrm>
            <a:off x="357188" y="142875"/>
            <a:ext cx="1643062" cy="40011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Řešení:</a:t>
            </a:r>
          </a:p>
        </p:txBody>
      </p:sp>
      <p:pic>
        <p:nvPicPr>
          <p:cNvPr id="23557" name="Obrázek 29" descr="MH900441795.JPG"/>
          <p:cNvPicPr>
            <a:picLocks noChangeAspect="1"/>
          </p:cNvPicPr>
          <p:nvPr/>
        </p:nvPicPr>
        <p:blipFill>
          <a:blip r:embed="rId2"/>
          <a:srcRect l="28767" r="30136"/>
          <a:stretch>
            <a:fillRect/>
          </a:stretch>
        </p:blipFill>
        <p:spPr bwMode="auto">
          <a:xfrm>
            <a:off x="642938" y="1571625"/>
            <a:ext cx="714375" cy="173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30" descr="MH900411900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642938"/>
            <a:ext cx="1676400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31" descr="MH900281770.JPG"/>
          <p:cNvPicPr>
            <a:picLocks noChangeAspect="1"/>
          </p:cNvPicPr>
          <p:nvPr/>
        </p:nvPicPr>
        <p:blipFill>
          <a:blip r:embed="rId4"/>
          <a:srcRect t="13846" r="3078" b="14615"/>
          <a:stretch>
            <a:fillRect/>
          </a:stretch>
        </p:blipFill>
        <p:spPr bwMode="auto">
          <a:xfrm>
            <a:off x="6858000" y="714375"/>
            <a:ext cx="1643063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0" name="Obrázek 32" descr="MH900426062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71750" y="2428875"/>
            <a:ext cx="1233488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1" name="Obrázek 33" descr="MH900448545.JPG"/>
          <p:cNvPicPr>
            <a:picLocks noChangeAspect="1"/>
          </p:cNvPicPr>
          <p:nvPr/>
        </p:nvPicPr>
        <p:blipFill>
          <a:blip r:embed="rId6"/>
          <a:srcRect l="5003" t="11926" r="4996" b="381"/>
          <a:stretch>
            <a:fillRect/>
          </a:stretch>
        </p:blipFill>
        <p:spPr bwMode="auto">
          <a:xfrm>
            <a:off x="5500688" y="2286000"/>
            <a:ext cx="13573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2" name="Obrázek 34" descr="MH900412556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58063" y="2143125"/>
            <a:ext cx="1169987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63" name="Picture 3" descr="C:\Users\Dada\Desktop\dumky1\duma\MH90044175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3063" y="857250"/>
            <a:ext cx="1262062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8" name="Přímá spojovací šipka 37"/>
          <p:cNvCxnSpPr/>
          <p:nvPr/>
        </p:nvCxnSpPr>
        <p:spPr>
          <a:xfrm>
            <a:off x="2428875" y="1500188"/>
            <a:ext cx="4857750" cy="30718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5400000">
            <a:off x="3429001" y="3071812"/>
            <a:ext cx="2571750" cy="4286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 flipV="1">
            <a:off x="4714875" y="2857500"/>
            <a:ext cx="3286125" cy="178593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1143000" y="2643188"/>
            <a:ext cx="6072188" cy="207168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 rot="10800000" flipV="1">
            <a:off x="1500188" y="1500188"/>
            <a:ext cx="6000750" cy="30718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 rot="10800000" flipV="1">
            <a:off x="1643063" y="3143250"/>
            <a:ext cx="4143375" cy="157162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ovací šipka 51"/>
          <p:cNvCxnSpPr/>
          <p:nvPr/>
        </p:nvCxnSpPr>
        <p:spPr>
          <a:xfrm rot="10800000" flipV="1">
            <a:off x="1285875" y="3357563"/>
            <a:ext cx="1571625" cy="13573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7" name="Skupina 45"/>
          <p:cNvGrpSpPr>
            <a:grpSpLocks/>
          </p:cNvGrpSpPr>
          <p:nvPr/>
        </p:nvGrpSpPr>
        <p:grpSpPr bwMode="auto">
          <a:xfrm>
            <a:off x="3786188" y="3857625"/>
            <a:ext cx="5072062" cy="2714625"/>
            <a:chOff x="4429124" y="3857628"/>
            <a:chExt cx="4429156" cy="2714644"/>
          </a:xfrm>
        </p:grpSpPr>
        <p:sp>
          <p:nvSpPr>
            <p:cNvPr id="43" name="Obdélník 42"/>
            <p:cNvSpPr/>
            <p:nvPr/>
          </p:nvSpPr>
          <p:spPr>
            <a:xfrm>
              <a:off x="4429124" y="4572008"/>
              <a:ext cx="4429156" cy="20002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4429124" y="3857628"/>
              <a:ext cx="4429156" cy="714380"/>
            </a:xfrm>
            <a:prstGeom prst="rect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7" name="Obdélník 26"/>
          <p:cNvSpPr/>
          <p:nvPr/>
        </p:nvSpPr>
        <p:spPr>
          <a:xfrm>
            <a:off x="214282" y="142852"/>
            <a:ext cx="8786874" cy="40005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Vyberte </a:t>
            </a:r>
            <a:r>
              <a:rPr lang="cs-CZ" sz="2000" b="1" dirty="0" smtClean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odpad, </a:t>
            </a:r>
            <a:r>
              <a:rPr lang="cs-CZ" sz="20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které nepaří do modrého, žlutého a zeleného kontejneru. </a:t>
            </a:r>
          </a:p>
        </p:txBody>
      </p:sp>
      <p:pic>
        <p:nvPicPr>
          <p:cNvPr id="24579" name="Obrázek 29" descr="MH900441795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3"/>
          <a:srcRect l="32193" r="36984" b="7533"/>
          <a:stretch>
            <a:fillRect/>
          </a:stretch>
        </p:blipFill>
        <p:spPr bwMode="auto">
          <a:xfrm>
            <a:off x="357188" y="785813"/>
            <a:ext cx="71437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Obrázek 30" descr="MH900411900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0" y="714375"/>
            <a:ext cx="1604963" cy="160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Obrázek 31" descr="MH900281770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5"/>
          <a:srcRect t="13846" r="3078" b="14615"/>
          <a:stretch>
            <a:fillRect/>
          </a:stretch>
        </p:blipFill>
        <p:spPr bwMode="auto">
          <a:xfrm>
            <a:off x="7286625" y="785813"/>
            <a:ext cx="1643063" cy="121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32" descr="MH900426062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000250" y="3857625"/>
            <a:ext cx="14478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Obrázek 33" descr="MH900448545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7"/>
          <a:srcRect l="5003" t="11926" r="4996" b="381"/>
          <a:stretch>
            <a:fillRect/>
          </a:stretch>
        </p:blipFill>
        <p:spPr bwMode="auto">
          <a:xfrm>
            <a:off x="5500688" y="857250"/>
            <a:ext cx="1539875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Obrázek 34" descr="MH900412556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86375" y="2571750"/>
            <a:ext cx="1169988" cy="1169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MH900250837.JPG"/>
          <p:cNvPicPr>
            <a:picLocks noChangeAspect="1"/>
          </p:cNvPicPr>
          <p:nvPr/>
        </p:nvPicPr>
        <p:blipFill>
          <a:blip r:embed="rId9"/>
          <a:srcRect l="16072" r="19643"/>
          <a:stretch>
            <a:fillRect/>
          </a:stretch>
        </p:blipFill>
        <p:spPr bwMode="auto">
          <a:xfrm>
            <a:off x="3429000" y="2357438"/>
            <a:ext cx="85725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38" descr="MH900348869.JPG"/>
          <p:cNvPicPr>
            <a:picLocks noChangeAspect="1"/>
          </p:cNvPicPr>
          <p:nvPr/>
        </p:nvPicPr>
        <p:blipFill>
          <a:blip r:embed="rId10"/>
          <a:srcRect t="8174" b="10083"/>
          <a:stretch>
            <a:fillRect/>
          </a:stretch>
        </p:blipFill>
        <p:spPr bwMode="auto">
          <a:xfrm>
            <a:off x="285750" y="5060950"/>
            <a:ext cx="1500188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39" descr="MH900371016.JPG"/>
          <p:cNvPicPr>
            <a:picLocks noChangeAspect="1"/>
          </p:cNvPicPr>
          <p:nvPr/>
        </p:nvPicPr>
        <p:blipFill>
          <a:blip r:embed="rId11"/>
          <a:srcRect l="17001" r="13766"/>
          <a:stretch>
            <a:fillRect/>
          </a:stretch>
        </p:blipFill>
        <p:spPr bwMode="auto">
          <a:xfrm>
            <a:off x="1785938" y="928688"/>
            <a:ext cx="1235075" cy="1782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40" descr="MH900434769.JPG"/>
          <p:cNvPicPr>
            <a:picLocks noChangeAspect="1"/>
          </p:cNvPicPr>
          <p:nvPr/>
        </p:nvPicPr>
        <p:blipFill>
          <a:blip r:embed="rId12"/>
          <a:srcRect l="35233" t="23695" r="37074" b="27843"/>
          <a:stretch>
            <a:fillRect/>
          </a:stretch>
        </p:blipFill>
        <p:spPr bwMode="auto">
          <a:xfrm>
            <a:off x="7215188" y="2143125"/>
            <a:ext cx="806450" cy="141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41" descr="MH900441311.JPG"/>
          <p:cNvPicPr>
            <a:picLocks noChangeAspect="1"/>
          </p:cNvPicPr>
          <p:nvPr/>
        </p:nvPicPr>
        <p:blipFill>
          <a:blip r:embed="rId13"/>
          <a:srcRect l="21156" t="7310" r="11920" b="11920"/>
          <a:stretch>
            <a:fillRect/>
          </a:stretch>
        </p:blipFill>
        <p:spPr bwMode="auto">
          <a:xfrm>
            <a:off x="1000125" y="3357563"/>
            <a:ext cx="650875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" name="Nadpis 1"/>
          <p:cNvSpPr txBox="1">
            <a:spLocks/>
          </p:cNvSpPr>
          <p:nvPr/>
        </p:nvSpPr>
        <p:spPr>
          <a:xfrm>
            <a:off x="0" y="6500813"/>
            <a:ext cx="6072188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Správná odpověď doletí při kliknutí myší na vyhrazené místo.</a:t>
            </a:r>
            <a:endParaRPr lang="cs-CZ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22222E-6 L 0.0842 0.389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0" y="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22222E-6 L 0.24496 0.560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28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11 -0.01435 L 0.22187 0.39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600" y="20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81481E-6 L 0.6625 0.0402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00" y="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L 0.59913 0.1842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900" y="9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000" dirty="0" smtClean="0"/>
              <a:t>Obrázky.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i="1" dirty="0" smtClean="0"/>
              <a:t>: Kliparty, fotografie a animace</a:t>
            </a:r>
            <a:r>
              <a:rPr lang="cs-CZ" sz="2000" dirty="0" smtClean="0"/>
              <a:t> [online]. [cit. 2014-01-18]. Dostupné z: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/??</a:t>
            </a:r>
            <a:r>
              <a:rPr lang="cs-CZ" sz="2000" dirty="0" err="1" smtClean="0">
                <a:hlinkClick r:id="rId2"/>
              </a:rPr>
              <a:t>Origin</a:t>
            </a:r>
            <a:r>
              <a:rPr lang="cs-CZ" sz="2000" dirty="0" smtClean="0">
                <a:hlinkClick r:id="rId2"/>
              </a:rPr>
              <a:t>=EC790014051029&amp;CTT=6&amp;</a:t>
            </a:r>
            <a:r>
              <a:rPr lang="cs-CZ" sz="2000" dirty="0" err="1" smtClean="0">
                <a:hlinkClick r:id="rId2"/>
              </a:rPr>
              <a:t>ver</a:t>
            </a:r>
            <a:r>
              <a:rPr lang="cs-CZ" sz="2000" dirty="0" smtClean="0">
                <a:hlinkClick r:id="rId2"/>
              </a:rPr>
              <a:t>=12&amp;</a:t>
            </a:r>
            <a:r>
              <a:rPr lang="cs-CZ" sz="2000" dirty="0" err="1" smtClean="0">
                <a:hlinkClick r:id="rId2"/>
              </a:rPr>
              <a:t>app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powerpnt.exe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AUTOR NEUVEDEN.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pixabay.com</a:t>
            </a:r>
            <a:r>
              <a:rPr lang="cs-CZ" sz="2000" dirty="0" smtClean="0"/>
              <a:t> [online]. [cit. 2014-01-18].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hlinkClick r:id="rId3"/>
              </a:rPr>
              <a:t>http://pixabay.com/cs/m%C3%ADsa-porcel%C3%A1n-%C5%A1ed%C3%A1-planina-156156/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AUTOR NEUVEDEN. </a:t>
            </a:r>
            <a:r>
              <a:rPr lang="cs-CZ" sz="2000" i="1" dirty="0" smtClean="0"/>
              <a:t>www.</a:t>
            </a:r>
            <a:r>
              <a:rPr lang="cs-CZ" sz="2000" i="1" dirty="0" err="1" smtClean="0"/>
              <a:t>pixabay.com</a:t>
            </a:r>
            <a:r>
              <a:rPr lang="cs-CZ" sz="2000" i="1" dirty="0" smtClean="0"/>
              <a:t> </a:t>
            </a:r>
            <a:r>
              <a:rPr lang="cs-CZ" sz="2000" dirty="0" smtClean="0"/>
              <a:t>[online]. [cit. 2014-01-18].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hlinkClick r:id="rId4"/>
              </a:rPr>
              <a:t>http://pixabay.com/cs/l%C3%A1hev-pet-drink-plast-159119/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Třídění odpadu. </a:t>
            </a:r>
            <a:r>
              <a:rPr lang="cs-CZ" sz="2000" i="1" dirty="0" err="1" smtClean="0"/>
              <a:t>Wikipedie</a:t>
            </a:r>
            <a:r>
              <a:rPr lang="cs-CZ" sz="2000" dirty="0" smtClean="0"/>
              <a:t> [online]. 5. 11. 2013[cit. 2014-01-18]. Dostupné z: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hlinkClick r:id="rId5"/>
              </a:rPr>
              <a:t>http://cs.wikipedia.org/wiki/T%C5%99%C3%ADd%C4%9Bn%C3%AD_odpadu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Jak třídit. </a:t>
            </a:r>
            <a:r>
              <a:rPr lang="cs-CZ" sz="2000" i="1" dirty="0" smtClean="0"/>
              <a:t>Recyklační alej</a:t>
            </a:r>
            <a:r>
              <a:rPr lang="cs-CZ" sz="2000" dirty="0" smtClean="0"/>
              <a:t> [online]. [cit. 2014-01-18]. Dostupné z: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recyklacni</a:t>
            </a:r>
            <a:r>
              <a:rPr lang="cs-CZ" sz="2000" dirty="0" smtClean="0">
                <a:hlinkClick r:id="rId6"/>
              </a:rPr>
              <a:t>-alej.</a:t>
            </a:r>
            <a:r>
              <a:rPr lang="cs-CZ" sz="2000" dirty="0" err="1" smtClean="0">
                <a:hlinkClick r:id="rId6"/>
              </a:rPr>
              <a:t>cz</a:t>
            </a:r>
            <a:r>
              <a:rPr lang="cs-CZ" sz="2000" dirty="0" smtClean="0">
                <a:hlinkClick r:id="rId6"/>
              </a:rPr>
              <a:t>/jak-</a:t>
            </a:r>
            <a:r>
              <a:rPr lang="cs-CZ" sz="2000" dirty="0" err="1" smtClean="0">
                <a:hlinkClick r:id="rId6"/>
              </a:rPr>
              <a:t>tridit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Seriál o třídění a recyklaci odpadů. [online]. [cit. 2014-01-18]. Dostupné z: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sezimovo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usti.cz</a:t>
            </a:r>
            <a:r>
              <a:rPr lang="cs-CZ" sz="2000" dirty="0" smtClean="0">
                <a:hlinkClick r:id="rId7"/>
              </a:rPr>
              <a:t>/_</a:t>
            </a:r>
            <a:r>
              <a:rPr lang="cs-CZ" sz="2000" dirty="0" err="1" smtClean="0">
                <a:hlinkClick r:id="rId7"/>
              </a:rPr>
              <a:t>zivprostredi</a:t>
            </a:r>
            <a:r>
              <a:rPr lang="cs-CZ" sz="2000" dirty="0" smtClean="0">
                <a:hlinkClick r:id="rId7"/>
              </a:rPr>
              <a:t>/recyklace_odpadu.</a:t>
            </a:r>
            <a:r>
              <a:rPr lang="cs-CZ" sz="2000" dirty="0" err="1" smtClean="0">
                <a:hlinkClick r:id="rId7"/>
              </a:rPr>
              <a:t>php</a:t>
            </a: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charset="0"/>
              <a:buNone/>
              <a:defRPr/>
            </a:pPr>
            <a:endParaRPr lang="cs-CZ" sz="2000" dirty="0" smtClean="0">
              <a:latin typeface="Arial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b="1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214563" y="1700213"/>
            <a:ext cx="4643437" cy="4608512"/>
          </a:xfrm>
          <a:prstGeom prst="smileyFace">
            <a:avLst>
              <a:gd name="adj" fmla="val -4653"/>
            </a:avLst>
          </a:prstGeom>
          <a:solidFill>
            <a:schemeClr val="bg2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2271713" y="620713"/>
            <a:ext cx="61928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08850" y="5661025"/>
            <a:ext cx="1263650" cy="647700"/>
          </a:xfrm>
          <a:prstGeom prst="actionButtonBackPrevious">
            <a:avLst/>
          </a:prstGeom>
          <a:solidFill>
            <a:schemeClr val="bg2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549</Words>
  <Application>Microsoft Office PowerPoint</Application>
  <PresentationFormat>Předvádění na obrazovce (4:3)</PresentationFormat>
  <Paragraphs>105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TŘÍDĚNÍ ODPADU  VY_32_INOVACE_2C_10  Číslo projektu: CZ.1.07/1.5.00/34.1056</vt:lpstr>
      <vt:lpstr>Prezentace aplikace PowerPoint</vt:lpstr>
      <vt:lpstr>TŘÍDĚNÍ ODPADU</vt:lpstr>
      <vt:lpstr>TŘÍDĚNÍ ODPADU - PAPÍR</vt:lpstr>
      <vt:lpstr>Prezentace aplikace PowerPoint</vt:lpstr>
      <vt:lpstr>TŘÍDĚNÍ ODPADU - PLASTY</vt:lpstr>
      <vt:lpstr>Prezentace aplikace PowerPoint</vt:lpstr>
      <vt:lpstr>TŘÍDĚNÍ ODPADU - SKLO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TŘÍDĚNÍ ODPADU  VY_32_INOVACE_2C_10  Číslo projektu: CZ.1.07/1.5.00/34.1056</dc:title>
  <dc:creator>Dada</dc:creator>
  <cp:lastModifiedBy>uzivatel</cp:lastModifiedBy>
  <cp:revision>14</cp:revision>
  <dcterms:created xsi:type="dcterms:W3CDTF">2014-01-18T09:22:30Z</dcterms:created>
  <dcterms:modified xsi:type="dcterms:W3CDTF">2014-03-30T19:16:18Z</dcterms:modified>
</cp:coreProperties>
</file>