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38C009-225A-433B-ACFD-BBD48142325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E0B056-FCD6-495F-8A7D-BA573EBE63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73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149FB-5409-44E1-9CA6-608DC965F816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8A52E-B998-44ED-AA62-001C4B932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6.wmf"/><Relationship Id="rId7" Type="http://schemas.openxmlformats.org/officeDocument/2006/relationships/image" Target="../media/image12.wmf"/><Relationship Id="rId12" Type="http://schemas.openxmlformats.org/officeDocument/2006/relationships/image" Target="../media/image2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21.wmf"/><Relationship Id="rId5" Type="http://schemas.openxmlformats.org/officeDocument/2006/relationships/image" Target="../media/image11.wmf"/><Relationship Id="rId10" Type="http://schemas.openxmlformats.org/officeDocument/2006/relationships/image" Target="../media/image20.wmf"/><Relationship Id="rId4" Type="http://schemas.openxmlformats.org/officeDocument/2006/relationships/image" Target="../media/image17.wmf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atin typeface="Arial" charset="0"/>
              </a:rPr>
              <a:t>Kuchyň a její vybavení a jeho použití</a:t>
            </a:r>
            <a:r>
              <a:rPr lang="cs-CZ" dirty="0" smtClean="0">
                <a:latin typeface="Arial" charset="0"/>
              </a:rPr>
              <a:t/>
            </a:r>
            <a:br>
              <a:rPr lang="cs-CZ" dirty="0" smtClean="0">
                <a:latin typeface="Arial" charset="0"/>
              </a:rPr>
            </a:br>
            <a:r>
              <a:rPr lang="cs-CZ" dirty="0" smtClean="0"/>
              <a:t> VY_32_INOVACE_2C_11 </a:t>
            </a:r>
            <a:br>
              <a:rPr lang="cs-CZ" dirty="0" smtClean="0"/>
            </a:br>
            <a:r>
              <a:rPr lang="cs-CZ" sz="3200" dirty="0" smtClean="0"/>
              <a:t>Číslo projektu: CZ.1.07/1.5.00/34.1056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149080"/>
            <a:ext cx="7992888" cy="17526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cs-CZ" dirty="0"/>
              <a:t>Sada 3</a:t>
            </a:r>
          </a:p>
          <a:p>
            <a:pPr>
              <a:defRPr/>
            </a:pPr>
            <a:r>
              <a:rPr lang="cs-CZ" dirty="0"/>
              <a:t>Práce v domácnosti</a:t>
            </a:r>
          </a:p>
          <a:p>
            <a:pPr>
              <a:defRPr/>
            </a:pPr>
            <a:r>
              <a:rPr lang="cs-CZ" sz="2600" dirty="0"/>
              <a:t>Mateřská škola, Základní škola a Praktická škola Trhové </a:t>
            </a:r>
            <a:r>
              <a:rPr lang="cs-CZ" sz="2600" dirty="0" err="1"/>
              <a:t>Sviny</a:t>
            </a:r>
            <a:endParaRPr lang="cs-CZ" sz="26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552" y="620686"/>
          <a:ext cx="8280598" cy="5398436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k seznámení s  kuchyní a jejím vybavením. V úvodu jsou žákům představeny domácí spotřebiče (elektrický sporák, lednice, rychlovarná konvice,  mikrovlnná trouba, šlehač, kuchyňský dřez, toustovač a tyčový mixér).  Na snímcích 8 a 9 mají žáci přiřadit k obrázkům správné názvy spotřebičů. Na snímku 10 musí vybrat z množiny obrázků ty, které nepatří mezi spotřebiče.  Snímky 11 a 12 popisují použití jednotlivých spotřebičů.  Na závěr je pro žáky připraven kvíz, kde mají do vět doplnit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správné slovo.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b="1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45024"/>
            <a:ext cx="2880062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8" name="TextovéPole 7"/>
          <p:cNvSpPr txBox="1"/>
          <p:nvPr/>
        </p:nvSpPr>
        <p:spPr>
          <a:xfrm>
            <a:off x="251520" y="234888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Elektrický sporák</a:t>
            </a: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717032"/>
            <a:ext cx="2880000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10" name="TextovéPole 9"/>
          <p:cNvSpPr txBox="1"/>
          <p:nvPr/>
        </p:nvSpPr>
        <p:spPr>
          <a:xfrm>
            <a:off x="5868144" y="2348880"/>
            <a:ext cx="4211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Rychlovarná konvice</a:t>
            </a:r>
            <a:endParaRPr lang="cs-CZ" sz="2800" b="1" dirty="0"/>
          </a:p>
        </p:txBody>
      </p:sp>
      <p:pic>
        <p:nvPicPr>
          <p:cNvPr id="1029" name="Picture 5" descr="C:\Users\Jarka\Desktop\Dumy\fotky\IMG_048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7132638" y="-5348288"/>
            <a:ext cx="2880130" cy="2160000"/>
          </a:xfrm>
          <a:prstGeom prst="rect">
            <a:avLst/>
          </a:prstGeom>
          <a:noFill/>
        </p:spPr>
      </p:pic>
      <p:pic>
        <p:nvPicPr>
          <p:cNvPr id="1030" name="Picture 6" descr="C:\Users\Jarka\Desktop\Dumy\fotky\IMG_048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717032"/>
            <a:ext cx="2880000" cy="2160000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13" name="TextovéPole 12"/>
          <p:cNvSpPr txBox="1"/>
          <p:nvPr/>
        </p:nvSpPr>
        <p:spPr>
          <a:xfrm>
            <a:off x="3347864" y="23488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Lednice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b="1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8202" b="8202"/>
          <a:stretch>
            <a:fillRect/>
          </a:stretch>
        </p:blipFill>
        <p:spPr bwMode="auto">
          <a:xfrm>
            <a:off x="1403648" y="2708920"/>
            <a:ext cx="2432301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95536" y="1916832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Mikrovlnná trouba</a:t>
            </a:r>
            <a:endParaRPr lang="cs-CZ" sz="36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636912"/>
            <a:ext cx="240000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364088" y="19888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Šlehač</a:t>
            </a:r>
            <a:endParaRPr lang="cs-CZ" sz="3600" b="1" dirty="0"/>
          </a:p>
        </p:txBody>
      </p:sp>
      <p:pic>
        <p:nvPicPr>
          <p:cNvPr id="4100" name="Picture 4" descr="C:\Users\Jarka\Desktop\Dumy\fotky\IMG_049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869160"/>
            <a:ext cx="2400000" cy="1800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139952" y="515719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Kuchyňský dřez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77072"/>
            <a:ext cx="2880000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5" name="TextovéPole 4"/>
          <p:cNvSpPr txBox="1"/>
          <p:nvPr/>
        </p:nvSpPr>
        <p:spPr>
          <a:xfrm>
            <a:off x="611560" y="256490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Toustovač</a:t>
            </a:r>
            <a:endParaRPr lang="cs-CZ" sz="36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 t="12303" b="12303"/>
          <a:stretch>
            <a:fillRect/>
          </a:stretch>
        </p:blipFill>
        <p:spPr bwMode="auto">
          <a:xfrm>
            <a:off x="4572000" y="4077072"/>
            <a:ext cx="3819945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499992" y="256490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Tyčový mixér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b="1" dirty="0"/>
          </a:p>
        </p:txBody>
      </p:sp>
      <p:pic>
        <p:nvPicPr>
          <p:cNvPr id="8195" name="Picture 3" descr="C:\Users\Jarka\AppData\Local\Microsoft\Windows\Temporary Internet Files\Content.IE5\GJFPQD0O\dglxasset[1].aspx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12976"/>
            <a:ext cx="1584176" cy="10424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1628800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Přiřaď k obrázkům správné názvy kuchyňských spotřebičů.</a:t>
            </a:r>
            <a:endParaRPr lang="cs-CZ" sz="3000" b="1" dirty="0">
              <a:solidFill>
                <a:srgbClr val="FF0000"/>
              </a:solidFill>
            </a:endParaRPr>
          </a:p>
        </p:txBody>
      </p:sp>
      <p:pic>
        <p:nvPicPr>
          <p:cNvPr id="8196" name="Picture 4" descr="C:\Users\Jarka\AppData\Local\Microsoft\Windows\Temporary Internet Files\Content.IE5\L29BKNL9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852936"/>
            <a:ext cx="1323137" cy="1512168"/>
          </a:xfrm>
          <a:prstGeom prst="rect">
            <a:avLst/>
          </a:prstGeom>
          <a:noFill/>
        </p:spPr>
      </p:pic>
      <p:pic>
        <p:nvPicPr>
          <p:cNvPr id="8197" name="Picture 5" descr="C:\Users\Jarka\AppData\Local\Microsoft\Windows\Temporary Internet Files\Content.IE5\SU7MNXGZ\MC9000364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636912"/>
            <a:ext cx="1230782" cy="1747418"/>
          </a:xfrm>
          <a:prstGeom prst="rect">
            <a:avLst/>
          </a:prstGeom>
          <a:noFill/>
        </p:spPr>
      </p:pic>
      <p:pic>
        <p:nvPicPr>
          <p:cNvPr id="8200" name="Picture 8" descr="C:\Users\Jarka\AppData\Local\Microsoft\Windows\Temporary Internet Files\Content.IE5\L29BKNL9\MC9004123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636912"/>
            <a:ext cx="1889125" cy="18510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55576" y="5661248"/>
            <a:ext cx="15841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Šlehač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5589240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Mikrovlnná trouba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589240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Sporák (trouba)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5733256"/>
            <a:ext cx="1512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Lednice</a:t>
            </a:r>
            <a:endParaRPr lang="cs-CZ" sz="3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Přiřaď k obrázkům správné názvy kuchyňských spotřebičů.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924944"/>
            <a:ext cx="192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t="12303" b="12303"/>
          <a:stretch>
            <a:fillRect/>
          </a:stretch>
        </p:blipFill>
        <p:spPr bwMode="auto">
          <a:xfrm>
            <a:off x="2267744" y="2924944"/>
            <a:ext cx="254663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 descr="C:\Users\Jarka\Desktop\Dumy\fotky\IMG_049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24944"/>
            <a:ext cx="1920000" cy="1440000"/>
          </a:xfrm>
          <a:prstGeom prst="rect">
            <a:avLst/>
          </a:prstGeom>
          <a:noFill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852936"/>
            <a:ext cx="192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10" name="TextovéPole 9"/>
          <p:cNvSpPr txBox="1"/>
          <p:nvPr/>
        </p:nvSpPr>
        <p:spPr>
          <a:xfrm>
            <a:off x="611560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517232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Kuchyňský dřez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58052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Toustovač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661248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Tyčový mixér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589240"/>
            <a:ext cx="18722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Rychlovarná konvice</a:t>
            </a:r>
            <a:endParaRPr lang="cs-CZ" sz="2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 a její vybavení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/>
              <a:t>Zakroužkuj, co </a:t>
            </a:r>
            <a:r>
              <a:rPr lang="cs-CZ" sz="2800" b="1" dirty="0" smtClean="0">
                <a:solidFill>
                  <a:srgbClr val="FF0000"/>
                </a:solidFill>
              </a:rPr>
              <a:t>NEPATŘÍ </a:t>
            </a:r>
            <a:r>
              <a:rPr lang="cs-CZ" sz="2800" b="1" dirty="0" smtClean="0"/>
              <a:t>mezi kuchyňské </a:t>
            </a:r>
            <a:r>
              <a:rPr lang="cs-CZ" sz="2800" b="1" dirty="0" smtClean="0"/>
              <a:t>spotřebiče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9218" name="Picture 2" descr="C:\Users\Jarka\AppData\Local\Microsoft\Windows\Temporary Internet Files\Content.IE5\L29BKNL9\dglxasset[2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517232"/>
            <a:ext cx="1352392" cy="970793"/>
          </a:xfrm>
          <a:prstGeom prst="rect">
            <a:avLst/>
          </a:prstGeom>
          <a:noFill/>
        </p:spPr>
      </p:pic>
      <p:pic>
        <p:nvPicPr>
          <p:cNvPr id="9219" name="Picture 3" descr="C:\Users\Jarka\AppData\Local\Microsoft\Windows\Temporary Internet Files\Content.IE5\L29BKNL9\dglxasset[3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573016"/>
            <a:ext cx="1103014" cy="1686118"/>
          </a:xfrm>
          <a:prstGeom prst="rect">
            <a:avLst/>
          </a:prstGeom>
          <a:noFill/>
        </p:spPr>
      </p:pic>
      <p:pic>
        <p:nvPicPr>
          <p:cNvPr id="9220" name="Picture 4" descr="C:\Users\Jarka\AppData\Local\Microsoft\Windows\Temporary Internet Files\Content.IE5\Z6IV408G\dglxasset[1].aspx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5373216"/>
            <a:ext cx="1415883" cy="1152128"/>
          </a:xfrm>
          <a:prstGeom prst="rect">
            <a:avLst/>
          </a:prstGeom>
          <a:noFill/>
        </p:spPr>
      </p:pic>
      <p:pic>
        <p:nvPicPr>
          <p:cNvPr id="7" name="Picture 3" descr="C:\Users\Jarka\AppData\Local\Microsoft\Windows\Temporary Internet Files\Content.IE5\GJFPQD0O\dglxasset[1].aspx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348880"/>
            <a:ext cx="1584176" cy="1042416"/>
          </a:xfrm>
          <a:prstGeom prst="rect">
            <a:avLst/>
          </a:prstGeom>
          <a:noFill/>
        </p:spPr>
      </p:pic>
      <p:pic>
        <p:nvPicPr>
          <p:cNvPr id="8" name="Picture 8" descr="C:\Users\Jarka\AppData\Local\Microsoft\Windows\Temporary Internet Files\Content.IE5\L29BKNL9\MC9004123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2276872"/>
            <a:ext cx="1296144" cy="1270003"/>
          </a:xfrm>
          <a:prstGeom prst="rect">
            <a:avLst/>
          </a:prstGeom>
          <a:noFill/>
        </p:spPr>
      </p:pic>
      <p:pic>
        <p:nvPicPr>
          <p:cNvPr id="9" name="Picture 4" descr="C:\Users\Jarka\AppData\Local\Microsoft\Windows\Temporary Internet Files\Content.IE5\L29BKNL9\dglxasset[1].aspx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5085184"/>
            <a:ext cx="1323137" cy="1512168"/>
          </a:xfrm>
          <a:prstGeom prst="rect">
            <a:avLst/>
          </a:prstGeom>
          <a:noFill/>
        </p:spPr>
      </p:pic>
      <p:pic>
        <p:nvPicPr>
          <p:cNvPr id="9221" name="Picture 5" descr="C:\Users\Jarka\AppData\Local\Microsoft\Windows\Temporary Internet Files\Content.IE5\GJFPQD0O\dglxasset[2].aspx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4797152"/>
            <a:ext cx="1031875" cy="1863725"/>
          </a:xfrm>
          <a:prstGeom prst="rect">
            <a:avLst/>
          </a:prstGeom>
          <a:noFill/>
        </p:spPr>
      </p:pic>
      <p:pic>
        <p:nvPicPr>
          <p:cNvPr id="9222" name="Picture 6" descr="C:\Users\Jarka\AppData\Local\Microsoft\Windows\Temporary Internet Files\Content.IE5\Z6IV408G\dglxasset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3645024"/>
            <a:ext cx="1299592" cy="1299592"/>
          </a:xfrm>
          <a:prstGeom prst="rect">
            <a:avLst/>
          </a:prstGeom>
          <a:noFill/>
        </p:spPr>
      </p:pic>
      <p:pic>
        <p:nvPicPr>
          <p:cNvPr id="9223" name="Picture 7" descr="C:\Users\Jarka\AppData\Local\Microsoft\Windows\Temporary Internet Files\Content.IE5\Z6IV408G\MC90043251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2996952"/>
            <a:ext cx="1762125" cy="1409700"/>
          </a:xfrm>
          <a:prstGeom prst="rect">
            <a:avLst/>
          </a:prstGeom>
          <a:noFill/>
        </p:spPr>
      </p:pic>
      <p:pic>
        <p:nvPicPr>
          <p:cNvPr id="9224" name="Picture 8" descr="C:\Users\Jarka\AppData\Local\Microsoft\Windows\Temporary Internet Files\Content.IE5\Z6IV408G\MC90044006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11760" y="3645024"/>
            <a:ext cx="1497337" cy="1031553"/>
          </a:xfrm>
          <a:prstGeom prst="rect">
            <a:avLst/>
          </a:prstGeom>
          <a:noFill/>
        </p:spPr>
      </p:pic>
      <p:pic>
        <p:nvPicPr>
          <p:cNvPr id="9225" name="Picture 9" descr="C:\Users\Jarka\AppData\Local\Microsoft\Windows\Temporary Internet Files\Content.IE5\SU7MNXGZ\MC90035695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27784" y="2060848"/>
            <a:ext cx="1836115" cy="1412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Kuchyňské vybavení a jeho použití</a:t>
            </a:r>
            <a:endParaRPr lang="cs-CZ" b="1" dirty="0"/>
          </a:p>
        </p:txBody>
      </p:sp>
      <p:pic>
        <p:nvPicPr>
          <p:cNvPr id="4" name="Picture 5" descr="C:\Users\Jarka\AppData\Local\Microsoft\Windows\Temporary Internet Files\Content.IE5\GJFPQD0O\dglxasset[2].aspx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1031875" cy="19442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67744" y="198884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Lednice slouží k uchovávání potravin při nízké teplotě.</a:t>
            </a:r>
            <a:endParaRPr lang="cs-CZ" sz="2000" b="1" dirty="0"/>
          </a:p>
        </p:txBody>
      </p:sp>
      <p:pic>
        <p:nvPicPr>
          <p:cNvPr id="6" name="Picture 4" descr="C:\Users\Jarka\AppData\Local\Microsoft\Windows\Temporary Internet Files\Content.IE5\L29BKNL9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077072"/>
            <a:ext cx="1323137" cy="15121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83768" y="4725144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Sporák slouží k tepelné úpravě potravin (jídel).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3068960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Mikrovlnná trouba slouží k tepelné úpravě již hotových pokrmů. </a:t>
            </a:r>
            <a:endParaRPr lang="cs-CZ" sz="2000" b="1" dirty="0"/>
          </a:p>
        </p:txBody>
      </p:sp>
      <p:pic>
        <p:nvPicPr>
          <p:cNvPr id="12" name="Picture 3" descr="C:\Users\Jarka\AppData\Local\Microsoft\Windows\Temporary Internet Files\Content.IE5\GJFPQD0O\dglxasset[1].aspx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2924944"/>
            <a:ext cx="1584176" cy="1042416"/>
          </a:xfrm>
          <a:prstGeom prst="rect">
            <a:avLst/>
          </a:prstGeom>
          <a:noFill/>
        </p:spPr>
      </p:pic>
      <p:pic>
        <p:nvPicPr>
          <p:cNvPr id="13" name="Picture 8" descr="C:\Users\Jarka\AppData\Local\Microsoft\Windows\Temporary Internet Files\Content.IE5\L29BKNL9\MC9004123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589240"/>
            <a:ext cx="1102230" cy="1080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851920" y="5661248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Šlehač používáme k důkladnému promíchání surovin (např. vaječné bílky, bramborová kaše apod.)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Kuchyňské vybavení a jeho použití</a:t>
            </a:r>
            <a:endParaRPr lang="cs-CZ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1440416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sp>
        <p:nvSpPr>
          <p:cNvPr id="5" name="TextovéPole 4"/>
          <p:cNvSpPr txBox="1"/>
          <p:nvPr/>
        </p:nvSpPr>
        <p:spPr>
          <a:xfrm>
            <a:off x="2339752" y="1916832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Rychlovarná konvice je elektrický spotřebič, který slouží k ohřívání vody až na bod varu (např. příprava kávy, čaje apod.).</a:t>
            </a:r>
            <a:endParaRPr lang="cs-CZ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 t="12303" b="12303"/>
          <a:stretch>
            <a:fillRect/>
          </a:stretch>
        </p:blipFill>
        <p:spPr bwMode="auto">
          <a:xfrm>
            <a:off x="467544" y="5589240"/>
            <a:ext cx="1909973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555776" y="5805264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Tyčový mixér je elektrický spotřebič, který používáme k rozmixování potravin (např. zelenina, ovoce, játra apod.).</a:t>
            </a:r>
            <a:endParaRPr lang="cs-CZ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2924944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</p:pic>
      <p:pic>
        <p:nvPicPr>
          <p:cNvPr id="9" name="Picture 4" descr="C:\Users\Jarka\Desktop\Dumy\fotky\IMG_049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221088"/>
            <a:ext cx="1440000" cy="1080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483768" y="4437112"/>
            <a:ext cx="6264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kuchyňském dřezu myjeme použité nádobí.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924944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Toustovač je malý elektrický spotřebič, pomocí kterého si můžeme připravit domácí sendviče (tousty).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Kvíz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Mléčné výrobky, maso či zeleninu musíme doma skladovat v …………………… . </a:t>
            </a:r>
          </a:p>
          <a:p>
            <a:pPr>
              <a:buNone/>
            </a:pPr>
            <a:r>
              <a:rPr lang="cs-CZ" sz="2800" smtClean="0"/>
              <a:t>Vánoční cukroví peče maminka v ……………….. 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9168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ledničce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24208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troubě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140968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Vodu na kávu nebo na čaj vaříme v ………………. . 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3068960"/>
            <a:ext cx="32048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rychlovarné konvici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645024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Špinavé nádobí musíme vždy umýt čistícím prostředkem v ……………………………. </a:t>
            </a:r>
            <a:r>
              <a:rPr lang="cs-CZ" sz="2800" dirty="0" err="1" smtClean="0"/>
              <a:t>v</a:t>
            </a:r>
            <a:r>
              <a:rPr lang="cs-CZ" sz="2800" dirty="0" smtClean="0"/>
              <a:t> horké vodě.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933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uchyňském dřezu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653136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Abychom připravili jemnou a dobrou bramborovou kaši, musíme brambory rozšlehat s mlékem pomocí ………………….. 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445224"/>
            <a:ext cx="506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FF0000"/>
                </a:solidFill>
              </a:rPr>
              <a:t>lehače / tyčového mixéru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Microsoft Office - Klipart</a:t>
            </a:r>
          </a:p>
          <a:p>
            <a:pPr>
              <a:buNone/>
            </a:pPr>
            <a:r>
              <a:rPr lang="cs-CZ" dirty="0" smtClean="0"/>
              <a:t>- vlastní fotografie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382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Kuchyň a její vybavení a jeho použití  VY_32_INOVACE_2C_11  Číslo projektu: CZ.1.07/1.5.00/34.1056</vt:lpstr>
      <vt:lpstr>Snímek 2</vt:lpstr>
      <vt:lpstr>Kuchyň</vt:lpstr>
      <vt:lpstr>Kuchyň</vt:lpstr>
      <vt:lpstr>Kuchyň a její vybavení</vt:lpstr>
      <vt:lpstr>Kuchyň a její vybavení</vt:lpstr>
      <vt:lpstr>Kuchyň a její vybavení</vt:lpstr>
      <vt:lpstr>Kuchyň a její vybavení</vt:lpstr>
      <vt:lpstr>Kuchyň a její vybavení</vt:lpstr>
      <vt:lpstr>Kuchyň a její vybavení</vt:lpstr>
      <vt:lpstr>Kuchyňské vybavení a jeho použití</vt:lpstr>
      <vt:lpstr>Kuchyňské vybavení a jeho použití</vt:lpstr>
      <vt:lpstr>Kvíz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Kuchyň a její vybavení a jeho použití  VY_32_INOVACE_2C_11  Číslo projektu: CZ.1.07/1.5.00/34.1056</dc:title>
  <dc:creator>JG</dc:creator>
  <cp:lastModifiedBy>Dum</cp:lastModifiedBy>
  <cp:revision>55</cp:revision>
  <dcterms:created xsi:type="dcterms:W3CDTF">2014-01-06T14:29:37Z</dcterms:created>
  <dcterms:modified xsi:type="dcterms:W3CDTF">2014-04-29T13:23:58Z</dcterms:modified>
</cp:coreProperties>
</file>