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7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0A59-A20D-42C9-9D07-9F4D6C3B4680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A9F58-745A-422A-ACF5-0ADB953EC7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0A59-A20D-42C9-9D07-9F4D6C3B4680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A9F58-745A-422A-ACF5-0ADB953EC7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0A59-A20D-42C9-9D07-9F4D6C3B4680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A9F58-745A-422A-ACF5-0ADB953EC7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0A59-A20D-42C9-9D07-9F4D6C3B4680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A9F58-745A-422A-ACF5-0ADB953EC7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0A59-A20D-42C9-9D07-9F4D6C3B4680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A9F58-745A-422A-ACF5-0ADB953EC7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0A59-A20D-42C9-9D07-9F4D6C3B4680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A9F58-745A-422A-ACF5-0ADB953EC7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0A59-A20D-42C9-9D07-9F4D6C3B4680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A9F58-745A-422A-ACF5-0ADB953EC7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0A59-A20D-42C9-9D07-9F4D6C3B4680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A9F58-745A-422A-ACF5-0ADB953EC7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0A59-A20D-42C9-9D07-9F4D6C3B4680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A9F58-745A-422A-ACF5-0ADB953EC7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0A59-A20D-42C9-9D07-9F4D6C3B4680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A9F58-745A-422A-ACF5-0ADB953EC7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B0A59-A20D-42C9-9D07-9F4D6C3B4680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3A9F58-745A-422A-ACF5-0ADB953EC7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2B0A59-A20D-42C9-9D07-9F4D6C3B4680}" type="datetimeFigureOut">
              <a:rPr lang="cs-CZ" smtClean="0"/>
              <a:pPr/>
              <a:t>29.4.2014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3A9F58-745A-422A-ACF5-0ADB953EC7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13" Type="http://schemas.openxmlformats.org/officeDocument/2006/relationships/image" Target="../media/image18.wmf"/><Relationship Id="rId3" Type="http://schemas.openxmlformats.org/officeDocument/2006/relationships/image" Target="../media/image8.png"/><Relationship Id="rId7" Type="http://schemas.openxmlformats.org/officeDocument/2006/relationships/image" Target="../media/image12.wmf"/><Relationship Id="rId12" Type="http://schemas.openxmlformats.org/officeDocument/2006/relationships/image" Target="../media/image17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wmf"/><Relationship Id="rId4" Type="http://schemas.openxmlformats.org/officeDocument/2006/relationships/image" Target="../media/image9.wmf"/><Relationship Id="rId9" Type="http://schemas.openxmlformats.org/officeDocument/2006/relationships/image" Target="../media/image14.wmf"/><Relationship Id="rId14" Type="http://schemas.openxmlformats.org/officeDocument/2006/relationships/image" Target="../media/image19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ixabay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spcBef>
                <a:spcPts val="1800"/>
              </a:spcBef>
            </a:pPr>
            <a:r>
              <a:rPr lang="cs-CZ" sz="4000" dirty="0" smtClean="0">
                <a:latin typeface="Arial" charset="0"/>
              </a:rPr>
              <a:t>Zásady slušného chování při jídle</a:t>
            </a:r>
            <a:br>
              <a:rPr lang="cs-CZ" sz="4000" dirty="0" smtClean="0">
                <a:latin typeface="Arial" charset="0"/>
              </a:rPr>
            </a:br>
            <a:r>
              <a:rPr lang="cs-CZ" sz="4000" dirty="0" smtClean="0"/>
              <a:t> VY_32_INOVACE_2C_12 </a:t>
            </a:r>
            <a:br>
              <a:rPr lang="cs-CZ" sz="4000" dirty="0" smtClean="0"/>
            </a:br>
            <a:r>
              <a:rPr lang="cs-CZ" sz="2800" dirty="0" smtClean="0"/>
              <a:t>Číslo projektu: CZ.1.07/1.5.00/34.1056</a:t>
            </a:r>
            <a:endParaRPr lang="cs-CZ" sz="4000" dirty="0" smtClean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Sada 3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Práce v domácnosti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sz="2000" dirty="0" smtClean="0"/>
              <a:t>Mateřská škola, Základní škola a Praktická škola Trhové </a:t>
            </a:r>
            <a:r>
              <a:rPr lang="cs-CZ" sz="2000" dirty="0" err="1" smtClean="0"/>
              <a:t>Sviny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3109" name="Group 37"/>
          <p:cNvGraphicFramePr>
            <a:graphicFrameLocks noGrp="1"/>
          </p:cNvGraphicFramePr>
          <p:nvPr/>
        </p:nvGraphicFramePr>
        <p:xfrm>
          <a:off x="539750" y="620713"/>
          <a:ext cx="8280598" cy="5398436"/>
        </p:xfrm>
        <a:graphic>
          <a:graphicData uri="http://schemas.openxmlformats.org/drawingml/2006/table">
            <a:tbl>
              <a:tblPr/>
              <a:tblGrid>
                <a:gridCol w="2303518"/>
                <a:gridCol w="5977080"/>
              </a:tblGrid>
              <a:tr h="164029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Tento učební materiál slouží k tomu, aby se žáci naučili zásadám správného chování při stolování (viz. snímky 4, 5 a 6). Na snímku 7 musí žáci škrtnou věty, které nevyjadřují slušné chování u stolu. Naopak na snímku 8 mají žáci zakroužkovat věty, které slušné chování u stolu označují.  V závěru prezentace (viz.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snímek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9) musí žáci kliknout na správné obrázky, které patří na jídelní stůl případně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 jídelnímu stolu.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038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Období vytvoření materiálu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Bc. Luboš Mrázek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Leden 2014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97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PAS, MP, kombinované postižení (MP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022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Vzdělávací oblast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Vyučovací předmět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Práce v domácnosti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Práce v domácnosti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Interaktivní DUM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3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Inovace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Rukopisné poznámky v rámci nového softwaru Microsoft</a:t>
                      </a: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97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Žák (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PAS, MP, kombinované postižení, MP v kombinaci se zdravotním znevýhodněním, MP v kombinaci s PAS, vícečetné postižení)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2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Praktická škola jednoletá</a:t>
                      </a:r>
                    </a:p>
                  </a:txBody>
                  <a:tcPr marL="82296" marR="82296" marT="41148" marB="4114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140968"/>
            <a:ext cx="8229600" cy="114300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Zásady slušného chování při jídle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Zásady slušného chování při jídle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772816"/>
            <a:ext cx="7776864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Než zasedneme k prostřenému </a:t>
            </a:r>
            <a:r>
              <a:rPr lang="cs-CZ" sz="2800" b="1" dirty="0" smtClean="0"/>
              <a:t>stolu, </a:t>
            </a:r>
            <a:r>
              <a:rPr lang="cs-CZ" sz="2800" b="1" dirty="0" smtClean="0"/>
              <a:t>je nutné dodržet </a:t>
            </a:r>
            <a:r>
              <a:rPr lang="cs-CZ" sz="2800" b="1" dirty="0" smtClean="0">
                <a:solidFill>
                  <a:srgbClr val="FF0000"/>
                </a:solidFill>
              </a:rPr>
              <a:t>základní pravidla hygieny</a:t>
            </a:r>
            <a:r>
              <a:rPr lang="cs-CZ" sz="2800" b="1" dirty="0" smtClean="0"/>
              <a:t>:</a:t>
            </a:r>
          </a:p>
          <a:p>
            <a:endParaRPr lang="cs-CZ" sz="2000" b="1" dirty="0" smtClean="0"/>
          </a:p>
          <a:p>
            <a:pPr>
              <a:buFont typeface="Arial" pitchFamily="34" charset="0"/>
              <a:buChar char="•"/>
            </a:pPr>
            <a:r>
              <a:rPr lang="cs-CZ" sz="2400" b="1" dirty="0"/>
              <a:t> </a:t>
            </a:r>
            <a:r>
              <a:rPr lang="cs-CZ" sz="2400" b="1" dirty="0" smtClean="0"/>
              <a:t>před jídlem si </a:t>
            </a:r>
            <a:r>
              <a:rPr lang="cs-CZ" sz="2400" b="1" dirty="0" smtClean="0">
                <a:solidFill>
                  <a:srgbClr val="FF0000"/>
                </a:solidFill>
              </a:rPr>
              <a:t>VŽDY</a:t>
            </a:r>
            <a:r>
              <a:rPr lang="cs-CZ" sz="2400" b="1" dirty="0" smtClean="0"/>
              <a:t> musíme důkladně umýt ruce,</a:t>
            </a:r>
          </a:p>
          <a:p>
            <a:pPr>
              <a:buFont typeface="Arial" pitchFamily="34" charset="0"/>
              <a:buChar char="•"/>
            </a:pPr>
            <a:endParaRPr lang="cs-CZ" sz="2800" b="1" dirty="0"/>
          </a:p>
          <a:p>
            <a:endParaRPr lang="cs-CZ" sz="2800" b="1" dirty="0" smtClean="0"/>
          </a:p>
          <a:p>
            <a:pPr>
              <a:buFont typeface="Arial" pitchFamily="34" charset="0"/>
              <a:buChar char="•"/>
            </a:pPr>
            <a:r>
              <a:rPr lang="cs-CZ" sz="2400" b="1" dirty="0"/>
              <a:t> </a:t>
            </a:r>
            <a:r>
              <a:rPr lang="cs-CZ" sz="2400" b="1" dirty="0" smtClean="0"/>
              <a:t>k prostřenému stolu zasedáme vždy čistě oblečení a upravení.</a:t>
            </a:r>
          </a:p>
        </p:txBody>
      </p:sp>
      <p:pic>
        <p:nvPicPr>
          <p:cNvPr id="1027" name="Picture 3" descr="C:\Users\Jarka\AppData\Local\Microsoft\Windows\Temporary Internet Files\Content.IE5\L29BKNL9\MC90025074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2780928"/>
            <a:ext cx="1296144" cy="1248395"/>
          </a:xfrm>
          <a:prstGeom prst="rect">
            <a:avLst/>
          </a:prstGeom>
          <a:noFill/>
        </p:spPr>
      </p:pic>
      <p:pic>
        <p:nvPicPr>
          <p:cNvPr id="1029" name="Picture 5" descr="C:\Users\Jarka\AppData\Local\Microsoft\Windows\Temporary Internet Files\Content.IE5\L29BKNL9\MC9003607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4653136"/>
            <a:ext cx="1052474" cy="1808683"/>
          </a:xfrm>
          <a:prstGeom prst="rect">
            <a:avLst/>
          </a:prstGeom>
          <a:noFill/>
        </p:spPr>
      </p:pic>
      <p:pic>
        <p:nvPicPr>
          <p:cNvPr id="1030" name="Picture 6" descr="C:\Users\Jarka\AppData\Local\Microsoft\Windows\Temporary Internet Files\Content.IE5\Z6IV408G\MC90035880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4653136"/>
            <a:ext cx="580644" cy="1858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Zásady slušného chování při jídle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Na svém místě sedíme </a:t>
            </a:r>
            <a:r>
              <a:rPr lang="cs-CZ" b="1" dirty="0" smtClean="0">
                <a:solidFill>
                  <a:srgbClr val="FF0000"/>
                </a:solidFill>
              </a:rPr>
              <a:t>klidně</a:t>
            </a:r>
            <a:r>
              <a:rPr lang="cs-CZ" dirty="0" smtClean="0"/>
              <a:t>. Nikdy se na židli nehoupeme.</a:t>
            </a:r>
          </a:p>
          <a:p>
            <a:r>
              <a:rPr lang="cs-CZ" dirty="0" smtClean="0"/>
              <a:t>Během jídla </a:t>
            </a:r>
            <a:r>
              <a:rPr lang="cs-CZ" b="1" dirty="0" smtClean="0">
                <a:solidFill>
                  <a:srgbClr val="FF0000"/>
                </a:solidFill>
              </a:rPr>
              <a:t>neodcházíme </a:t>
            </a:r>
            <a:r>
              <a:rPr lang="cs-CZ" dirty="0" smtClean="0"/>
              <a:t>od stolu bez vážného důvodu.</a:t>
            </a:r>
          </a:p>
          <a:p>
            <a:r>
              <a:rPr lang="cs-CZ" dirty="0" smtClean="0"/>
              <a:t>Během jídla nerušíme ostatní hlasitým </a:t>
            </a:r>
            <a:r>
              <a:rPr lang="cs-CZ" b="1" dirty="0" smtClean="0">
                <a:solidFill>
                  <a:srgbClr val="FF0000"/>
                </a:solidFill>
              </a:rPr>
              <a:t>mlaskáním</a:t>
            </a:r>
            <a:r>
              <a:rPr lang="cs-CZ" dirty="0" smtClean="0"/>
              <a:t> nebo </a:t>
            </a:r>
            <a:r>
              <a:rPr lang="cs-CZ" b="1" dirty="0" smtClean="0">
                <a:solidFill>
                  <a:srgbClr val="FF0000"/>
                </a:solidFill>
              </a:rPr>
              <a:t>srkáním</a:t>
            </a:r>
            <a:r>
              <a:rPr lang="cs-CZ" dirty="0" smtClean="0"/>
              <a:t>.</a:t>
            </a:r>
          </a:p>
          <a:p>
            <a:r>
              <a:rPr lang="cs-CZ" dirty="0" smtClean="0"/>
              <a:t>Při jídle nikdy </a:t>
            </a:r>
            <a:r>
              <a:rPr lang="cs-CZ" b="1" dirty="0" smtClean="0">
                <a:solidFill>
                  <a:srgbClr val="FF0000"/>
                </a:solidFill>
              </a:rPr>
              <a:t>nemluvíme s plnými ústy</a:t>
            </a:r>
            <a:r>
              <a:rPr lang="cs-CZ" dirty="0" smtClean="0"/>
              <a:t>.</a:t>
            </a:r>
          </a:p>
          <a:p>
            <a:r>
              <a:rPr lang="cs-CZ" dirty="0" smtClean="0"/>
              <a:t>U jídla si </a:t>
            </a:r>
            <a:r>
              <a:rPr lang="cs-CZ" b="1" dirty="0" smtClean="0">
                <a:solidFill>
                  <a:srgbClr val="FF0000"/>
                </a:solidFill>
              </a:rPr>
              <a:t>nečteme</a:t>
            </a:r>
            <a:r>
              <a:rPr lang="cs-CZ" dirty="0" smtClean="0"/>
              <a:t> (např. noviny, časopis apod.).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Necinkáme příborem</a:t>
            </a:r>
            <a:r>
              <a:rPr lang="cs-CZ" dirty="0" smtClean="0"/>
              <a:t> o talíř.</a:t>
            </a:r>
            <a:endParaRPr lang="cs-CZ" dirty="0"/>
          </a:p>
        </p:txBody>
      </p:sp>
      <p:pic>
        <p:nvPicPr>
          <p:cNvPr id="3077" name="Picture 5" descr="C:\Users\Jarka\AppData\Local\Microsoft\Windows\Temporary Internet Files\Content.IE5\L29BKNL9\MC900222003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5365699"/>
            <a:ext cx="1810512" cy="14923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Zásady slušného chování při jídle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Pokud jsme dojedli, odkládáme příbor na talíř vždy držadlem směrem </a:t>
            </a:r>
            <a:r>
              <a:rPr lang="cs-CZ" b="1" dirty="0" smtClean="0">
                <a:solidFill>
                  <a:srgbClr val="FF0000"/>
                </a:solidFill>
              </a:rPr>
              <a:t>doprava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Pokud chceme v jídle ještě později pokračovat, odkládáme příbor na talíř </a:t>
            </a:r>
            <a:r>
              <a:rPr lang="cs-CZ" b="1" dirty="0" smtClean="0">
                <a:solidFill>
                  <a:srgbClr val="FF0000"/>
                </a:solidFill>
              </a:rPr>
              <a:t>křížem</a:t>
            </a:r>
            <a:r>
              <a:rPr lang="cs-CZ" dirty="0" smtClean="0"/>
              <a:t>.</a:t>
            </a:r>
          </a:p>
          <a:p>
            <a:r>
              <a:rPr lang="cs-CZ" dirty="0" smtClean="0"/>
              <a:t>Ústa si otíráme připraveným </a:t>
            </a:r>
            <a:r>
              <a:rPr lang="cs-CZ" b="1" dirty="0" smtClean="0">
                <a:solidFill>
                  <a:srgbClr val="FF0000"/>
                </a:solidFill>
              </a:rPr>
              <a:t>ubrouskem</a:t>
            </a:r>
            <a:r>
              <a:rPr lang="cs-CZ" dirty="0" smtClean="0"/>
              <a:t> (papírový nebo látkový). Použitý papírový ubrousek odkládáme na talíř pod příbor. Použitý látkový ubrousek odkládáme vždy vedle talíře na stůl vpravo. </a:t>
            </a:r>
            <a:endParaRPr lang="cs-CZ" dirty="0"/>
          </a:p>
        </p:txBody>
      </p:sp>
      <p:pic>
        <p:nvPicPr>
          <p:cNvPr id="2050" name="Picture 2" descr="C:\Users\Jarka\AppData\Local\Microsoft\Windows\Temporary Internet Files\Content.IE5\GJFPQD0O\MC9003197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445224"/>
            <a:ext cx="1823314" cy="126553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Zásady slušného chování při jídle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Škrtni, co je špatně.</a:t>
            </a:r>
          </a:p>
          <a:p>
            <a:pPr>
              <a:buNone/>
            </a:pPr>
            <a:endParaRPr lang="cs-CZ" sz="3600" b="1" dirty="0">
              <a:solidFill>
                <a:srgbClr val="FF0000"/>
              </a:solidFill>
            </a:endParaRPr>
          </a:p>
          <a:p>
            <a:r>
              <a:rPr lang="cs-CZ" sz="3600" dirty="0" smtClean="0"/>
              <a:t>Před jídlem si ruce nikdy nemyjeme.</a:t>
            </a:r>
          </a:p>
          <a:p>
            <a:r>
              <a:rPr lang="cs-CZ" sz="3600" dirty="0" smtClean="0"/>
              <a:t>U jídla sedíme klidně a slušně oblečení.</a:t>
            </a:r>
          </a:p>
          <a:p>
            <a:r>
              <a:rPr lang="cs-CZ" sz="3600" dirty="0" smtClean="0"/>
              <a:t>Při jídle je slušné hlasitě mlaskat.</a:t>
            </a:r>
          </a:p>
          <a:p>
            <a:r>
              <a:rPr lang="cs-CZ" sz="3600" dirty="0" smtClean="0"/>
              <a:t>Když dojíme, odložíme příbor na talíři vždy držadlem doprava.</a:t>
            </a:r>
          </a:p>
          <a:p>
            <a:r>
              <a:rPr lang="cs-CZ" sz="3600" dirty="0" smtClean="0"/>
              <a:t>U jídla je slušné číst si noviny.</a:t>
            </a:r>
          </a:p>
          <a:p>
            <a:r>
              <a:rPr lang="cs-CZ" sz="3600" dirty="0" smtClean="0"/>
              <a:t>U stolu je vhodné ostatním vyprávět historky s plnými ústy.</a:t>
            </a:r>
          </a:p>
          <a:p>
            <a:r>
              <a:rPr lang="cs-CZ" sz="3600" dirty="0" smtClean="0"/>
              <a:t>Po skončení oběda / večeře si otřeme ústa připraveným ubrouskem.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Zásady slušného chování při jídle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Zakroužkuj věty, které označují slušné chování u stolu.</a:t>
            </a:r>
          </a:p>
          <a:p>
            <a:r>
              <a:rPr lang="cs-CZ" dirty="0" smtClean="0"/>
              <a:t>U stolu sedíme v kabátu a v čepici.</a:t>
            </a:r>
          </a:p>
          <a:p>
            <a:r>
              <a:rPr lang="cs-CZ" dirty="0" smtClean="0"/>
              <a:t>Při jídle hlasitě nemlaskáme ani nesrkáme a už vůbec nemluvíme s plnými ústy.</a:t>
            </a:r>
          </a:p>
          <a:p>
            <a:r>
              <a:rPr lang="cs-CZ" dirty="0" smtClean="0"/>
              <a:t>Před jídlem je nutné si důkladně umýt ruce.</a:t>
            </a:r>
          </a:p>
          <a:p>
            <a:r>
              <a:rPr lang="cs-CZ" dirty="0" smtClean="0"/>
              <a:t>Při jídle je povoleno se houpat na židli.</a:t>
            </a:r>
          </a:p>
          <a:p>
            <a:r>
              <a:rPr lang="cs-CZ" dirty="0" smtClean="0"/>
              <a:t>U jídla si nikdy nečteme.</a:t>
            </a:r>
          </a:p>
          <a:p>
            <a:r>
              <a:rPr lang="cs-CZ" dirty="0" smtClean="0"/>
              <a:t>Když dojíme, utřeme si ústa připraveným ubrouskem.</a:t>
            </a:r>
          </a:p>
          <a:p>
            <a:r>
              <a:rPr lang="cs-CZ" dirty="0" smtClean="0"/>
              <a:t>Během jídla je slušné se často zvedat od stolu a běhat kolem něj.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Jarka\Desktop\office-23627_640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4509120"/>
            <a:ext cx="5400600" cy="21600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95536" y="188640"/>
            <a:ext cx="84249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Klikni na obrázky, které patří na/k jídelnímu stolu.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4101" name="Picture 5" descr="C:\Users\Jarka\AppData\Local\Microsoft\Windows\Temporary Internet Files\Content.IE5\L29BKNL9\MC90044174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140968"/>
            <a:ext cx="1080120" cy="1080120"/>
          </a:xfrm>
          <a:prstGeom prst="rect">
            <a:avLst/>
          </a:prstGeom>
          <a:noFill/>
        </p:spPr>
      </p:pic>
      <p:pic>
        <p:nvPicPr>
          <p:cNvPr id="4103" name="Picture 7" descr="C:\Users\Jarka\AppData\Local\Microsoft\Windows\Temporary Internet Files\Content.IE5\Z6IV408G\MC90031102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2280" y="1196752"/>
            <a:ext cx="1603309" cy="864096"/>
          </a:xfrm>
          <a:prstGeom prst="rect">
            <a:avLst/>
          </a:prstGeom>
          <a:noFill/>
        </p:spPr>
      </p:pic>
      <p:pic>
        <p:nvPicPr>
          <p:cNvPr id="4105" name="Picture 9" descr="C:\Users\Jarka\AppData\Local\Microsoft\Windows\Temporary Internet Files\Content.IE5\SU7MNXGZ\MC90043620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1988840"/>
            <a:ext cx="918102" cy="1296144"/>
          </a:xfrm>
          <a:prstGeom prst="rect">
            <a:avLst/>
          </a:prstGeom>
          <a:noFill/>
        </p:spPr>
      </p:pic>
      <p:pic>
        <p:nvPicPr>
          <p:cNvPr id="4106" name="Picture 10" descr="C:\Users\Jarka\AppData\Local\Microsoft\Windows\Temporary Internet Files\Content.IE5\SU7MNXGZ\MC90025233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1268760"/>
            <a:ext cx="1516047" cy="1085387"/>
          </a:xfrm>
          <a:prstGeom prst="rect">
            <a:avLst/>
          </a:prstGeom>
          <a:noFill/>
        </p:spPr>
      </p:pic>
      <p:pic>
        <p:nvPicPr>
          <p:cNvPr id="4107" name="Picture 11" descr="C:\Users\Jarka\AppData\Local\Microsoft\Windows\Temporary Internet Files\Content.IE5\L29BKNL9\MC90025212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139952" y="2348880"/>
            <a:ext cx="789526" cy="1130881"/>
          </a:xfrm>
          <a:prstGeom prst="rect">
            <a:avLst/>
          </a:prstGeom>
          <a:noFill/>
        </p:spPr>
      </p:pic>
      <p:pic>
        <p:nvPicPr>
          <p:cNvPr id="4108" name="Picture 12" descr="C:\Users\Jarka\AppData\Local\Microsoft\Windows\Temporary Internet Files\Content.IE5\Z6IV408G\MC90034095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9552" y="1052736"/>
            <a:ext cx="1349924" cy="866390"/>
          </a:xfrm>
          <a:prstGeom prst="rect">
            <a:avLst/>
          </a:prstGeom>
          <a:noFill/>
        </p:spPr>
      </p:pic>
      <p:pic>
        <p:nvPicPr>
          <p:cNvPr id="4109" name="Picture 13" descr="C:\Users\Jarka\AppData\Local\Microsoft\Windows\Temporary Internet Files\Content.IE5\L29BKNL9\MC90008936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27784" y="980728"/>
            <a:ext cx="1562388" cy="1296144"/>
          </a:xfrm>
          <a:prstGeom prst="rect">
            <a:avLst/>
          </a:prstGeom>
          <a:noFill/>
        </p:spPr>
      </p:pic>
      <p:pic>
        <p:nvPicPr>
          <p:cNvPr id="4110" name="Picture 14" descr="C:\Users\Jarka\AppData\Local\Microsoft\Windows\Temporary Internet Files\Content.IE5\Z6IV408G\MC900383832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555776" y="2276872"/>
            <a:ext cx="936104" cy="1069833"/>
          </a:xfrm>
          <a:prstGeom prst="rect">
            <a:avLst/>
          </a:prstGeom>
          <a:noFill/>
        </p:spPr>
      </p:pic>
      <p:pic>
        <p:nvPicPr>
          <p:cNvPr id="4111" name="Picture 15" descr="C:\Users\Jarka\AppData\Local\Microsoft\Windows\Temporary Internet Files\Content.IE5\L29BKNL9\MC900433887[1]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979712" y="3501008"/>
            <a:ext cx="936104" cy="936104"/>
          </a:xfrm>
          <a:prstGeom prst="rect">
            <a:avLst/>
          </a:prstGeom>
          <a:noFill/>
        </p:spPr>
      </p:pic>
      <p:pic>
        <p:nvPicPr>
          <p:cNvPr id="4112" name="Picture 16" descr="C:\Users\Jarka\AppData\Local\Microsoft\Windows\Temporary Internet Files\Content.IE5\Z6IV408G\MC900404639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148064" y="2564904"/>
            <a:ext cx="1063158" cy="792088"/>
          </a:xfrm>
          <a:prstGeom prst="rect">
            <a:avLst/>
          </a:prstGeom>
          <a:noFill/>
        </p:spPr>
      </p:pic>
      <p:pic>
        <p:nvPicPr>
          <p:cNvPr id="4113" name="Picture 17" descr="C:\Users\Jarka\AppData\Local\Microsoft\Windows\Temporary Internet Files\Content.IE5\GJFPQD0O\MC900430335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524328" y="2348880"/>
            <a:ext cx="1368152" cy="1368152"/>
          </a:xfrm>
          <a:prstGeom prst="rect">
            <a:avLst/>
          </a:prstGeom>
          <a:noFill/>
        </p:spPr>
      </p:pic>
      <p:pic>
        <p:nvPicPr>
          <p:cNvPr id="4114" name="Picture 18" descr="C:\Users\Jarka\AppData\Local\Microsoft\Windows\Temporary Internet Files\Content.IE5\SU7MNXGZ\MC900351349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300192" y="2204864"/>
            <a:ext cx="1036622" cy="17910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03 0.07956 L 0.5158 0.39408 " pathEditMode="relative" ptsTypes="AA">
                                      <p:cBhvr>
                                        <p:cTn id="6" dur="2000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587 0.06267 L 0.54045 0.50347 " pathEditMode="relative" ptsTypes="AA">
                                      <p:cBhvr>
                                        <p:cTn id="11" dur="2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-1.23034E-6 L 0.08664 0.29371 " pathEditMode="relative" ptsTypes="AA">
                                      <p:cBhvr>
                                        <p:cTn id="22" dur="2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4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9 0.05782 L -0.27083 0.30944 " pathEditMode="relative" ptsTypes="AA">
                                      <p:cBhvr>
                                        <p:cTn id="27" dur="2000" fill="hold"/>
                                        <p:tgtEl>
                                          <p:spTgt spid="41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1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8.97317E-7 L 0.2599 0.14685 " pathEditMode="relative" ptsTypes="AA">
                                      <p:cBhvr>
                                        <p:cTn id="32" dur="2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1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4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77428E-6 L -0.44097 0.20999 " pathEditMode="relative" ptsTypes="AA">
                                      <p:cBhvr>
                                        <p:cTn id="37" dur="20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1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4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2" dur="500"/>
                                        <p:tgtEl>
                                          <p:spTgt spid="41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8" dur="500"/>
                                        <p:tgtEl>
                                          <p:spTgt spid="41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4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0" dur="500"/>
                                        <p:tgtEl>
                                          <p:spTgt spid="41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1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6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Microsoft Office – Klipart</a:t>
            </a:r>
          </a:p>
          <a:p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pixabay.com</a:t>
            </a:r>
            <a:r>
              <a:rPr lang="cs-CZ" dirty="0" smtClean="0"/>
              <a:t> http://pixabay.com/cs/photos/?q=j%C3%ADdeln%C3%AD+st%C5%AFl&amp;orientation=&amp;image_type=&amp;cat=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</TotalTime>
  <Words>530</Words>
  <Application>Microsoft Office PowerPoint</Application>
  <PresentationFormat>Předvádění na obrazovce (4:3)</PresentationFormat>
  <Paragraphs>68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Zásady slušného chování při jídle  VY_32_INOVACE_2C_12  Číslo projektu: CZ.1.07/1.5.00/34.1056</vt:lpstr>
      <vt:lpstr>Snímek 2</vt:lpstr>
      <vt:lpstr>Zásady slušného chování při jídle</vt:lpstr>
      <vt:lpstr>Zásady slušného chování při jídle</vt:lpstr>
      <vt:lpstr>Zásady slušného chování při jídle</vt:lpstr>
      <vt:lpstr>Zásady slušného chování při jídle</vt:lpstr>
      <vt:lpstr>Zásady slušného chování při jídle</vt:lpstr>
      <vt:lpstr>Zásady slušného chování při jídle</vt:lpstr>
      <vt:lpstr>Snímek 9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Zásady slušného chování při jídle  VY_32_INOVACE_2C_12  Číslo projektu: CZ.1.07/1.5.00/34.1056</dc:title>
  <dc:creator>JG</dc:creator>
  <cp:lastModifiedBy>Dum</cp:lastModifiedBy>
  <cp:revision>34</cp:revision>
  <dcterms:created xsi:type="dcterms:W3CDTF">2014-01-07T09:49:02Z</dcterms:created>
  <dcterms:modified xsi:type="dcterms:W3CDTF">2014-04-29T13:21:58Z</dcterms:modified>
</cp:coreProperties>
</file>