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3" r:id="rId2"/>
    <p:sldId id="258" r:id="rId3"/>
    <p:sldId id="264" r:id="rId4"/>
    <p:sldId id="259" r:id="rId5"/>
    <p:sldId id="260" r:id="rId6"/>
    <p:sldId id="265" r:id="rId7"/>
    <p:sldId id="266" r:id="rId8"/>
    <p:sldId id="267" r:id="rId9"/>
    <p:sldId id="26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582" y="-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32CD9C-19CA-4636-BE34-B48F90214548}" type="datetimeFigureOut">
              <a:rPr lang="cs-CZ" smtClean="0"/>
              <a:pPr/>
              <a:t>28.4.2014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99617F4D-26A2-4E38-ACF4-50A00D8529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32CD9C-19CA-4636-BE34-B48F90214548}" type="datetimeFigureOut">
              <a:rPr lang="cs-CZ" smtClean="0"/>
              <a:pPr/>
              <a:t>28.4.2014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99617F4D-26A2-4E38-ACF4-50A00D8529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32CD9C-19CA-4636-BE34-B48F90214548}" type="datetimeFigureOut">
              <a:rPr lang="cs-CZ" smtClean="0"/>
              <a:pPr/>
              <a:t>28.4.2014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617F4D-26A2-4E38-ACF4-50A00D8529C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32CD9C-19CA-4636-BE34-B48F90214548}" type="datetimeFigureOut">
              <a:rPr lang="cs-CZ" smtClean="0"/>
              <a:pPr/>
              <a:t>28.4.2014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617F4D-26A2-4E38-ACF4-50A00D8529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32CD9C-19CA-4636-BE34-B48F90214548}" type="datetimeFigureOut">
              <a:rPr lang="cs-CZ" smtClean="0"/>
              <a:pPr/>
              <a:t>28.4.2014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99617F4D-26A2-4E38-ACF4-50A00D8529C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32CD9C-19CA-4636-BE34-B48F90214548}" type="datetimeFigureOut">
              <a:rPr lang="cs-CZ" smtClean="0"/>
              <a:pPr/>
              <a:t>28.4.2014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617F4D-26A2-4E38-ACF4-50A00D8529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32CD9C-19CA-4636-BE34-B48F90214548}" type="datetimeFigureOut">
              <a:rPr lang="cs-CZ" smtClean="0"/>
              <a:pPr/>
              <a:t>28.4.2014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617F4D-26A2-4E38-ACF4-50A00D8529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32CD9C-19CA-4636-BE34-B48F90214548}" type="datetimeFigureOut">
              <a:rPr lang="cs-CZ" smtClean="0"/>
              <a:pPr/>
              <a:t>28.4.2014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617F4D-26A2-4E38-ACF4-50A00D8529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32CD9C-19CA-4636-BE34-B48F90214548}" type="datetimeFigureOut">
              <a:rPr lang="cs-CZ" smtClean="0"/>
              <a:pPr/>
              <a:t>28.4.2014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617F4D-26A2-4E38-ACF4-50A00D8529C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32CD9C-19CA-4636-BE34-B48F90214548}" type="datetimeFigureOut">
              <a:rPr lang="cs-CZ" smtClean="0"/>
              <a:pPr/>
              <a:t>28.4.2014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617F4D-26A2-4E38-ACF4-50A00D8529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32CD9C-19CA-4636-BE34-B48F90214548}" type="datetimeFigureOut">
              <a:rPr lang="cs-CZ" smtClean="0"/>
              <a:pPr/>
              <a:t>28.4.2014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617F4D-26A2-4E38-ACF4-50A00D8529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D932CD9C-19CA-4636-BE34-B48F90214548}" type="datetimeFigureOut">
              <a:rPr lang="cs-CZ" smtClean="0"/>
              <a:pPr/>
              <a:t>28.4.2014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9617F4D-26A2-4E38-ACF4-50A00D8529C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03648" y="4725144"/>
            <a:ext cx="6086475" cy="15573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642918"/>
            <a:ext cx="7772400" cy="1470025"/>
          </a:xfrm>
        </p:spPr>
        <p:txBody>
          <a:bodyPr>
            <a:normAutofit/>
          </a:bodyPr>
          <a:lstStyle/>
          <a:p>
            <a:r>
              <a:rPr lang="cs-CZ" b="1" i="1" dirty="0"/>
              <a:t>DUM - Digitální Učební Materiál</a:t>
            </a:r>
            <a:r>
              <a:rPr lang="cs-CZ" i="1" dirty="0"/>
              <a:t/>
            </a:r>
            <a:br>
              <a:rPr lang="cs-CZ" i="1" dirty="0"/>
            </a:br>
            <a:endParaRPr lang="cs-CZ" i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00100" y="2571744"/>
            <a:ext cx="7215238" cy="4286256"/>
          </a:xfrm>
        </p:spPr>
        <p:txBody>
          <a:bodyPr>
            <a:normAutofit lnSpcReduction="10000"/>
          </a:bodyPr>
          <a:lstStyle/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 smtClean="0"/>
          </a:p>
          <a:p>
            <a:r>
              <a:rPr lang="cs-CZ" sz="900" dirty="0" smtClean="0"/>
              <a:t>	Tento projekt je spolufinancován Evropským sociálním fondem a státním rozpočtem České republiky.</a:t>
            </a:r>
          </a:p>
          <a:p>
            <a:endParaRPr lang="cs-CZ" dirty="0"/>
          </a:p>
        </p:txBody>
      </p:sp>
      <p:pic>
        <p:nvPicPr>
          <p:cNvPr id="4" name="Obrázek 3" descr="C:\Users\Maruška\Desktop\logo_barevne.jpg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43306" y="1785926"/>
            <a:ext cx="1657350" cy="514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1214414" y="2786058"/>
            <a:ext cx="685804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cs-CZ" sz="2000" b="1" i="1" dirty="0" smtClean="0"/>
              <a:t>Registrační číslo: </a:t>
            </a:r>
            <a:r>
              <a:rPr lang="cs-CZ" sz="2000" i="1" dirty="0" smtClean="0"/>
              <a:t>CZ.1.07/1.5.00/34.1012</a:t>
            </a:r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cs-CZ" b="1" i="1" dirty="0" smtClean="0"/>
              <a:t>Šablona:</a:t>
            </a:r>
            <a:r>
              <a:rPr lang="cs-CZ" i="1" dirty="0" smtClean="0"/>
              <a:t> III/2                                                         </a:t>
            </a:r>
            <a:r>
              <a:rPr lang="cs-CZ" b="1" i="1" dirty="0" smtClean="0"/>
              <a:t>Sada: </a:t>
            </a:r>
            <a:r>
              <a:rPr lang="cs-CZ" i="1" dirty="0" smtClean="0"/>
              <a:t>A1_58</a:t>
            </a:r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cs-CZ" b="1" i="1" dirty="0" smtClean="0"/>
              <a:t>Datum ověření ve výuce:  </a:t>
            </a:r>
            <a:r>
              <a:rPr lang="cs-CZ" i="1" dirty="0" smtClean="0"/>
              <a:t>14. 4. </a:t>
            </a:r>
            <a:r>
              <a:rPr lang="cs-CZ" i="1" smtClean="0"/>
              <a:t>2014</a:t>
            </a:r>
            <a:r>
              <a:rPr lang="cs-CZ" i="1" smtClean="0"/>
              <a:t>                 </a:t>
            </a:r>
            <a:r>
              <a:rPr lang="cs-CZ" b="1" i="1" smtClean="0"/>
              <a:t>Třída</a:t>
            </a:r>
            <a:r>
              <a:rPr lang="cs-CZ" b="1" i="1" dirty="0" smtClean="0"/>
              <a:t>:  </a:t>
            </a:r>
            <a:r>
              <a:rPr lang="cs-CZ" i="1" dirty="0" smtClean="0"/>
              <a:t>1. KA</a:t>
            </a:r>
            <a:r>
              <a:rPr lang="cs-CZ" b="1" i="1" dirty="0" smtClean="0"/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i="1" dirty="0" smtClean="0"/>
              <a:t>DUM - Digitální Učební Materiál</a:t>
            </a:r>
            <a:endParaRPr lang="cs-CZ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554162"/>
            <a:ext cx="9144000" cy="4525963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b="1" i="1" dirty="0" smtClean="0"/>
              <a:t>Tematická oblast: </a:t>
            </a:r>
            <a:r>
              <a:rPr lang="cs-CZ" i="1" dirty="0" smtClean="0"/>
              <a:t>Stravovací a ubytovací služby</a:t>
            </a:r>
            <a:endParaRPr lang="cs-CZ" b="1" i="1" dirty="0" smtClean="0"/>
          </a:p>
          <a:p>
            <a:pPr>
              <a:buNone/>
            </a:pPr>
            <a:r>
              <a:rPr lang="cs-CZ" b="1" i="1" dirty="0" smtClean="0"/>
              <a:t>Předmět: </a:t>
            </a:r>
            <a:r>
              <a:rPr lang="cs-CZ" i="1" dirty="0" smtClean="0"/>
              <a:t>Odborný výcvik</a:t>
            </a:r>
          </a:p>
          <a:p>
            <a:pPr>
              <a:buNone/>
            </a:pPr>
            <a:r>
              <a:rPr lang="cs-CZ" b="1" i="1" dirty="0" smtClean="0"/>
              <a:t>Ročník: </a:t>
            </a:r>
            <a:r>
              <a:rPr lang="cs-CZ" i="1" dirty="0" smtClean="0"/>
              <a:t>1. KA</a:t>
            </a:r>
            <a:endParaRPr lang="cs-CZ" b="1" i="1" dirty="0" smtClean="0"/>
          </a:p>
          <a:p>
            <a:pPr>
              <a:buNone/>
            </a:pPr>
            <a:r>
              <a:rPr lang="cs-CZ" b="1" i="1" dirty="0" smtClean="0"/>
              <a:t>Klíčová slova: </a:t>
            </a:r>
            <a:r>
              <a:rPr lang="cs-CZ" i="1" dirty="0" smtClean="0"/>
              <a:t>Palačinky, ovocný salát, plněné jahodové uzlíčky</a:t>
            </a:r>
          </a:p>
          <a:p>
            <a:pPr>
              <a:buNone/>
            </a:pPr>
            <a:r>
              <a:rPr lang="cs-CZ" b="1" i="1" dirty="0" smtClean="0"/>
              <a:t>Jméno autora (vč. titulu): </a:t>
            </a:r>
            <a:r>
              <a:rPr lang="cs-CZ" i="1" dirty="0" smtClean="0"/>
              <a:t>Bc. Romana </a:t>
            </a:r>
            <a:r>
              <a:rPr lang="cs-CZ" i="1" dirty="0" err="1" smtClean="0"/>
              <a:t>Pašková</a:t>
            </a:r>
            <a:endParaRPr lang="cs-CZ" i="1" dirty="0" smtClean="0"/>
          </a:p>
          <a:p>
            <a:pPr>
              <a:buNone/>
            </a:pPr>
            <a:r>
              <a:rPr lang="cs-CZ" b="1" i="1" dirty="0" smtClean="0"/>
              <a:t>Škola:</a:t>
            </a:r>
            <a:r>
              <a:rPr lang="cs-CZ" i="1" dirty="0" smtClean="0"/>
              <a:t> 	</a:t>
            </a:r>
            <a:r>
              <a:rPr lang="cs-CZ" sz="2400" b="1" i="1" dirty="0" smtClean="0">
                <a:solidFill>
                  <a:schemeClr val="tx2"/>
                </a:solidFill>
              </a:rPr>
              <a:t>Střední </a:t>
            </a:r>
            <a:r>
              <a:rPr lang="cs-CZ" sz="2400" b="1" i="1" dirty="0">
                <a:solidFill>
                  <a:schemeClr val="tx2"/>
                </a:solidFill>
              </a:rPr>
              <a:t>odborné učiliště, </a:t>
            </a:r>
            <a:r>
              <a:rPr lang="cs-CZ" sz="2400" b="1" i="1" dirty="0" err="1">
                <a:solidFill>
                  <a:schemeClr val="tx2"/>
                </a:solidFill>
              </a:rPr>
              <a:t>Lišov</a:t>
            </a:r>
            <a:r>
              <a:rPr lang="cs-CZ" sz="2400" b="1" i="1" dirty="0">
                <a:solidFill>
                  <a:schemeClr val="tx2"/>
                </a:solidFill>
              </a:rPr>
              <a:t/>
            </a:r>
            <a:br>
              <a:rPr lang="cs-CZ" sz="2400" b="1" i="1" dirty="0">
                <a:solidFill>
                  <a:schemeClr val="tx2"/>
                </a:solidFill>
              </a:rPr>
            </a:br>
            <a:r>
              <a:rPr lang="cs-CZ" sz="2400" b="1" i="1" dirty="0">
                <a:solidFill>
                  <a:schemeClr val="tx2"/>
                </a:solidFill>
              </a:rPr>
              <a:t>	</a:t>
            </a:r>
            <a:r>
              <a:rPr lang="cs-CZ" sz="2400" b="1" i="1" dirty="0" smtClean="0">
                <a:solidFill>
                  <a:schemeClr val="tx2"/>
                </a:solidFill>
              </a:rPr>
              <a:t>	tř</a:t>
            </a:r>
            <a:r>
              <a:rPr lang="cs-CZ" sz="2400" b="1" i="1" dirty="0">
                <a:solidFill>
                  <a:schemeClr val="tx2"/>
                </a:solidFill>
              </a:rPr>
              <a:t>. 5. května 3</a:t>
            </a:r>
          </a:p>
          <a:p>
            <a:pPr>
              <a:buNone/>
            </a:pPr>
            <a:r>
              <a:rPr lang="cs-CZ" sz="2400" b="1" i="1" dirty="0">
                <a:solidFill>
                  <a:schemeClr val="tx2"/>
                </a:solidFill>
              </a:rPr>
              <a:t>		</a:t>
            </a:r>
            <a:r>
              <a:rPr lang="cs-CZ" sz="2400" b="1" i="1" dirty="0" smtClean="0">
                <a:solidFill>
                  <a:schemeClr val="tx2"/>
                </a:solidFill>
              </a:rPr>
              <a:t>	373 </a:t>
            </a:r>
            <a:r>
              <a:rPr lang="cs-CZ" sz="2400" b="1" i="1" dirty="0">
                <a:solidFill>
                  <a:schemeClr val="tx2"/>
                </a:solidFill>
              </a:rPr>
              <a:t>72 </a:t>
            </a:r>
            <a:r>
              <a:rPr lang="cs-CZ" sz="2400" b="1" i="1" dirty="0" err="1">
                <a:solidFill>
                  <a:schemeClr val="tx2"/>
                </a:solidFill>
              </a:rPr>
              <a:t>Lišov</a:t>
            </a:r>
            <a:endParaRPr lang="cs-CZ" sz="2400" b="1" i="1" dirty="0">
              <a:solidFill>
                <a:schemeClr val="tx2"/>
              </a:solidFill>
            </a:endParaRPr>
          </a:p>
          <a:p>
            <a:pPr>
              <a:buNone/>
            </a:pPr>
            <a:r>
              <a:rPr lang="cs-CZ" sz="2400" b="1" i="1" dirty="0">
                <a:solidFill>
                  <a:schemeClr val="tx2"/>
                </a:solidFill>
              </a:rPr>
              <a:t>		</a:t>
            </a:r>
            <a:r>
              <a:rPr lang="cs-CZ" sz="2400" b="1" i="1" dirty="0" smtClean="0">
                <a:solidFill>
                  <a:schemeClr val="tx2"/>
                </a:solidFill>
              </a:rPr>
              <a:t>	IČO</a:t>
            </a:r>
            <a:r>
              <a:rPr lang="cs-CZ" sz="2400" b="1" i="1" dirty="0">
                <a:solidFill>
                  <a:schemeClr val="tx2"/>
                </a:solidFill>
              </a:rPr>
              <a:t>: 75050111	REDIZO: 651023599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900" b="1" i="1" dirty="0" smtClean="0"/>
              <a:t>Ovocný salát s palačinkami</a:t>
            </a:r>
            <a:endParaRPr lang="cs-CZ" sz="4900" dirty="0"/>
          </a:p>
        </p:txBody>
      </p:sp>
      <p:pic>
        <p:nvPicPr>
          <p:cNvPr id="3" name="Picture 6" descr="S:\FOTOGALERIE\FOTOGALERIE-ODBORNÝ VÝCVIK\AKCE ODBORNÉHO VÝCVIKU\PREZENTACE - kuchařské práce\Palačinkové proměny-2012\64-ovocný salát s palačinkami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51720" y="1916832"/>
            <a:ext cx="4896544" cy="3744416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Nadpis 9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4900" b="1" dirty="0" smtClean="0"/>
              <a:t>Ovocný salát s palačinkami</a:t>
            </a:r>
            <a:endParaRPr lang="cs-CZ" sz="4900" b="1" dirty="0"/>
          </a:p>
        </p:txBody>
      </p:sp>
      <p:sp>
        <p:nvSpPr>
          <p:cNvPr id="11" name="Zástupný symbol pro text 10"/>
          <p:cNvSpPr>
            <a:spLocks noGrp="1"/>
          </p:cNvSpPr>
          <p:nvPr>
            <p:ph type="body" idx="1"/>
          </p:nvPr>
        </p:nvSpPr>
        <p:spPr/>
        <p:txBody>
          <a:bodyPr>
            <a:noAutofit/>
          </a:bodyPr>
          <a:lstStyle/>
          <a:p>
            <a:r>
              <a:rPr lang="cs-CZ" sz="3600" b="1" dirty="0" smtClean="0"/>
              <a:t>Těsto:</a:t>
            </a:r>
            <a:endParaRPr lang="cs-CZ" sz="3600" b="1" dirty="0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sz="half" idx="3"/>
          </p:nvPr>
        </p:nvSpPr>
        <p:spPr/>
        <p:txBody>
          <a:bodyPr>
            <a:noAutofit/>
          </a:bodyPr>
          <a:lstStyle/>
          <a:p>
            <a:r>
              <a:rPr lang="cs-CZ" sz="3600" b="1" dirty="0" smtClean="0"/>
              <a:t>Ovocný salát:</a:t>
            </a:r>
            <a:endParaRPr lang="cs-CZ" sz="3600" b="1" dirty="0"/>
          </a:p>
        </p:txBody>
      </p:sp>
      <p:sp>
        <p:nvSpPr>
          <p:cNvPr id="12" name="Zástupný symbol pro obsah 11"/>
          <p:cNvSpPr>
            <a:spLocks noGrp="1"/>
          </p:cNvSpPr>
          <p:nvPr>
            <p:ph sz="quarter" idx="2"/>
          </p:nvPr>
        </p:nvSpPr>
        <p:spPr/>
        <p:txBody>
          <a:bodyPr anchor="ctr"/>
          <a:lstStyle/>
          <a:p>
            <a:r>
              <a:rPr lang="cs-CZ" dirty="0" smtClean="0"/>
              <a:t>mléko 500 ml</a:t>
            </a:r>
          </a:p>
          <a:p>
            <a:r>
              <a:rPr lang="cs-CZ" dirty="0" smtClean="0"/>
              <a:t>vejce 3 ks</a:t>
            </a:r>
          </a:p>
          <a:p>
            <a:r>
              <a:rPr lang="cs-CZ" dirty="0" smtClean="0"/>
              <a:t>sůl špetka</a:t>
            </a:r>
          </a:p>
          <a:p>
            <a:r>
              <a:rPr lang="cs-CZ" dirty="0" err="1" smtClean="0"/>
              <a:t>pol</a:t>
            </a:r>
            <a:r>
              <a:rPr lang="cs-CZ" dirty="0" smtClean="0"/>
              <a:t>. mouka 240 g</a:t>
            </a:r>
          </a:p>
          <a:p>
            <a:r>
              <a:rPr lang="cs-CZ" dirty="0" smtClean="0"/>
              <a:t>olej (pečení)      </a:t>
            </a:r>
          </a:p>
          <a:p>
            <a:endParaRPr lang="cs-CZ" dirty="0"/>
          </a:p>
        </p:txBody>
      </p:sp>
      <p:sp>
        <p:nvSpPr>
          <p:cNvPr id="14" name="Zástupný symbol pro obsah 13"/>
          <p:cNvSpPr>
            <a:spLocks noGrp="1"/>
          </p:cNvSpPr>
          <p:nvPr>
            <p:ph sz="quarter" idx="4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hroznové víno 500 g (půlky)</a:t>
            </a:r>
          </a:p>
          <a:p>
            <a:r>
              <a:rPr lang="cs-CZ" dirty="0" smtClean="0"/>
              <a:t>jablka velká 2 ks (tenké dílky)</a:t>
            </a:r>
          </a:p>
          <a:p>
            <a:r>
              <a:rPr lang="cs-CZ" dirty="0" smtClean="0"/>
              <a:t>vlašské ořechy 60 g (nahrubo)</a:t>
            </a:r>
          </a:p>
          <a:p>
            <a:r>
              <a:rPr lang="cs-CZ" dirty="0" smtClean="0"/>
              <a:t>hroznový džus 100 ml</a:t>
            </a:r>
          </a:p>
          <a:p>
            <a:r>
              <a:rPr lang="cs-CZ" dirty="0" smtClean="0"/>
              <a:t>med 1 lžíce</a:t>
            </a:r>
          </a:p>
          <a:p>
            <a:r>
              <a:rPr lang="cs-CZ" dirty="0" smtClean="0"/>
              <a:t>citronová šťáva 1 lžíce</a:t>
            </a:r>
          </a:p>
          <a:p>
            <a:r>
              <a:rPr lang="cs-CZ" dirty="0" smtClean="0"/>
              <a:t>skořice mletá špetka</a:t>
            </a:r>
          </a:p>
          <a:p>
            <a:r>
              <a:rPr lang="cs-CZ" dirty="0" smtClean="0"/>
              <a:t>linecká marmeláda</a:t>
            </a:r>
            <a:endParaRPr lang="cs-CZ" dirty="0"/>
          </a:p>
        </p:txBody>
      </p:sp>
    </p:spTree>
  </p:cSld>
  <p:clrMapOvr>
    <a:masterClrMapping/>
  </p:clrMapOvr>
  <p:transition advTm="11637"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548680"/>
            <a:ext cx="8686800" cy="749768"/>
          </a:xfrm>
        </p:spPr>
        <p:txBody>
          <a:bodyPr/>
          <a:lstStyle/>
          <a:p>
            <a:pPr algn="ctr"/>
            <a:r>
              <a:rPr lang="cs-CZ" i="1" dirty="0" smtClean="0"/>
              <a:t>Technologický postup</a:t>
            </a:r>
            <a:endParaRPr lang="cs-CZ" i="1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4294967295"/>
          </p:nvPr>
        </p:nvSpPr>
        <p:spPr>
          <a:xfrm>
            <a:off x="0" y="1772816"/>
            <a:ext cx="9144000" cy="4608511"/>
          </a:xfrm>
        </p:spPr>
        <p:txBody>
          <a:bodyPr anchor="ctr">
            <a:normAutofit/>
          </a:bodyPr>
          <a:lstStyle/>
          <a:p>
            <a:pPr algn="ctr"/>
            <a:r>
              <a:rPr lang="cs-CZ" sz="3600" i="1" dirty="0" smtClean="0"/>
              <a:t>připravíme palačinkové těsto</a:t>
            </a:r>
          </a:p>
          <a:p>
            <a:pPr algn="ctr"/>
            <a:r>
              <a:rPr lang="cs-CZ" sz="3600" i="1" dirty="0" smtClean="0"/>
              <a:t>palačinky upečeme</a:t>
            </a:r>
          </a:p>
          <a:p>
            <a:pPr algn="ctr"/>
            <a:r>
              <a:rPr lang="cs-CZ" sz="3600" i="1" dirty="0" smtClean="0"/>
              <a:t>palačinky potřeme marmeládou</a:t>
            </a:r>
          </a:p>
          <a:p>
            <a:pPr algn="ctr"/>
            <a:r>
              <a:rPr lang="cs-CZ" sz="3600" i="1" dirty="0" smtClean="0"/>
              <a:t>srolujeme, krájíme špalíky široké 2 cm</a:t>
            </a:r>
          </a:p>
          <a:p>
            <a:pPr algn="ctr"/>
            <a:r>
              <a:rPr lang="cs-CZ" sz="3600" i="1" dirty="0" smtClean="0"/>
              <a:t>připravíme ovocný salát</a:t>
            </a:r>
          </a:p>
          <a:p>
            <a:pPr algn="ctr"/>
            <a:r>
              <a:rPr lang="cs-CZ" sz="3600" i="1" dirty="0" smtClean="0"/>
              <a:t>salát rozdělíme do misek, přidáme kousky palačinek a podáváme </a:t>
            </a:r>
            <a:endParaRPr lang="cs-CZ" sz="3600" i="1" dirty="0"/>
          </a:p>
        </p:txBody>
      </p:sp>
    </p:spTree>
  </p:cSld>
  <p:clrMapOvr>
    <a:masterClrMapping/>
  </p:clrMapOvr>
  <p:transition advTm="11637"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900" b="1" i="1" dirty="0" smtClean="0"/>
              <a:t>Plněné jahodové uzlíčky</a:t>
            </a:r>
            <a:endParaRPr lang="cs-CZ" sz="4900" dirty="0"/>
          </a:p>
        </p:txBody>
      </p:sp>
      <p:pic>
        <p:nvPicPr>
          <p:cNvPr id="3" name="Picture 4" descr="S:\FOTOGALERIE\FOTOGALERIE-ODBORNÝ VÝCVIK\AKCE ODBORNÉHO VÝCVIKU\PREZENTACE - kuchařské práce\Palačinkové proměny-2012\63-jahodové uzlíčky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67744" y="1772816"/>
            <a:ext cx="4608512" cy="396044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900" b="1" dirty="0" smtClean="0"/>
              <a:t>Plněné jahodové uzlíčky</a:t>
            </a:r>
            <a:endParaRPr lang="cs-CZ" sz="4900" b="1" dirty="0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/>
        <p:txBody>
          <a:bodyPr>
            <a:noAutofit/>
          </a:bodyPr>
          <a:lstStyle/>
          <a:p>
            <a:r>
              <a:rPr lang="cs-CZ" sz="3600" b="1" dirty="0" smtClean="0"/>
              <a:t>Těsto:</a:t>
            </a:r>
            <a:endParaRPr lang="cs-CZ" sz="3600" b="1" dirty="0"/>
          </a:p>
        </p:txBody>
      </p:sp>
      <p:sp>
        <p:nvSpPr>
          <p:cNvPr id="11" name="Zástupný symbol pro text 10"/>
          <p:cNvSpPr>
            <a:spLocks noGrp="1"/>
          </p:cNvSpPr>
          <p:nvPr>
            <p:ph type="body" sz="half" idx="3"/>
          </p:nvPr>
        </p:nvSpPr>
        <p:spPr/>
        <p:txBody>
          <a:bodyPr>
            <a:noAutofit/>
          </a:bodyPr>
          <a:lstStyle/>
          <a:p>
            <a:r>
              <a:rPr lang="cs-CZ" sz="3600" b="1" dirty="0" smtClean="0"/>
              <a:t>Náplň:</a:t>
            </a:r>
            <a:endParaRPr lang="cs-CZ" sz="3600" b="1" dirty="0"/>
          </a:p>
        </p:txBody>
      </p:sp>
      <p:sp>
        <p:nvSpPr>
          <p:cNvPr id="10" name="Zástupný symbol pro obsah 9"/>
          <p:cNvSpPr>
            <a:spLocks noGrp="1"/>
          </p:cNvSpPr>
          <p:nvPr>
            <p:ph sz="quarter" idx="2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mléko 200 ml</a:t>
            </a:r>
          </a:p>
          <a:p>
            <a:r>
              <a:rPr lang="cs-CZ" dirty="0" smtClean="0"/>
              <a:t>vejce 2ks</a:t>
            </a:r>
          </a:p>
          <a:p>
            <a:r>
              <a:rPr lang="cs-CZ" dirty="0" smtClean="0"/>
              <a:t>cukr krupice 1 lžíce</a:t>
            </a:r>
          </a:p>
          <a:p>
            <a:r>
              <a:rPr lang="cs-CZ" dirty="0" smtClean="0"/>
              <a:t>polohrubá mouka 100 g</a:t>
            </a:r>
          </a:p>
          <a:p>
            <a:r>
              <a:rPr lang="cs-CZ" dirty="0" smtClean="0"/>
              <a:t>olej (pečení)   </a:t>
            </a:r>
          </a:p>
          <a:p>
            <a:endParaRPr lang="cs-CZ" dirty="0" smtClean="0"/>
          </a:p>
          <a:p>
            <a:r>
              <a:rPr lang="cs-CZ" b="1" dirty="0" smtClean="0"/>
              <a:t>Na ozdobení: </a:t>
            </a:r>
          </a:p>
          <a:p>
            <a:r>
              <a:rPr lang="cs-CZ" dirty="0" smtClean="0"/>
              <a:t>jahody</a:t>
            </a:r>
          </a:p>
          <a:p>
            <a:r>
              <a:rPr lang="cs-CZ" dirty="0" smtClean="0"/>
              <a:t>jahodové lístky</a:t>
            </a:r>
          </a:p>
          <a:p>
            <a:endParaRPr lang="cs-CZ" dirty="0"/>
          </a:p>
        </p:txBody>
      </p:sp>
      <p:sp>
        <p:nvSpPr>
          <p:cNvPr id="12" name="Zástupný symbol pro obsah 11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/>
              <a:t>jahody 400 g</a:t>
            </a:r>
          </a:p>
          <a:p>
            <a:r>
              <a:rPr lang="cs-CZ" dirty="0" smtClean="0"/>
              <a:t>cukr moučka 100 g</a:t>
            </a:r>
          </a:p>
          <a:p>
            <a:r>
              <a:rPr lang="cs-CZ" dirty="0" smtClean="0"/>
              <a:t>sladký likér 50 ml (griotka)</a:t>
            </a:r>
          </a:p>
          <a:p>
            <a:endParaRPr lang="cs-CZ" dirty="0" smtClean="0"/>
          </a:p>
          <a:p>
            <a:r>
              <a:rPr lang="cs-CZ" b="1" dirty="0" smtClean="0"/>
              <a:t>Omáčka:</a:t>
            </a:r>
          </a:p>
          <a:p>
            <a:r>
              <a:rPr lang="cs-CZ" dirty="0" smtClean="0"/>
              <a:t>mléko 400 ml</a:t>
            </a:r>
          </a:p>
          <a:p>
            <a:r>
              <a:rPr lang="cs-CZ" dirty="0" smtClean="0"/>
              <a:t>pudink vanilkový ½ balíčku</a:t>
            </a:r>
          </a:p>
          <a:p>
            <a:r>
              <a:rPr lang="cs-CZ" dirty="0" smtClean="0"/>
              <a:t>cukr krupice 3 lžičky </a:t>
            </a:r>
            <a:endParaRPr lang="cs-CZ" dirty="0"/>
          </a:p>
        </p:txBody>
      </p:sp>
    </p:spTree>
  </p:cSld>
  <p:clrMapOvr>
    <a:masterClrMapping/>
  </p:clrMapOvr>
  <p:transition advTm="11637"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548680"/>
            <a:ext cx="8686800" cy="749768"/>
          </a:xfrm>
        </p:spPr>
        <p:txBody>
          <a:bodyPr/>
          <a:lstStyle/>
          <a:p>
            <a:pPr algn="ctr"/>
            <a:r>
              <a:rPr lang="cs-CZ" i="1" dirty="0" smtClean="0"/>
              <a:t>Technologický postup</a:t>
            </a:r>
            <a:endParaRPr lang="cs-CZ" i="1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4294967295"/>
          </p:nvPr>
        </p:nvSpPr>
        <p:spPr>
          <a:xfrm>
            <a:off x="0" y="1772816"/>
            <a:ext cx="9144000" cy="4608511"/>
          </a:xfrm>
        </p:spPr>
        <p:txBody>
          <a:bodyPr anchor="t">
            <a:normAutofit/>
          </a:bodyPr>
          <a:lstStyle/>
          <a:p>
            <a:pPr algn="ctr"/>
            <a:r>
              <a:rPr lang="cs-CZ" sz="3600" i="1" dirty="0" smtClean="0"/>
              <a:t>připravíme palačinkové těsto</a:t>
            </a:r>
          </a:p>
          <a:p>
            <a:pPr algn="ctr"/>
            <a:r>
              <a:rPr lang="cs-CZ" sz="3600" i="1" dirty="0" smtClean="0"/>
              <a:t>palačinky upečeme</a:t>
            </a:r>
          </a:p>
          <a:p>
            <a:pPr algn="ctr"/>
            <a:r>
              <a:rPr lang="cs-CZ" sz="3600" i="1" dirty="0" smtClean="0"/>
              <a:t>připravíme jahodovou náplň</a:t>
            </a:r>
          </a:p>
          <a:p>
            <a:pPr algn="ctr"/>
            <a:r>
              <a:rPr lang="cs-CZ" sz="3600" i="1" dirty="0" smtClean="0"/>
              <a:t>palačinky naplníme, složíme je do uzlíčků a svážeme kuchyňskou nití</a:t>
            </a:r>
          </a:p>
          <a:p>
            <a:pPr algn="ctr"/>
            <a:r>
              <a:rPr lang="cs-CZ" sz="3600" i="1" dirty="0" smtClean="0"/>
              <a:t>uzlíčky podáváme podlité krémem a zdobené kousky jahod a šlehačkou</a:t>
            </a:r>
          </a:p>
        </p:txBody>
      </p:sp>
    </p:spTree>
  </p:cSld>
  <p:clrMapOvr>
    <a:masterClrMapping/>
  </p:clrMapOvr>
  <p:transition advTm="11637"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900" b="1" i="1" dirty="0" smtClean="0"/>
              <a:t>ZDROJE</a:t>
            </a:r>
            <a:endParaRPr lang="cs-CZ" sz="4900" b="1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554162"/>
            <a:ext cx="9144000" cy="4525963"/>
          </a:xfrm>
        </p:spPr>
        <p:txBody>
          <a:bodyPr anchor="ctr">
            <a:normAutofit fontScale="85000" lnSpcReduction="10000"/>
          </a:bodyPr>
          <a:lstStyle/>
          <a:p>
            <a:pPr>
              <a:buNone/>
            </a:pPr>
            <a:r>
              <a:rPr lang="cs-CZ" sz="4300" b="1" i="1" dirty="0" smtClean="0"/>
              <a:t>Obrázky:</a:t>
            </a:r>
          </a:p>
          <a:p>
            <a:r>
              <a:rPr lang="cs-CZ" sz="4300" i="1" dirty="0" smtClean="0"/>
              <a:t>použity vlastní zdroje</a:t>
            </a:r>
          </a:p>
          <a:p>
            <a:pPr>
              <a:buNone/>
            </a:pPr>
            <a:r>
              <a:rPr lang="cs-CZ" sz="4300" b="1" i="1" dirty="0" smtClean="0"/>
              <a:t>Externí zdroje:</a:t>
            </a:r>
          </a:p>
          <a:p>
            <a:r>
              <a:rPr lang="cs-CZ" sz="4300" i="1" dirty="0" smtClean="0"/>
              <a:t>Kučerová, A. Vlasta. </a:t>
            </a:r>
          </a:p>
          <a:p>
            <a:pPr>
              <a:buNone/>
            </a:pPr>
            <a:r>
              <a:rPr lang="cs-CZ" sz="4300" i="1" dirty="0" smtClean="0"/>
              <a:t>   Příloha Vlasty, 2006, č. 5, s. 31.</a:t>
            </a:r>
          </a:p>
          <a:p>
            <a:r>
              <a:rPr lang="cs-CZ" sz="4300" i="1" dirty="0" smtClean="0"/>
              <a:t>Kliková, V. Rytmus života.</a:t>
            </a:r>
          </a:p>
          <a:p>
            <a:pPr>
              <a:buNone/>
            </a:pPr>
            <a:r>
              <a:rPr lang="cs-CZ" sz="4300" i="1" dirty="0" smtClean="0"/>
              <a:t>   Plněné jahodové uzlíčky, 2001, č. 2, s. 25</a:t>
            </a:r>
            <a:r>
              <a:rPr lang="cs-CZ" sz="4000" i="1" dirty="0" smtClean="0"/>
              <a:t>.</a:t>
            </a:r>
            <a:endParaRPr lang="cs-CZ" sz="4000" i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26</TotalTime>
  <Words>315</Words>
  <Application>Microsoft Office PowerPoint</Application>
  <PresentationFormat>Předvádění na obrazovce (4:3)</PresentationFormat>
  <Paragraphs>101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Cesta</vt:lpstr>
      <vt:lpstr>DUM - Digitální Učební Materiál </vt:lpstr>
      <vt:lpstr>DUM - Digitální Učební Materiál</vt:lpstr>
      <vt:lpstr>Ovocný salát s palačinkami</vt:lpstr>
      <vt:lpstr>Ovocný salát s palačinkami</vt:lpstr>
      <vt:lpstr>Technologický postup</vt:lpstr>
      <vt:lpstr>Plněné jahodové uzlíčky</vt:lpstr>
      <vt:lpstr>Plněné jahodové uzlíčky</vt:lpstr>
      <vt:lpstr>Technologický postup</vt:lpstr>
      <vt:lpstr>ZDROJE</vt:lpstr>
    </vt:vector>
  </TitlesOfParts>
  <Company>szif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DUM - Digitální Učební Materiál </dc:title>
  <dc:creator>Petr Pašek</dc:creator>
  <cp:lastModifiedBy>Petr Pašek</cp:lastModifiedBy>
  <cp:revision>11</cp:revision>
  <dcterms:created xsi:type="dcterms:W3CDTF">2013-08-26T20:05:16Z</dcterms:created>
  <dcterms:modified xsi:type="dcterms:W3CDTF">2014-04-28T16:07:37Z</dcterms:modified>
</cp:coreProperties>
</file>