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61" r:id="rId5"/>
    <p:sldId id="264" r:id="rId6"/>
    <p:sldId id="266" r:id="rId7"/>
    <p:sldId id="267" r:id="rId8"/>
    <p:sldId id="269" r:id="rId9"/>
    <p:sldId id="270" r:id="rId10"/>
    <p:sldId id="265" r:id="rId11"/>
    <p:sldId id="272" r:id="rId12"/>
    <p:sldId id="273" r:id="rId13"/>
    <p:sldId id="274" r:id="rId14"/>
    <p:sldId id="275" r:id="rId15"/>
    <p:sldId id="276" r:id="rId16"/>
    <p:sldId id="277" r:id="rId17"/>
    <p:sldId id="262"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Střední styl 2 – zvýraznění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44CC0E8F-69F5-4A20-B178-CD99DE21D9E1}"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4CC0E8F-69F5-4A20-B178-CD99DE21D9E1}"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44CC0E8F-69F5-4A20-B178-CD99DE21D9E1}"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4CC0E8F-69F5-4A20-B178-CD99DE21D9E1}" type="datetimeFigureOut">
              <a:rPr lang="cs-CZ" smtClean="0"/>
              <a:pPr/>
              <a:t>29.4.2014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4CC0E8F-69F5-4A20-B178-CD99DE21D9E1}" type="datetimeFigureOut">
              <a:rPr lang="cs-CZ" smtClean="0"/>
              <a:pPr/>
              <a:t>29.4.2014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44CC0E8F-69F5-4A20-B178-CD99DE21D9E1}" type="datetimeFigureOut">
              <a:rPr lang="cs-CZ" smtClean="0"/>
              <a:pPr/>
              <a:t>29.4.2014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4CC0E8F-69F5-4A20-B178-CD99DE21D9E1}" type="datetimeFigureOut">
              <a:rPr lang="cs-CZ" smtClean="0"/>
              <a:pPr/>
              <a:t>29.4.2014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4CC0E8F-69F5-4A20-B178-CD99DE21D9E1}" type="datetimeFigureOut">
              <a:rPr lang="cs-CZ" smtClean="0"/>
              <a:pPr/>
              <a:t>29.4.2014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4CC0E8F-69F5-4A20-B178-CD99DE21D9E1}" type="datetimeFigureOut">
              <a:rPr lang="cs-CZ" smtClean="0"/>
              <a:pPr/>
              <a:t>29.4.2014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4CC0E8F-69F5-4A20-B178-CD99DE21D9E1}"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4CC0E8F-69F5-4A20-B178-CD99DE21D9E1}"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E6181C-AD08-4BD7-9617-16C5CB4A152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CC0E8F-69F5-4A20-B178-CD99DE21D9E1}" type="datetimeFigureOut">
              <a:rPr lang="cs-CZ" smtClean="0"/>
              <a:pPr/>
              <a:t>29.4.2014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E6181C-AD08-4BD7-9617-16C5CB4A152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9.wmf"/><Relationship Id="rId7" Type="http://schemas.openxmlformats.org/officeDocument/2006/relationships/image" Target="../media/image11.wmf"/><Relationship Id="rId2" Type="http://schemas.openxmlformats.org/officeDocument/2006/relationships/image" Target="../media/image8.wmf"/><Relationship Id="rId1" Type="http://schemas.openxmlformats.org/officeDocument/2006/relationships/slideLayout" Target="../slideLayouts/slideLayout2.xml"/><Relationship Id="rId6" Type="http://schemas.openxmlformats.org/officeDocument/2006/relationships/image" Target="../media/image10.wmf"/><Relationship Id="rId5" Type="http://schemas.openxmlformats.org/officeDocument/2006/relationships/image" Target="../media/image5.jpeg"/><Relationship Id="rId4" Type="http://schemas.openxmlformats.org/officeDocument/2006/relationships/image" Target="../media/image4.jpeg"/><Relationship Id="rId9" Type="http://schemas.openxmlformats.org/officeDocument/2006/relationships/image" Target="../media/image13.jpeg"/></Relationships>
</file>

<file path=ppt/slides/_rels/slide10.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2.wmf"/><Relationship Id="rId3" Type="http://schemas.openxmlformats.org/officeDocument/2006/relationships/image" Target="../media/image17.png"/><Relationship Id="rId7" Type="http://schemas.openxmlformats.org/officeDocument/2006/relationships/image" Target="../media/image21.wmf"/><Relationship Id="rId12" Type="http://schemas.openxmlformats.org/officeDocument/2006/relationships/image" Target="../media/image26.wmf"/><Relationship Id="rId2" Type="http://schemas.openxmlformats.org/officeDocument/2006/relationships/image" Target="../media/image16.wmf"/><Relationship Id="rId1" Type="http://schemas.openxmlformats.org/officeDocument/2006/relationships/slideLayout" Target="../slideLayouts/slideLayout2.xml"/><Relationship Id="rId6" Type="http://schemas.openxmlformats.org/officeDocument/2006/relationships/image" Target="../media/image20.wmf"/><Relationship Id="rId11" Type="http://schemas.openxmlformats.org/officeDocument/2006/relationships/image" Target="../media/image25.wmf"/><Relationship Id="rId5" Type="http://schemas.openxmlformats.org/officeDocument/2006/relationships/image" Target="../media/image19.wmf"/><Relationship Id="rId10" Type="http://schemas.openxmlformats.org/officeDocument/2006/relationships/image" Target="../media/image24.wmf"/><Relationship Id="rId4" Type="http://schemas.openxmlformats.org/officeDocument/2006/relationships/image" Target="../media/image18.wmf"/><Relationship Id="rId9" Type="http://schemas.openxmlformats.org/officeDocument/2006/relationships/image" Target="../media/image23.wmf"/></Relationships>
</file>

<file path=ppt/slides/_rels/slide13.xml.rels><?xml version="1.0" encoding="UTF-8" standalone="yes"?>
<Relationships xmlns="http://schemas.openxmlformats.org/package/2006/relationships"><Relationship Id="rId2" Type="http://schemas.openxmlformats.org/officeDocument/2006/relationships/image" Target="../media/image27.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7.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image" Target="../media/image28.wmf"/><Relationship Id="rId1" Type="http://schemas.openxmlformats.org/officeDocument/2006/relationships/slideLayout" Target="../slideLayouts/slideLayout2.xml"/><Relationship Id="rId4" Type="http://schemas.openxmlformats.org/officeDocument/2006/relationships/image" Target="../media/image30.wmf"/></Relationships>
</file>

<file path=ppt/slides/_rels/slide17.xml.rels><?xml version="1.0" encoding="UTF-8" standalone="yes"?>
<Relationships xmlns="http://schemas.openxmlformats.org/package/2006/relationships"><Relationship Id="rId2" Type="http://schemas.openxmlformats.org/officeDocument/2006/relationships/hyperlink" Target="http://www.bozpinfo.cz/win/knihovna-bozp/citarna/tematicke_prilohy/domacnost/el_spotrebice051219.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041400" y="404813"/>
            <a:ext cx="6986588" cy="1524000"/>
          </a:xfrm>
          <a:prstGeom prst="rect">
            <a:avLst/>
          </a:prstGeom>
          <a:noFill/>
          <a:ln w="9525">
            <a:noFill/>
            <a:miter lim="800000"/>
            <a:headEnd/>
            <a:tailEnd/>
          </a:ln>
        </p:spPr>
      </p:pic>
      <p:sp>
        <p:nvSpPr>
          <p:cNvPr id="2051" name="Nadpis 1"/>
          <p:cNvSpPr>
            <a:spLocks noGrp="1"/>
          </p:cNvSpPr>
          <p:nvPr>
            <p:ph type="ctrTitle"/>
          </p:nvPr>
        </p:nvSpPr>
        <p:spPr/>
        <p:txBody>
          <a:bodyPr>
            <a:normAutofit fontScale="90000"/>
          </a:bodyPr>
          <a:lstStyle/>
          <a:p>
            <a:pPr eaLnBrk="1" hangingPunct="1">
              <a:spcBef>
                <a:spcPts val="1800"/>
              </a:spcBef>
            </a:pPr>
            <a:r>
              <a:rPr lang="cs-CZ" sz="4000" dirty="0" smtClean="0">
                <a:latin typeface="Arial" charset="0"/>
              </a:rPr>
              <a:t>BOZP v domácnosti</a:t>
            </a:r>
            <a:br>
              <a:rPr lang="cs-CZ" sz="4000" dirty="0" smtClean="0">
                <a:latin typeface="Arial" charset="0"/>
              </a:rPr>
            </a:br>
            <a:r>
              <a:rPr lang="cs-CZ" sz="4000" dirty="0" smtClean="0"/>
              <a:t> VY_32_INOVACE_2C_15 </a:t>
            </a:r>
            <a:br>
              <a:rPr lang="cs-CZ" sz="4000" dirty="0" smtClean="0"/>
            </a:br>
            <a:r>
              <a:rPr lang="cs-CZ" sz="2800" dirty="0" smtClean="0"/>
              <a:t>Číslo projektu: CZ.1.07/1.5.00/34.1056</a:t>
            </a:r>
            <a:endParaRPr lang="cs-CZ" sz="4000" dirty="0" smtClean="0"/>
          </a:p>
        </p:txBody>
      </p:sp>
      <p:sp>
        <p:nvSpPr>
          <p:cNvPr id="6" name="Podnadpis 2"/>
          <p:cNvSpPr>
            <a:spLocks noGrp="1"/>
          </p:cNvSpPr>
          <p:nvPr>
            <p:ph type="subTitle" idx="1"/>
          </p:nvPr>
        </p:nvSpPr>
        <p:spPr/>
        <p:txBody>
          <a:bodyPr rtlCol="0">
            <a:normAutofit/>
          </a:bodyPr>
          <a:lstStyle/>
          <a:p>
            <a:pPr eaLnBrk="1" fontAlgn="auto" hangingPunct="1">
              <a:spcAft>
                <a:spcPts val="0"/>
              </a:spcAft>
              <a:defRPr/>
            </a:pPr>
            <a:r>
              <a:rPr lang="cs-CZ" dirty="0" smtClean="0"/>
              <a:t>Sada 3</a:t>
            </a:r>
          </a:p>
          <a:p>
            <a:pPr eaLnBrk="1" fontAlgn="auto" hangingPunct="1">
              <a:spcAft>
                <a:spcPts val="0"/>
              </a:spcAft>
              <a:defRPr/>
            </a:pPr>
            <a:r>
              <a:rPr lang="cs-CZ" dirty="0" smtClean="0"/>
              <a:t>Práce v domácnosti</a:t>
            </a:r>
          </a:p>
          <a:p>
            <a:pPr eaLnBrk="1" fontAlgn="auto" hangingPunct="1">
              <a:spcAft>
                <a:spcPts val="0"/>
              </a:spcAft>
              <a:defRPr/>
            </a:pPr>
            <a:r>
              <a:rPr lang="cs-CZ" sz="2000" dirty="0" smtClean="0"/>
              <a:t>Mateřská škola, Základní škola a Praktická škola Trhové </a:t>
            </a:r>
            <a:r>
              <a:rPr lang="cs-CZ" sz="2000" dirty="0" err="1" smtClean="0"/>
              <a:t>Sviny</a:t>
            </a:r>
            <a:endParaRPr lang="cs-CZ" sz="20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Vlastní 3">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graphicFrame>
        <p:nvGraphicFramePr>
          <p:cNvPr id="3109" name="Group 37"/>
          <p:cNvGraphicFramePr>
            <a:graphicFrameLocks noGrp="1"/>
          </p:cNvGraphicFramePr>
          <p:nvPr/>
        </p:nvGraphicFramePr>
        <p:xfrm>
          <a:off x="467544" y="476672"/>
          <a:ext cx="8280598" cy="6072347"/>
        </p:xfrm>
        <a:graphic>
          <a:graphicData uri="http://schemas.openxmlformats.org/drawingml/2006/table">
            <a:tbl>
              <a:tblPr/>
              <a:tblGrid>
                <a:gridCol w="2303518"/>
                <a:gridCol w="5977080"/>
              </a:tblGrid>
              <a:tr h="1640299">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Anotace</a:t>
                      </a:r>
                      <a:endParaRPr kumimoji="0" lang="cs-CZ" sz="14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3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Tento učební materiál má žáky naučit zásady bezpečnosti práce a ochrany zdraví v domácnosti. V úvodu jsou seznámeni s tím, co zkratka BOZP vlastně znamená a jaké jsou hlavní zásady. Na </a:t>
                      </a:r>
                      <a:r>
                        <a:rPr kumimoji="0" lang="cs-CZ" sz="13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snímku 6 </a:t>
                      </a:r>
                      <a:r>
                        <a:rPr kumimoji="0" lang="cs-CZ" sz="13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je žákům vysvětlen postup, jak se zachovat v případě úniku plynu v domácnosti.  Snímek 7 žáky poučuje jak správně zacházet  s elektrickými spotřebiči.  Na dalším snímku je žákům představena dětská pojistka, která zabrání tomu, aby malé děti strčily prsty do zásuvky.  Na snímku 9 musí žáci určitě, který obrázek vykresluje špatné chování a porušení hlavních zásad BOZP.  Snímek 1O je zaměřen na první pomoc v domácnosti, žáci se také dozví, kam volat v případě nouze. Další snímek popisuje, co nesmí chybět v domácí lékárničce. Snímek 12 je interaktivní, kde mají žáci určitě správné obrázky (věci), které patří do domácí lékárničky. Snímky 13 a 14 žáky poučují, jak se chovat v případě, že dojde doma ke zranění (řezné rány,  odřeniny, krvácení z nosu, zadření třísky, těleso v oku, chemikálie v oku, popáleniny a opařeniny a otrava). Snímek 15 je opět interaktivní, kde mají žáci vyškrtnou věty, které jsou špatně a jsou v rozporu se zásadami BOZP. Na závěr si žáci zopakují kam volat v případě nouze (nouzová tel. čísla 150, 155 a 158). </a:t>
                      </a: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7740">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Autor</a:t>
                      </a:r>
                    </a:p>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Období vytvoření materiálu</a:t>
                      </a:r>
                      <a:endParaRPr kumimoji="0" lang="cs-CZ" sz="14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 Bc. Luboš Mrázek</a:t>
                      </a:r>
                    </a:p>
                    <a:p>
                      <a:pPr marL="0" marR="0" lvl="0" indent="0" algn="l" defTabSz="914400" rtl="0" eaLnBrk="1" fontAlgn="base" latinLnBrk="0" hangingPunct="1">
                        <a:lnSpc>
                          <a:spcPct val="115000"/>
                        </a:lnSpc>
                        <a:spcBef>
                          <a:spcPct val="0"/>
                        </a:spcBef>
                        <a:spcAft>
                          <a:spcPts val="100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 Leden 2014</a:t>
                      </a:r>
                      <a:endParaRPr kumimoji="0" lang="cs-CZ" sz="14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976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Speciální vzdělávací potřeby</a:t>
                      </a:r>
                      <a:endParaRPr kumimoji="0" lang="cs-CZ" sz="14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Arial" charset="0"/>
                        </a:rPr>
                        <a:t> PAS, MP, kombinované postižení (MP v kombinaci se zdravotním znevýhodněním, MP v kombinaci s PAS, vícečetné postižení)</a:t>
                      </a:r>
                      <a:endParaRPr kumimoji="0" lang="cs-CZ" sz="1400" b="0" i="0" u="none" strike="noStrike" cap="none" normalizeH="0" baseline="0" smtClean="0">
                        <a:ln>
                          <a:noFill/>
                        </a:ln>
                        <a:solidFill>
                          <a:schemeClr val="tx1"/>
                        </a:solidFill>
                        <a:effectLst/>
                        <a:latin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3485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Vzdělávací oblast</a:t>
                      </a:r>
                    </a:p>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Vyučovací předmět</a:t>
                      </a: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 </a:t>
                      </a:r>
                      <a:r>
                        <a:rPr kumimoji="0" lang="cs-CZ" sz="1400" b="0" i="0" u="none" strike="noStrike" cap="none" normalizeH="0" baseline="0" dirty="0" smtClean="0">
                          <a:ln>
                            <a:noFill/>
                          </a:ln>
                          <a:solidFill>
                            <a:schemeClr val="tx1"/>
                          </a:solidFill>
                          <a:effectLst/>
                          <a:latin typeface="Calibri" pitchFamily="34" charset="0"/>
                          <a:cs typeface="Arial" charset="0"/>
                        </a:rPr>
                        <a:t>Práce v domácnosti</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 Práce v domácnosti</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60040">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Druh učebního materiálu</a:t>
                      </a:r>
                      <a:endParaRPr kumimoji="0" lang="cs-CZ" sz="14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 Interaktivní DUM</a:t>
                      </a:r>
                      <a:endParaRPr kumimoji="0" lang="cs-CZ" sz="14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339">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Inovace</a:t>
                      </a:r>
                      <a:endParaRPr kumimoji="0" lang="cs-CZ" sz="14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Rukopisné poznámky v rámci nového softwaru Microsoft</a:t>
                      </a: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976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Cílová skupina</a:t>
                      </a:r>
                      <a:endParaRPr kumimoji="0" lang="cs-CZ" sz="14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 </a:t>
                      </a:r>
                      <a:r>
                        <a:rPr kumimoji="0" lang="cs-CZ" sz="1400" b="0" i="0" u="none" strike="noStrike" cap="none" normalizeH="0" baseline="0" smtClean="0">
                          <a:ln>
                            <a:noFill/>
                          </a:ln>
                          <a:solidFill>
                            <a:schemeClr val="tx1"/>
                          </a:solidFill>
                          <a:effectLst/>
                          <a:latin typeface="Calibri" pitchFamily="34" charset="0"/>
                          <a:cs typeface="Arial" charset="0"/>
                        </a:rPr>
                        <a:t>Žák (</a:t>
                      </a:r>
                      <a:r>
                        <a:rPr kumimoji="0" lang="cs-CZ" sz="1400" b="1" i="0" u="none" strike="noStrike" cap="none" normalizeH="0" baseline="0" smtClean="0">
                          <a:ln>
                            <a:noFill/>
                          </a:ln>
                          <a:solidFill>
                            <a:schemeClr val="tx1"/>
                          </a:solidFill>
                          <a:effectLst/>
                          <a:latin typeface="Calibri" pitchFamily="34" charset="0"/>
                          <a:cs typeface="Arial" charset="0"/>
                        </a:rPr>
                        <a:t> </a:t>
                      </a:r>
                      <a:r>
                        <a:rPr kumimoji="0" lang="cs-CZ" sz="1400" b="0" i="0" u="none" strike="noStrike" cap="none" normalizeH="0" baseline="0" smtClean="0">
                          <a:ln>
                            <a:noFill/>
                          </a:ln>
                          <a:solidFill>
                            <a:schemeClr val="tx1"/>
                          </a:solidFill>
                          <a:effectLst/>
                          <a:latin typeface="Calibri" pitchFamily="34" charset="0"/>
                          <a:cs typeface="Arial" charset="0"/>
                        </a:rPr>
                        <a:t>PAS, MP, kombinované postižení, MP v kombinaci se zdravotním znevýhodněním, MP v kombinaci s PAS, vícečetné postižení)</a:t>
                      </a:r>
                      <a:endParaRPr kumimoji="0" lang="cs-CZ" sz="1400" b="0" i="0" u="none" strike="noStrike" cap="none" normalizeH="0" baseline="0" smtClean="0">
                        <a:ln>
                          <a:noFill/>
                        </a:ln>
                        <a:solidFill>
                          <a:schemeClr val="tx1"/>
                        </a:solidFill>
                        <a:effectLst/>
                        <a:latin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620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Stupeň a typ vzdělávání</a:t>
                      </a:r>
                      <a:endParaRPr kumimoji="0" lang="cs-CZ" sz="14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Praktická škola jednoletá</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2708920"/>
            <a:ext cx="8229600" cy="1143000"/>
          </a:xfrm>
        </p:spPr>
        <p:style>
          <a:lnRef idx="1">
            <a:schemeClr val="accent4"/>
          </a:lnRef>
          <a:fillRef idx="2">
            <a:schemeClr val="accent4"/>
          </a:fillRef>
          <a:effectRef idx="1">
            <a:schemeClr val="accent4"/>
          </a:effectRef>
          <a:fontRef idx="minor">
            <a:schemeClr val="dk1"/>
          </a:fontRef>
        </p:style>
        <p:txBody>
          <a:bodyPr/>
          <a:lstStyle/>
          <a:p>
            <a:r>
              <a:rPr lang="cs-CZ" b="1" dirty="0" smtClean="0"/>
              <a:t>BOZP v domácnosti</a:t>
            </a:r>
            <a:endParaRPr lang="cs-CZ" b="1"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cs-CZ" b="1" dirty="0" smtClean="0"/>
              <a:t>Co znamená zkratka BOZP?</a:t>
            </a:r>
            <a:endParaRPr lang="cs-CZ" b="1" dirty="0"/>
          </a:p>
        </p:txBody>
      </p:sp>
      <p:sp>
        <p:nvSpPr>
          <p:cNvPr id="3" name="Zástupný symbol pro obsah 2"/>
          <p:cNvSpPr>
            <a:spLocks noGrp="1"/>
          </p:cNvSpPr>
          <p:nvPr>
            <p:ph idx="1"/>
          </p:nvPr>
        </p:nvSpPr>
        <p:spPr/>
        <p:txBody>
          <a:bodyPr>
            <a:normAutofit fontScale="55000" lnSpcReduction="20000"/>
          </a:bodyPr>
          <a:lstStyle/>
          <a:p>
            <a:pPr>
              <a:buNone/>
            </a:pPr>
            <a:r>
              <a:rPr lang="cs-CZ" sz="6400" dirty="0" smtClean="0"/>
              <a:t>B</a:t>
            </a:r>
            <a:r>
              <a:rPr lang="cs-CZ" dirty="0" smtClean="0"/>
              <a:t> – </a:t>
            </a:r>
            <a:r>
              <a:rPr lang="cs-CZ" sz="4400" dirty="0" smtClean="0"/>
              <a:t>bezpečnost </a:t>
            </a:r>
            <a:endParaRPr lang="cs-CZ" dirty="0" smtClean="0"/>
          </a:p>
          <a:p>
            <a:pPr>
              <a:buNone/>
            </a:pPr>
            <a:r>
              <a:rPr lang="cs-CZ" sz="6400" dirty="0" smtClean="0"/>
              <a:t>O</a:t>
            </a:r>
            <a:r>
              <a:rPr lang="cs-CZ" dirty="0" smtClean="0"/>
              <a:t> - </a:t>
            </a:r>
            <a:r>
              <a:rPr lang="cs-CZ" sz="4400" dirty="0" smtClean="0"/>
              <a:t>ochrana</a:t>
            </a:r>
            <a:endParaRPr lang="cs-CZ" dirty="0" smtClean="0"/>
          </a:p>
          <a:p>
            <a:pPr>
              <a:buNone/>
            </a:pPr>
            <a:r>
              <a:rPr lang="cs-CZ" sz="6400" dirty="0" smtClean="0"/>
              <a:t>Z</a:t>
            </a:r>
            <a:r>
              <a:rPr lang="cs-CZ" dirty="0" smtClean="0"/>
              <a:t> -</a:t>
            </a:r>
            <a:r>
              <a:rPr lang="cs-CZ" sz="4400" dirty="0" smtClean="0"/>
              <a:t> zdraví</a:t>
            </a:r>
            <a:endParaRPr lang="cs-CZ" dirty="0" smtClean="0"/>
          </a:p>
          <a:p>
            <a:pPr>
              <a:buNone/>
            </a:pPr>
            <a:r>
              <a:rPr lang="cs-CZ" sz="7300" dirty="0" smtClean="0"/>
              <a:t>P</a:t>
            </a:r>
            <a:r>
              <a:rPr lang="cs-CZ" dirty="0" smtClean="0"/>
              <a:t> – </a:t>
            </a:r>
            <a:r>
              <a:rPr lang="cs-CZ" sz="4400" dirty="0" smtClean="0"/>
              <a:t>při práci</a:t>
            </a:r>
            <a:endParaRPr lang="cs-CZ" dirty="0" smtClean="0"/>
          </a:p>
          <a:p>
            <a:pPr>
              <a:buNone/>
            </a:pPr>
            <a:endParaRPr lang="cs-CZ" dirty="0" smtClean="0"/>
          </a:p>
          <a:p>
            <a:pPr>
              <a:buNone/>
            </a:pPr>
            <a:r>
              <a:rPr lang="cs-CZ" b="1" dirty="0" smtClean="0">
                <a:solidFill>
                  <a:schemeClr val="accent6">
                    <a:lumMod val="75000"/>
                  </a:schemeClr>
                </a:solidFill>
              </a:rPr>
              <a:t>BOZP</a:t>
            </a:r>
            <a:r>
              <a:rPr lang="cs-CZ" dirty="0" smtClean="0"/>
              <a:t> = soubor opatření (technických, organizačních, výchovných), která při správné aplikaci nebo realizaci vytvoří podmínky k tomu, aby se pravděpodobnost ohrožení nebo poškození lidského zdraví snížila na minimum.</a:t>
            </a:r>
          </a:p>
          <a:p>
            <a:pPr>
              <a:buNone/>
            </a:pPr>
            <a:endParaRPr lang="cs-CZ" dirty="0" smtClean="0"/>
          </a:p>
          <a:p>
            <a:pPr>
              <a:buNone/>
            </a:pPr>
            <a:endParaRPr lang="cs-CZ" dirty="0" smtClean="0"/>
          </a:p>
          <a:p>
            <a:pPr>
              <a:buNone/>
            </a:pPr>
            <a:r>
              <a:rPr lang="cs-CZ" b="1" dirty="0" smtClean="0"/>
              <a:t>Všichni žáci i pracovníci jsou povinni se pravidelně zúčastňovat </a:t>
            </a:r>
            <a:r>
              <a:rPr lang="cs-CZ" b="1" dirty="0" smtClean="0"/>
              <a:t>školení </a:t>
            </a:r>
            <a:r>
              <a:rPr lang="cs-CZ" b="1" dirty="0" smtClean="0"/>
              <a:t>o bezpečnosti práce a také požární ochrany. </a:t>
            </a:r>
            <a:endParaRPr lang="cs-CZ" b="1" dirty="0"/>
          </a:p>
        </p:txBody>
      </p:sp>
      <p:pic>
        <p:nvPicPr>
          <p:cNvPr id="1027" name="Picture 3" descr="C:\Users\Jarka\AppData\Local\Microsoft\Windows\Temporary Internet Files\Content.IE5\L29BKNL9\dglxasset[4].aspx"/>
          <p:cNvPicPr>
            <a:picLocks noChangeAspect="1" noChangeArrowheads="1"/>
          </p:cNvPicPr>
          <p:nvPr/>
        </p:nvPicPr>
        <p:blipFill>
          <a:blip r:embed="rId2" cstate="print"/>
          <a:srcRect/>
          <a:stretch>
            <a:fillRect/>
          </a:stretch>
        </p:blipFill>
        <p:spPr bwMode="auto">
          <a:xfrm>
            <a:off x="4355976" y="1700808"/>
            <a:ext cx="2808312" cy="2235331"/>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cs-CZ" b="1" dirty="0" smtClean="0"/>
              <a:t>BOZP v domácnosti</a:t>
            </a:r>
            <a:endParaRPr lang="cs-CZ" b="1" dirty="0"/>
          </a:p>
        </p:txBody>
      </p:sp>
      <p:sp>
        <p:nvSpPr>
          <p:cNvPr id="3" name="Zástupný symbol pro obsah 2"/>
          <p:cNvSpPr>
            <a:spLocks noGrp="1"/>
          </p:cNvSpPr>
          <p:nvPr>
            <p:ph idx="1"/>
          </p:nvPr>
        </p:nvSpPr>
        <p:spPr/>
        <p:txBody>
          <a:bodyPr>
            <a:normAutofit fontScale="70000" lnSpcReduction="20000"/>
          </a:bodyPr>
          <a:lstStyle/>
          <a:p>
            <a:pPr>
              <a:buNone/>
            </a:pPr>
            <a:r>
              <a:rPr lang="cs-CZ" b="1" dirty="0" smtClean="0">
                <a:solidFill>
                  <a:schemeClr val="accent6">
                    <a:lumMod val="75000"/>
                  </a:schemeClr>
                </a:solidFill>
              </a:rPr>
              <a:t>Hlavní zásady, které musíme dodržovat:</a:t>
            </a:r>
          </a:p>
          <a:p>
            <a:r>
              <a:rPr lang="cs-CZ" dirty="0" smtClean="0"/>
              <a:t>Pracovat svědomitě, pozorně a opatrně.</a:t>
            </a:r>
          </a:p>
          <a:p>
            <a:r>
              <a:rPr lang="cs-CZ" dirty="0" smtClean="0"/>
              <a:t>Nemachrovat a neblbnout.</a:t>
            </a:r>
          </a:p>
          <a:p>
            <a:r>
              <a:rPr lang="cs-CZ" dirty="0" smtClean="0"/>
              <a:t>V kuchyni se nikdy nehoníme.</a:t>
            </a:r>
          </a:p>
          <a:p>
            <a:r>
              <a:rPr lang="cs-CZ" dirty="0" smtClean="0"/>
              <a:t>Dodržovat čistotu (pravidelně umývat nádobí, lednici a utírat prach), hlavně mít vždy suchou a čistou podlahu.</a:t>
            </a:r>
          </a:p>
          <a:p>
            <a:r>
              <a:rPr lang="cs-CZ" dirty="0" smtClean="0"/>
              <a:t>Nikdy nepracujeme s nožem otočeným čepelí k tělu.</a:t>
            </a:r>
          </a:p>
          <a:p>
            <a:r>
              <a:rPr lang="cs-CZ" dirty="0" smtClean="0"/>
              <a:t>Poklice z hrnců vždy odklápíme směrem od těla, abychom se neopařili párou.</a:t>
            </a:r>
          </a:p>
          <a:p>
            <a:r>
              <a:rPr lang="cs-CZ" dirty="0" smtClean="0"/>
              <a:t>Zvýšené opatrnosti dbáme při zacházení s plynovým sporákem, aby nedošlo k úniku plynu do místnosti.</a:t>
            </a:r>
          </a:p>
          <a:p>
            <a:r>
              <a:rPr lang="cs-CZ" dirty="0" smtClean="0"/>
              <a:t>Nikdy nestrkáme prsty do zásuvky!</a:t>
            </a:r>
          </a:p>
          <a:p>
            <a:r>
              <a:rPr lang="cs-CZ" dirty="0" smtClean="0"/>
              <a:t>Čistící prostředky musíme umístit v domácnosti na vyvýšené místo, kde se k němu nemohou dostat děti (riziko otravy!).</a:t>
            </a:r>
          </a:p>
          <a:p>
            <a:endParaRPr lang="cs-CZ" dirty="0" smtClean="0"/>
          </a:p>
          <a:p>
            <a:pPr>
              <a:buNone/>
            </a:pPr>
            <a:endParaRPr lang="cs-CZ" dirty="0" smtClean="0"/>
          </a:p>
          <a:p>
            <a:pPr>
              <a:buNone/>
            </a:pPr>
            <a:endParaRPr lang="cs-CZ" dirty="0" smtClean="0"/>
          </a:p>
          <a:p>
            <a:pPr>
              <a:buNone/>
            </a:pPr>
            <a:endParaRPr lang="cs-CZ"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cs-CZ" b="1" dirty="0" smtClean="0"/>
              <a:t>Jak se zachovat při úniku plynu?</a:t>
            </a:r>
            <a:endParaRPr lang="cs-CZ" b="1" dirty="0"/>
          </a:p>
        </p:txBody>
      </p:sp>
      <p:sp>
        <p:nvSpPr>
          <p:cNvPr id="3" name="Zástupný symbol pro obsah 2"/>
          <p:cNvSpPr>
            <a:spLocks noGrp="1"/>
          </p:cNvSpPr>
          <p:nvPr>
            <p:ph idx="1"/>
          </p:nvPr>
        </p:nvSpPr>
        <p:spPr/>
        <p:txBody>
          <a:bodyPr>
            <a:normAutofit fontScale="70000" lnSpcReduction="20000"/>
          </a:bodyPr>
          <a:lstStyle/>
          <a:p>
            <a:pPr>
              <a:buNone/>
            </a:pPr>
            <a:r>
              <a:rPr lang="cs-CZ" u="sng" dirty="0" smtClean="0">
                <a:solidFill>
                  <a:schemeClr val="accent6">
                    <a:lumMod val="75000"/>
                  </a:schemeClr>
                </a:solidFill>
              </a:rPr>
              <a:t>Pokud ve svém domě/bytě ucítíte únik plynu je důležité dodržet následující zásady:</a:t>
            </a:r>
          </a:p>
          <a:p>
            <a:r>
              <a:rPr lang="cs-CZ" dirty="0" smtClean="0"/>
              <a:t>Vypnout všechny hořáky</a:t>
            </a:r>
          </a:p>
          <a:p>
            <a:r>
              <a:rPr lang="cs-CZ" dirty="0" smtClean="0"/>
              <a:t>Otevřít všechny okna a dveře a pořádně vyvětrat</a:t>
            </a:r>
          </a:p>
          <a:p>
            <a:r>
              <a:rPr lang="cs-CZ" dirty="0" smtClean="0"/>
              <a:t>Uzavřít hlavní uzávěr plynu</a:t>
            </a:r>
          </a:p>
          <a:p>
            <a:r>
              <a:rPr lang="cs-CZ" dirty="0" smtClean="0"/>
              <a:t>Nepoužívat otevřený oheň (svíčky, zapalovač apod.)</a:t>
            </a:r>
          </a:p>
          <a:p>
            <a:r>
              <a:rPr lang="cs-CZ" dirty="0" smtClean="0"/>
              <a:t>Nekouřit</a:t>
            </a:r>
          </a:p>
          <a:p>
            <a:r>
              <a:rPr lang="cs-CZ" dirty="0" smtClean="0"/>
              <a:t>Nepoužívat jiné el. spotřebiče</a:t>
            </a:r>
          </a:p>
          <a:p>
            <a:r>
              <a:rPr lang="cs-CZ" dirty="0" smtClean="0"/>
              <a:t>Nepoužívat elektrické zvonky u dveří a v kontaminované místnosti netelefonovat</a:t>
            </a:r>
          </a:p>
          <a:p>
            <a:r>
              <a:rPr lang="cs-CZ" dirty="0" smtClean="0"/>
              <a:t>Zachovat klid a informovat o úniku plynu ostatní obyvatele budovy</a:t>
            </a:r>
          </a:p>
          <a:p>
            <a:r>
              <a:rPr lang="cs-CZ" dirty="0" smtClean="0"/>
              <a:t>Zavolat a informovat o úniku plynu pohotovostní službu, jednotné číslo pro celou ČR je </a:t>
            </a:r>
            <a:r>
              <a:rPr lang="cs-CZ" b="1" dirty="0" smtClean="0">
                <a:solidFill>
                  <a:srgbClr val="FF0000"/>
                </a:solidFill>
              </a:rPr>
              <a:t>1239</a:t>
            </a:r>
            <a:r>
              <a:rPr lang="cs-CZ" dirty="0" smtClean="0"/>
              <a:t> (volat vždy mimo </a:t>
            </a:r>
            <a:r>
              <a:rPr lang="cs-CZ" dirty="0" smtClean="0"/>
              <a:t>budovu, </a:t>
            </a:r>
            <a:r>
              <a:rPr lang="cs-CZ" dirty="0" smtClean="0"/>
              <a:t>kde uniká plyn, aby nedošlo k explozi).</a:t>
            </a:r>
          </a:p>
          <a:p>
            <a:endParaRPr lang="cs-CZ" dirty="0"/>
          </a:p>
        </p:txBody>
      </p:sp>
      <p:pic>
        <p:nvPicPr>
          <p:cNvPr id="4098" name="Picture 2" descr="C:\Users\Jarka\AppData\Local\Microsoft\Windows\Temporary Internet Files\Content.IE5\TASRWCK4\MC900014755[1].wmf"/>
          <p:cNvPicPr>
            <a:picLocks noChangeAspect="1" noChangeArrowheads="1"/>
          </p:cNvPicPr>
          <p:nvPr/>
        </p:nvPicPr>
        <p:blipFill>
          <a:blip r:embed="rId2" cstate="print"/>
          <a:srcRect/>
          <a:stretch>
            <a:fillRect/>
          </a:stretch>
        </p:blipFill>
        <p:spPr bwMode="auto">
          <a:xfrm>
            <a:off x="7236296" y="2060848"/>
            <a:ext cx="858622" cy="1865376"/>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fontScale="90000"/>
          </a:bodyPr>
          <a:lstStyle/>
          <a:p>
            <a:r>
              <a:rPr lang="cs-CZ" b="1" dirty="0" smtClean="0"/>
              <a:t>Jak zacházet s elektrickými spotřebiči?</a:t>
            </a:r>
            <a:endParaRPr lang="cs-CZ" b="1" dirty="0"/>
          </a:p>
        </p:txBody>
      </p:sp>
      <p:sp>
        <p:nvSpPr>
          <p:cNvPr id="3" name="Zástupný symbol pro obsah 2"/>
          <p:cNvSpPr>
            <a:spLocks noGrp="1"/>
          </p:cNvSpPr>
          <p:nvPr>
            <p:ph idx="1"/>
          </p:nvPr>
        </p:nvSpPr>
        <p:spPr>
          <a:xfrm>
            <a:off x="457200" y="1600201"/>
            <a:ext cx="8229600" cy="4205064"/>
          </a:xfrm>
        </p:spPr>
        <p:txBody>
          <a:bodyPr>
            <a:normAutofit fontScale="62500" lnSpcReduction="20000"/>
          </a:bodyPr>
          <a:lstStyle/>
          <a:p>
            <a:pPr>
              <a:buNone/>
            </a:pPr>
            <a:r>
              <a:rPr lang="cs-CZ" u="sng" dirty="0" smtClean="0">
                <a:solidFill>
                  <a:schemeClr val="accent6">
                    <a:lumMod val="75000"/>
                  </a:schemeClr>
                </a:solidFill>
              </a:rPr>
              <a:t>V každé domácnosti nalezneme elektrické spotřebiče. Mohou být velmi nebezpečné, pokud nejsou používány správně. Proto je nutné dbát těchto zásad:</a:t>
            </a:r>
          </a:p>
          <a:p>
            <a:r>
              <a:rPr lang="cs-CZ" sz="2900" dirty="0" smtClean="0"/>
              <a:t>Nový elektrický spotřebič musí být vždy označen značkou shody CE (CONFORMITY EUROPE).</a:t>
            </a:r>
          </a:p>
          <a:p>
            <a:r>
              <a:rPr lang="cs-CZ" sz="2900" dirty="0" smtClean="0"/>
              <a:t>Elektrický spotřebič musí být označen návodem k použití v ČR v češtině.</a:t>
            </a:r>
          </a:p>
          <a:p>
            <a:r>
              <a:rPr lang="cs-CZ" sz="2900" dirty="0" smtClean="0"/>
              <a:t>Vhodné umístění spotřebiče (vlhké prostředí není příznivé).</a:t>
            </a:r>
          </a:p>
          <a:p>
            <a:r>
              <a:rPr lang="cs-CZ" sz="2900" dirty="0" smtClean="0"/>
              <a:t>Čistění elektrických spotřebičů provádíme jen tehdy, když je spotřebič vypnutý!</a:t>
            </a:r>
          </a:p>
          <a:p>
            <a:r>
              <a:rPr lang="cs-CZ" sz="2900" dirty="0" smtClean="0"/>
              <a:t>Při odchodu z bytu vypneme všechny spotřebiče, případně přívod vytáhneme ze zásuvky (např. varná konvice). </a:t>
            </a:r>
          </a:p>
          <a:p>
            <a:r>
              <a:rPr lang="cs-CZ" sz="2900" dirty="0" smtClean="0"/>
              <a:t>Nikdy sami spotřebiče neopravujeme. </a:t>
            </a:r>
          </a:p>
          <a:p>
            <a:r>
              <a:rPr lang="cs-CZ" sz="2900" dirty="0" smtClean="0"/>
              <a:t>Pokud zaznamenáme vadu spotřebiče (např. jiskření, zápach po spálenině apod.) ihned spotřebič odpojíme a zavoláme odborného opraváře.</a:t>
            </a:r>
          </a:p>
          <a:p>
            <a:r>
              <a:rPr lang="cs-CZ" sz="2900" dirty="0" smtClean="0"/>
              <a:t>Nikdy nepoužíváme elektrické spotřebiče ve vaně (riziko zásahu elektrickým proudem – smrt)!</a:t>
            </a:r>
          </a:p>
          <a:p>
            <a:endParaRPr lang="cs-CZ" dirty="0"/>
          </a:p>
        </p:txBody>
      </p:sp>
      <p:pic>
        <p:nvPicPr>
          <p:cNvPr id="16" name="Picture 2" descr="C:\Users\Jarka\Desktop\Dumy\fotky\IMG_0510.JPG"/>
          <p:cNvPicPr>
            <a:picLocks noChangeAspect="1" noChangeArrowheads="1"/>
          </p:cNvPicPr>
          <p:nvPr/>
        </p:nvPicPr>
        <p:blipFill>
          <a:blip r:embed="rId2" cstate="print"/>
          <a:srcRect/>
          <a:stretch>
            <a:fillRect/>
          </a:stretch>
        </p:blipFill>
        <p:spPr bwMode="auto">
          <a:xfrm>
            <a:off x="1619672" y="5517232"/>
            <a:ext cx="1440000" cy="1080000"/>
          </a:xfrm>
          <a:prstGeom prst="rect">
            <a:avLst/>
          </a:prstGeom>
          <a:noFill/>
        </p:spPr>
      </p:pic>
      <p:pic>
        <p:nvPicPr>
          <p:cNvPr id="17" name="Picture 3" descr="C:\Users\Jarka\Desktop\Dumy\fotky\IMG_0511.JPG"/>
          <p:cNvPicPr>
            <a:picLocks noChangeAspect="1" noChangeArrowheads="1"/>
          </p:cNvPicPr>
          <p:nvPr/>
        </p:nvPicPr>
        <p:blipFill>
          <a:blip r:embed="rId3" cstate="print"/>
          <a:srcRect/>
          <a:stretch>
            <a:fillRect/>
          </a:stretch>
        </p:blipFill>
        <p:spPr bwMode="auto">
          <a:xfrm>
            <a:off x="5796136" y="5445224"/>
            <a:ext cx="1440000" cy="1080000"/>
          </a:xfrm>
          <a:prstGeom prst="rect">
            <a:avLst/>
          </a:prstGeom>
          <a:noFill/>
        </p:spPr>
      </p:pic>
      <p:sp>
        <p:nvSpPr>
          <p:cNvPr id="18" name="Šipka doprava 17"/>
          <p:cNvSpPr/>
          <p:nvPr/>
        </p:nvSpPr>
        <p:spPr>
          <a:xfrm>
            <a:off x="3995936" y="5805264"/>
            <a:ext cx="1008112"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cs-CZ" b="1" dirty="0" smtClean="0"/>
              <a:t>BOZP v domácnosti</a:t>
            </a:r>
            <a:endParaRPr lang="cs-CZ" b="1" dirty="0"/>
          </a:p>
        </p:txBody>
      </p:sp>
      <p:sp>
        <p:nvSpPr>
          <p:cNvPr id="3" name="Zástupný symbol pro obsah 2"/>
          <p:cNvSpPr>
            <a:spLocks noGrp="1"/>
          </p:cNvSpPr>
          <p:nvPr>
            <p:ph idx="1"/>
          </p:nvPr>
        </p:nvSpPr>
        <p:spPr/>
        <p:txBody>
          <a:bodyPr/>
          <a:lstStyle/>
          <a:p>
            <a:pPr>
              <a:buNone/>
            </a:pPr>
            <a:r>
              <a:rPr lang="cs-CZ" dirty="0" smtClean="0"/>
              <a:t>Jak již víte, NIKDY nesmíte strkat prsty (a už vůbec ne mokré) do zásuvek v bytě. Abychom tomuto předešli, dáme v bytě do snadno přístupných zásuvek </a:t>
            </a:r>
            <a:r>
              <a:rPr lang="cs-CZ" b="1" dirty="0" smtClean="0">
                <a:solidFill>
                  <a:schemeClr val="accent6">
                    <a:lumMod val="75000"/>
                  </a:schemeClr>
                </a:solidFill>
              </a:rPr>
              <a:t>dětské pojistky</a:t>
            </a:r>
            <a:r>
              <a:rPr lang="cs-CZ" dirty="0" smtClean="0"/>
              <a:t>.</a:t>
            </a:r>
            <a:endParaRPr lang="cs-CZ" dirty="0"/>
          </a:p>
        </p:txBody>
      </p:sp>
      <p:pic>
        <p:nvPicPr>
          <p:cNvPr id="4" name="Picture 4" descr="C:\Users\Jarka\Desktop\Dumy\fotky\IMG_0513.JPG"/>
          <p:cNvPicPr>
            <a:picLocks noChangeAspect="1" noChangeArrowheads="1"/>
          </p:cNvPicPr>
          <p:nvPr/>
        </p:nvPicPr>
        <p:blipFill>
          <a:blip r:embed="rId2" cstate="print"/>
          <a:srcRect/>
          <a:stretch>
            <a:fillRect/>
          </a:stretch>
        </p:blipFill>
        <p:spPr bwMode="auto">
          <a:xfrm>
            <a:off x="755576" y="4149080"/>
            <a:ext cx="2880000" cy="2160000"/>
          </a:xfrm>
          <a:prstGeom prst="rect">
            <a:avLst/>
          </a:prstGeom>
          <a:noFill/>
        </p:spPr>
      </p:pic>
      <p:pic>
        <p:nvPicPr>
          <p:cNvPr id="5" name="Picture 2" descr="C:\Users\Jarka\Desktop\Dumy\fotky\IMG_0516.JPG"/>
          <p:cNvPicPr>
            <a:picLocks noChangeAspect="1" noChangeArrowheads="1"/>
          </p:cNvPicPr>
          <p:nvPr/>
        </p:nvPicPr>
        <p:blipFill>
          <a:blip r:embed="rId3" cstate="print"/>
          <a:srcRect/>
          <a:stretch>
            <a:fillRect/>
          </a:stretch>
        </p:blipFill>
        <p:spPr bwMode="auto">
          <a:xfrm>
            <a:off x="5508104" y="4149080"/>
            <a:ext cx="2880000" cy="2160000"/>
          </a:xfrm>
          <a:prstGeom prst="rect">
            <a:avLst/>
          </a:prstGeom>
          <a:noFill/>
        </p:spPr>
      </p:pic>
      <p:sp>
        <p:nvSpPr>
          <p:cNvPr id="6" name="Šipka doprava 5"/>
          <p:cNvSpPr/>
          <p:nvPr/>
        </p:nvSpPr>
        <p:spPr>
          <a:xfrm>
            <a:off x="3995936" y="4869160"/>
            <a:ext cx="1224136" cy="7920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fontScale="90000"/>
          </a:bodyPr>
          <a:lstStyle/>
          <a:p>
            <a:r>
              <a:rPr lang="cs-CZ" b="1" dirty="0" smtClean="0"/>
              <a:t>Urči, která obrázková spojení jsou nebezpečná. Zakroužkuj je!</a:t>
            </a:r>
            <a:endParaRPr lang="cs-CZ" b="1" dirty="0"/>
          </a:p>
        </p:txBody>
      </p:sp>
      <p:pic>
        <p:nvPicPr>
          <p:cNvPr id="9218" name="Picture 2" descr="C:\Users\Jarka\AppData\Local\Microsoft\Windows\Temporary Internet Files\Content.IE5\G1N9V4FL\dglxasset[1].aspx"/>
          <p:cNvPicPr>
            <a:picLocks noChangeAspect="1" noChangeArrowheads="1"/>
          </p:cNvPicPr>
          <p:nvPr/>
        </p:nvPicPr>
        <p:blipFill>
          <a:blip r:embed="rId2" cstate="print"/>
          <a:srcRect/>
          <a:stretch>
            <a:fillRect/>
          </a:stretch>
        </p:blipFill>
        <p:spPr bwMode="auto">
          <a:xfrm>
            <a:off x="467544" y="1700808"/>
            <a:ext cx="936104" cy="1091211"/>
          </a:xfrm>
          <a:prstGeom prst="rect">
            <a:avLst/>
          </a:prstGeom>
          <a:noFill/>
        </p:spPr>
      </p:pic>
      <p:pic>
        <p:nvPicPr>
          <p:cNvPr id="9219" name="Picture 3" descr="C:\Users\Jarka\AppData\Local\Microsoft\Windows\Temporary Internet Files\Content.IE5\MU4WTOKD\dglxasset[1].aspx"/>
          <p:cNvPicPr>
            <a:picLocks noChangeAspect="1" noChangeArrowheads="1"/>
          </p:cNvPicPr>
          <p:nvPr/>
        </p:nvPicPr>
        <p:blipFill>
          <a:blip r:embed="rId3" cstate="print"/>
          <a:srcRect/>
          <a:stretch>
            <a:fillRect/>
          </a:stretch>
        </p:blipFill>
        <p:spPr bwMode="auto">
          <a:xfrm>
            <a:off x="2699792" y="1556792"/>
            <a:ext cx="1638796" cy="1166082"/>
          </a:xfrm>
          <a:prstGeom prst="rect">
            <a:avLst/>
          </a:prstGeom>
          <a:noFill/>
        </p:spPr>
      </p:pic>
      <p:sp>
        <p:nvSpPr>
          <p:cNvPr id="6" name="Šipka doprava 5"/>
          <p:cNvSpPr/>
          <p:nvPr/>
        </p:nvSpPr>
        <p:spPr>
          <a:xfrm>
            <a:off x="1835696" y="2060848"/>
            <a:ext cx="576064"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 name="Picture 2" descr="C:\Users\Jarka\Desktop\Dumy\fotky\IMG_0510.JPG"/>
          <p:cNvPicPr>
            <a:picLocks noChangeAspect="1" noChangeArrowheads="1"/>
          </p:cNvPicPr>
          <p:nvPr/>
        </p:nvPicPr>
        <p:blipFill>
          <a:blip r:embed="rId4" cstate="print"/>
          <a:srcRect/>
          <a:stretch>
            <a:fillRect/>
          </a:stretch>
        </p:blipFill>
        <p:spPr bwMode="auto">
          <a:xfrm>
            <a:off x="395536" y="3284984"/>
            <a:ext cx="1440000" cy="1080000"/>
          </a:xfrm>
          <a:prstGeom prst="rect">
            <a:avLst/>
          </a:prstGeom>
          <a:noFill/>
        </p:spPr>
      </p:pic>
      <p:pic>
        <p:nvPicPr>
          <p:cNvPr id="8" name="Picture 3" descr="C:\Users\Jarka\Desktop\Dumy\fotky\IMG_0511.JPG"/>
          <p:cNvPicPr>
            <a:picLocks noChangeAspect="1" noChangeArrowheads="1"/>
          </p:cNvPicPr>
          <p:nvPr/>
        </p:nvPicPr>
        <p:blipFill>
          <a:blip r:embed="rId5" cstate="print"/>
          <a:srcRect/>
          <a:stretch>
            <a:fillRect/>
          </a:stretch>
        </p:blipFill>
        <p:spPr bwMode="auto">
          <a:xfrm>
            <a:off x="2915816" y="3212976"/>
            <a:ext cx="1440000" cy="1080000"/>
          </a:xfrm>
          <a:prstGeom prst="rect">
            <a:avLst/>
          </a:prstGeom>
          <a:noFill/>
        </p:spPr>
      </p:pic>
      <p:sp>
        <p:nvSpPr>
          <p:cNvPr id="9" name="Šipka doprava 8"/>
          <p:cNvSpPr/>
          <p:nvPr/>
        </p:nvSpPr>
        <p:spPr>
          <a:xfrm>
            <a:off x="2123728" y="3573016"/>
            <a:ext cx="576064"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220" name="Picture 4" descr="C:\Users\Jarka\AppData\Local\Microsoft\Windows\Temporary Internet Files\Content.IE5\TASRWCK4\MC900281718[1].wmf"/>
          <p:cNvPicPr>
            <a:picLocks noChangeAspect="1" noChangeArrowheads="1"/>
          </p:cNvPicPr>
          <p:nvPr/>
        </p:nvPicPr>
        <p:blipFill>
          <a:blip r:embed="rId6" cstate="print"/>
          <a:srcRect/>
          <a:stretch>
            <a:fillRect/>
          </a:stretch>
        </p:blipFill>
        <p:spPr bwMode="auto">
          <a:xfrm>
            <a:off x="611560" y="4653136"/>
            <a:ext cx="720080" cy="1518857"/>
          </a:xfrm>
          <a:prstGeom prst="rect">
            <a:avLst/>
          </a:prstGeom>
          <a:noFill/>
        </p:spPr>
      </p:pic>
      <p:pic>
        <p:nvPicPr>
          <p:cNvPr id="9221" name="Picture 5" descr="C:\Users\Jarka\AppData\Local\Microsoft\Windows\Temporary Internet Files\Content.IE5\MU4WTOKD\MC900398061[1].wmf"/>
          <p:cNvPicPr>
            <a:picLocks noChangeAspect="1" noChangeArrowheads="1"/>
          </p:cNvPicPr>
          <p:nvPr/>
        </p:nvPicPr>
        <p:blipFill>
          <a:blip r:embed="rId7" cstate="print"/>
          <a:srcRect/>
          <a:stretch>
            <a:fillRect/>
          </a:stretch>
        </p:blipFill>
        <p:spPr bwMode="auto">
          <a:xfrm>
            <a:off x="3059832" y="4797152"/>
            <a:ext cx="1293421" cy="1296144"/>
          </a:xfrm>
          <a:prstGeom prst="rect">
            <a:avLst/>
          </a:prstGeom>
          <a:noFill/>
        </p:spPr>
      </p:pic>
      <p:sp>
        <p:nvSpPr>
          <p:cNvPr id="12" name="Šipka doprava 11"/>
          <p:cNvSpPr/>
          <p:nvPr/>
        </p:nvSpPr>
        <p:spPr>
          <a:xfrm>
            <a:off x="1907704" y="5301208"/>
            <a:ext cx="7920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223" name="Picture 7" descr="C:\Users\Jarka\AppData\Local\Microsoft\Windows\Temporary Internet Files\Content.IE5\G1N9V4FL\MC900440678[1].png"/>
          <p:cNvPicPr>
            <a:picLocks noChangeAspect="1" noChangeArrowheads="1"/>
          </p:cNvPicPr>
          <p:nvPr/>
        </p:nvPicPr>
        <p:blipFill>
          <a:blip r:embed="rId8" cstate="print"/>
          <a:srcRect/>
          <a:stretch>
            <a:fillRect/>
          </a:stretch>
        </p:blipFill>
        <p:spPr bwMode="auto">
          <a:xfrm>
            <a:off x="6228184" y="1772816"/>
            <a:ext cx="1728192" cy="1371429"/>
          </a:xfrm>
          <a:prstGeom prst="rect">
            <a:avLst/>
          </a:prstGeom>
          <a:noFill/>
        </p:spPr>
      </p:pic>
      <p:pic>
        <p:nvPicPr>
          <p:cNvPr id="15" name="Picture 2" descr="C:\Users\Jarka\Desktop\Dumy\fotky\IMG_0518.JPG"/>
          <p:cNvPicPr>
            <a:picLocks noGrp="1" noChangeAspect="1" noChangeArrowheads="1"/>
          </p:cNvPicPr>
          <p:nvPr>
            <p:ph idx="1"/>
          </p:nvPr>
        </p:nvPicPr>
        <p:blipFill>
          <a:blip r:embed="rId9" cstate="print"/>
          <a:srcRect/>
          <a:stretch>
            <a:fillRect/>
          </a:stretch>
        </p:blipFill>
        <p:spPr bwMode="auto">
          <a:xfrm>
            <a:off x="6084168" y="4581128"/>
            <a:ext cx="2232248" cy="1512168"/>
          </a:xfrm>
          <a:prstGeom prst="rect">
            <a:avLst/>
          </a:prstGeom>
          <a:noFill/>
        </p:spPr>
      </p:pic>
      <p:sp>
        <p:nvSpPr>
          <p:cNvPr id="16" name="Šipka dolů 15"/>
          <p:cNvSpPr/>
          <p:nvPr/>
        </p:nvSpPr>
        <p:spPr>
          <a:xfrm>
            <a:off x="6804248" y="3356992"/>
            <a:ext cx="720080" cy="9361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cs-CZ" b="1" dirty="0" smtClean="0"/>
              <a:t>První pomoc v domácnosti</a:t>
            </a:r>
            <a:endParaRPr lang="cs-CZ" b="1" dirty="0"/>
          </a:p>
        </p:txBody>
      </p:sp>
      <p:sp>
        <p:nvSpPr>
          <p:cNvPr id="3" name="Zástupný symbol pro obsah 2"/>
          <p:cNvSpPr>
            <a:spLocks noGrp="1"/>
          </p:cNvSpPr>
          <p:nvPr>
            <p:ph idx="1"/>
          </p:nvPr>
        </p:nvSpPr>
        <p:spPr/>
        <p:txBody>
          <a:bodyPr>
            <a:normAutofit/>
          </a:bodyPr>
          <a:lstStyle/>
          <a:p>
            <a:pPr>
              <a:buNone/>
            </a:pPr>
            <a:r>
              <a:rPr lang="cs-CZ" sz="2400" dirty="0" smtClean="0"/>
              <a:t>V každé domácnosti se občas neubráníme menším poraněním. Je potřeba zachovat klid a pečlivě zvážit, zda se jedná o malé poranění, které zvládneme ošetřit sami nebo zda je nutné zavolat odbornou lékařskou pomoc. </a:t>
            </a:r>
          </a:p>
          <a:p>
            <a:pPr algn="ctr">
              <a:buNone/>
            </a:pPr>
            <a:endParaRPr lang="cs-CZ" sz="2400" b="1" dirty="0" smtClean="0">
              <a:solidFill>
                <a:schemeClr val="accent6">
                  <a:lumMod val="75000"/>
                </a:schemeClr>
              </a:solidFill>
            </a:endParaRPr>
          </a:p>
          <a:p>
            <a:pPr>
              <a:buNone/>
            </a:pPr>
            <a:r>
              <a:rPr lang="cs-CZ" b="1" dirty="0" smtClean="0">
                <a:solidFill>
                  <a:schemeClr val="accent6">
                    <a:lumMod val="75000"/>
                  </a:schemeClr>
                </a:solidFill>
              </a:rPr>
              <a:t>Kam volat v případě nouze?</a:t>
            </a:r>
          </a:p>
          <a:p>
            <a:pPr>
              <a:buNone/>
            </a:pPr>
            <a:endParaRPr lang="cs-CZ" b="1" dirty="0" smtClean="0">
              <a:solidFill>
                <a:schemeClr val="accent6">
                  <a:lumMod val="75000"/>
                </a:schemeClr>
              </a:solidFill>
            </a:endParaRPr>
          </a:p>
        </p:txBody>
      </p:sp>
      <p:graphicFrame>
        <p:nvGraphicFramePr>
          <p:cNvPr id="4" name="Tabulka 3"/>
          <p:cNvGraphicFramePr>
            <a:graphicFrameLocks noGrp="1"/>
          </p:cNvGraphicFramePr>
          <p:nvPr/>
        </p:nvGraphicFramePr>
        <p:xfrm>
          <a:off x="971600" y="4797151"/>
          <a:ext cx="7272808" cy="1800201"/>
        </p:xfrm>
        <a:graphic>
          <a:graphicData uri="http://schemas.openxmlformats.org/drawingml/2006/table">
            <a:tbl>
              <a:tblPr firstRow="1" bandRow="1">
                <a:tableStyleId>{00A15C55-8517-42AA-B614-E9B94910E393}</a:tableStyleId>
              </a:tblPr>
              <a:tblGrid>
                <a:gridCol w="3636404"/>
                <a:gridCol w="3636404"/>
              </a:tblGrid>
              <a:tr h="600067">
                <a:tc>
                  <a:txBody>
                    <a:bodyPr/>
                    <a:lstStyle/>
                    <a:p>
                      <a:pPr algn="ctr"/>
                      <a:r>
                        <a:rPr lang="cs-CZ" sz="2800" b="1" dirty="0" smtClean="0">
                          <a:solidFill>
                            <a:schemeClr val="tx1"/>
                          </a:solidFill>
                        </a:rPr>
                        <a:t>155, 112</a:t>
                      </a:r>
                      <a:endParaRPr lang="cs-CZ" sz="2800" b="1" dirty="0">
                        <a:solidFill>
                          <a:schemeClr val="tx1"/>
                        </a:solidFill>
                      </a:endParaRPr>
                    </a:p>
                  </a:txBody>
                  <a:tcPr/>
                </a:tc>
                <a:tc>
                  <a:txBody>
                    <a:bodyPr/>
                    <a:lstStyle/>
                    <a:p>
                      <a:pPr algn="ctr"/>
                      <a:r>
                        <a:rPr lang="cs-CZ" sz="2800" b="1" dirty="0" smtClean="0">
                          <a:solidFill>
                            <a:schemeClr val="tx1"/>
                          </a:solidFill>
                        </a:rPr>
                        <a:t>ZÁCHRANNÁ SLUŽBA</a:t>
                      </a:r>
                      <a:endParaRPr lang="cs-CZ" sz="2800" b="1" dirty="0">
                        <a:solidFill>
                          <a:schemeClr val="tx1"/>
                        </a:solidFill>
                      </a:endParaRPr>
                    </a:p>
                  </a:txBody>
                  <a:tcPr/>
                </a:tc>
              </a:tr>
              <a:tr h="600067">
                <a:tc>
                  <a:txBody>
                    <a:bodyPr/>
                    <a:lstStyle/>
                    <a:p>
                      <a:pPr algn="ctr"/>
                      <a:r>
                        <a:rPr lang="cs-CZ" sz="2800" b="1" dirty="0" smtClean="0">
                          <a:solidFill>
                            <a:schemeClr val="tx1"/>
                          </a:solidFill>
                        </a:rPr>
                        <a:t>150</a:t>
                      </a:r>
                      <a:endParaRPr lang="cs-CZ" sz="2800" b="1" dirty="0">
                        <a:solidFill>
                          <a:schemeClr val="tx1"/>
                        </a:solidFill>
                      </a:endParaRPr>
                    </a:p>
                  </a:txBody>
                  <a:tcPr/>
                </a:tc>
                <a:tc>
                  <a:txBody>
                    <a:bodyPr/>
                    <a:lstStyle/>
                    <a:p>
                      <a:pPr algn="ctr"/>
                      <a:r>
                        <a:rPr lang="cs-CZ" sz="2800" b="1" dirty="0" smtClean="0">
                          <a:solidFill>
                            <a:schemeClr val="tx1"/>
                          </a:solidFill>
                        </a:rPr>
                        <a:t>HASIČI</a:t>
                      </a:r>
                      <a:endParaRPr lang="cs-CZ" sz="2800" b="1" dirty="0">
                        <a:solidFill>
                          <a:schemeClr val="tx1"/>
                        </a:solidFill>
                      </a:endParaRPr>
                    </a:p>
                  </a:txBody>
                  <a:tcPr/>
                </a:tc>
              </a:tr>
              <a:tr h="600067">
                <a:tc>
                  <a:txBody>
                    <a:bodyPr/>
                    <a:lstStyle/>
                    <a:p>
                      <a:pPr algn="ctr"/>
                      <a:r>
                        <a:rPr lang="cs-CZ" sz="2800" b="1" dirty="0" smtClean="0">
                          <a:solidFill>
                            <a:schemeClr val="tx1"/>
                          </a:solidFill>
                        </a:rPr>
                        <a:t>158</a:t>
                      </a:r>
                      <a:endParaRPr lang="cs-CZ" sz="2800" b="1" dirty="0">
                        <a:solidFill>
                          <a:schemeClr val="tx1"/>
                        </a:solidFill>
                      </a:endParaRPr>
                    </a:p>
                  </a:txBody>
                  <a:tcPr/>
                </a:tc>
                <a:tc>
                  <a:txBody>
                    <a:bodyPr/>
                    <a:lstStyle/>
                    <a:p>
                      <a:pPr algn="ctr"/>
                      <a:r>
                        <a:rPr lang="cs-CZ" sz="2800" b="1" dirty="0" smtClean="0">
                          <a:solidFill>
                            <a:schemeClr val="tx1"/>
                          </a:solidFill>
                        </a:rPr>
                        <a:t>POLICIE</a:t>
                      </a:r>
                      <a:endParaRPr lang="cs-CZ" sz="2800" b="1" dirty="0">
                        <a:solidFill>
                          <a:schemeClr val="tx1"/>
                        </a:solidFill>
                      </a:endParaRPr>
                    </a:p>
                  </a:txBody>
                  <a:tcPr/>
                </a:tc>
              </a:tr>
            </a:tbl>
          </a:graphicData>
        </a:graphic>
      </p:graphicFrame>
      <p:pic>
        <p:nvPicPr>
          <p:cNvPr id="2051" name="Picture 3" descr="C:\Users\Jarka\AppData\Local\Microsoft\Windows\Temporary Internet Files\Content.IE5\Z6IV408G\MC900430337[1].wmf"/>
          <p:cNvPicPr>
            <a:picLocks noChangeAspect="1" noChangeArrowheads="1"/>
          </p:cNvPicPr>
          <p:nvPr/>
        </p:nvPicPr>
        <p:blipFill>
          <a:blip r:embed="rId2" cstate="print"/>
          <a:srcRect/>
          <a:stretch>
            <a:fillRect/>
          </a:stretch>
        </p:blipFill>
        <p:spPr bwMode="auto">
          <a:xfrm>
            <a:off x="6012160" y="2924944"/>
            <a:ext cx="1752600" cy="175260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cs-CZ" b="1" dirty="0" smtClean="0"/>
              <a:t>Domácí lékárnička</a:t>
            </a:r>
            <a:endParaRPr lang="cs-CZ" b="1" dirty="0"/>
          </a:p>
        </p:txBody>
      </p:sp>
      <p:sp>
        <p:nvSpPr>
          <p:cNvPr id="3" name="Zástupný symbol pro obsah 2"/>
          <p:cNvSpPr>
            <a:spLocks noGrp="1"/>
          </p:cNvSpPr>
          <p:nvPr>
            <p:ph idx="1"/>
          </p:nvPr>
        </p:nvSpPr>
        <p:spPr>
          <a:xfrm>
            <a:off x="457200" y="1600200"/>
            <a:ext cx="8229600" cy="4997152"/>
          </a:xfrm>
        </p:spPr>
        <p:txBody>
          <a:bodyPr>
            <a:normAutofit fontScale="25000" lnSpcReduction="20000"/>
          </a:bodyPr>
          <a:lstStyle/>
          <a:p>
            <a:pPr>
              <a:buNone/>
            </a:pPr>
            <a:r>
              <a:rPr lang="cs-CZ" sz="7200" b="1" dirty="0" smtClean="0">
                <a:solidFill>
                  <a:schemeClr val="accent6">
                    <a:lumMod val="75000"/>
                  </a:schemeClr>
                </a:solidFill>
              </a:rPr>
              <a:t>V každé domácnosti nesmí chybět lékárnička, která by měla obsahovat:</a:t>
            </a:r>
          </a:p>
          <a:p>
            <a:r>
              <a:rPr lang="cs-CZ" sz="7200" dirty="0" smtClean="0"/>
              <a:t>Obvaz (gázový a elastický)</a:t>
            </a:r>
          </a:p>
          <a:p>
            <a:r>
              <a:rPr lang="cs-CZ" sz="7200" dirty="0" smtClean="0"/>
              <a:t>Náplast (obyčejná a polštářková)</a:t>
            </a:r>
          </a:p>
          <a:p>
            <a:r>
              <a:rPr lang="cs-CZ" sz="7200" dirty="0" smtClean="0"/>
              <a:t>Rychloobvaz na rány</a:t>
            </a:r>
          </a:p>
          <a:p>
            <a:r>
              <a:rPr lang="cs-CZ" sz="7200" dirty="0" smtClean="0"/>
              <a:t>Obvazovou vatu</a:t>
            </a:r>
          </a:p>
          <a:p>
            <a:r>
              <a:rPr lang="cs-CZ" sz="7200" dirty="0" smtClean="0"/>
              <a:t>Trojcípý šátek</a:t>
            </a:r>
          </a:p>
          <a:p>
            <a:r>
              <a:rPr lang="cs-CZ" sz="7200" dirty="0" smtClean="0"/>
              <a:t>Nůžky</a:t>
            </a:r>
          </a:p>
          <a:p>
            <a:r>
              <a:rPr lang="cs-CZ" sz="7200" dirty="0" smtClean="0"/>
              <a:t>Dezinfekční prostředek na čištění ran</a:t>
            </a:r>
          </a:p>
          <a:p>
            <a:r>
              <a:rPr lang="cs-CZ" sz="7200" dirty="0" smtClean="0"/>
              <a:t>Teploměr</a:t>
            </a:r>
          </a:p>
          <a:p>
            <a:r>
              <a:rPr lang="cs-CZ" sz="7200" dirty="0" smtClean="0"/>
              <a:t>Pinzetu</a:t>
            </a:r>
          </a:p>
          <a:p>
            <a:r>
              <a:rPr lang="cs-CZ" sz="7200" dirty="0" smtClean="0"/>
              <a:t>Léky proti bolesti zubů, hlavy, v krku apod.</a:t>
            </a:r>
          </a:p>
          <a:p>
            <a:r>
              <a:rPr lang="cs-CZ" sz="7200" dirty="0" smtClean="0"/>
              <a:t>Léky proti horečce, průjmu či zácpě</a:t>
            </a:r>
          </a:p>
          <a:p>
            <a:r>
              <a:rPr lang="cs-CZ" sz="7200" dirty="0" smtClean="0"/>
              <a:t>Léky (gel) proti a po štípnutí hmyzem</a:t>
            </a:r>
          </a:p>
          <a:p>
            <a:r>
              <a:rPr lang="cs-CZ" sz="7200" dirty="0" smtClean="0"/>
              <a:t>Dezinfekční oční kapky a roztok pro výplach očí</a:t>
            </a:r>
          </a:p>
          <a:p>
            <a:r>
              <a:rPr lang="cs-CZ" sz="7200" dirty="0" smtClean="0"/>
              <a:t>prostředky pro první pomoc při ošetření popálenin, hnisavých ran</a:t>
            </a:r>
          </a:p>
          <a:p>
            <a:endParaRPr lang="cs-CZ" sz="4000" dirty="0" smtClean="0"/>
          </a:p>
          <a:p>
            <a:endParaRPr lang="cs-CZ" sz="4000" dirty="0" smtClean="0"/>
          </a:p>
          <a:p>
            <a:pPr>
              <a:buNone/>
            </a:pPr>
            <a:r>
              <a:rPr lang="cs-CZ" sz="8000" b="1" dirty="0" smtClean="0">
                <a:solidFill>
                  <a:schemeClr val="accent6">
                    <a:lumMod val="75000"/>
                  </a:schemeClr>
                </a:solidFill>
              </a:rPr>
              <a:t>Lékárnička musí být v domácnosti uložena na suchém místě mimo dosah dětí! </a:t>
            </a:r>
          </a:p>
          <a:p>
            <a:endParaRPr lang="cs-CZ" dirty="0" smtClean="0"/>
          </a:p>
          <a:p>
            <a:endParaRPr lang="cs-CZ" dirty="0"/>
          </a:p>
        </p:txBody>
      </p:sp>
      <p:pic>
        <p:nvPicPr>
          <p:cNvPr id="11267" name="Picture 3" descr="C:\Users\Jarka\AppData\Local\Microsoft\Windows\Temporary Internet Files\Content.IE5\MU4WTOKD\MC900251781[1].wmf"/>
          <p:cNvPicPr>
            <a:picLocks noChangeAspect="1" noChangeArrowheads="1"/>
          </p:cNvPicPr>
          <p:nvPr/>
        </p:nvPicPr>
        <p:blipFill>
          <a:blip r:embed="rId2" cstate="print"/>
          <a:srcRect/>
          <a:stretch>
            <a:fillRect/>
          </a:stretch>
        </p:blipFill>
        <p:spPr bwMode="auto">
          <a:xfrm>
            <a:off x="5940152" y="2492896"/>
            <a:ext cx="2508340" cy="1944216"/>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Co patří do domácí lékárničky? Klikni na správné obrázky!</a:t>
            </a:r>
            <a:endParaRPr lang="cs-CZ" b="1" dirty="0"/>
          </a:p>
        </p:txBody>
      </p:sp>
      <p:sp>
        <p:nvSpPr>
          <p:cNvPr id="5" name="Obdélník 4"/>
          <p:cNvSpPr/>
          <p:nvPr/>
        </p:nvSpPr>
        <p:spPr>
          <a:xfrm>
            <a:off x="1979712" y="2060848"/>
            <a:ext cx="5040560" cy="2016224"/>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hnutý pruh 5"/>
          <p:cNvSpPr/>
          <p:nvPr/>
        </p:nvSpPr>
        <p:spPr>
          <a:xfrm>
            <a:off x="3635896" y="1700808"/>
            <a:ext cx="1512168" cy="36004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Kříž 6"/>
          <p:cNvSpPr/>
          <p:nvPr/>
        </p:nvSpPr>
        <p:spPr>
          <a:xfrm>
            <a:off x="3851920" y="2564904"/>
            <a:ext cx="1224136" cy="1080120"/>
          </a:xfrm>
          <a:prstGeom prst="plu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solidFill>
                <a:srgbClr val="FF0000"/>
              </a:solidFill>
            </a:endParaRPr>
          </a:p>
        </p:txBody>
      </p:sp>
      <p:pic>
        <p:nvPicPr>
          <p:cNvPr id="12291" name="Picture 3" descr="C:\Users\Jarka\AppData\Local\Microsoft\Windows\Temporary Internet Files\Content.IE5\W7U3XZIE\MC900215940[1].wmf"/>
          <p:cNvPicPr>
            <a:picLocks noChangeAspect="1" noChangeArrowheads="1"/>
          </p:cNvPicPr>
          <p:nvPr/>
        </p:nvPicPr>
        <p:blipFill>
          <a:blip r:embed="rId2" cstate="print"/>
          <a:srcRect/>
          <a:stretch>
            <a:fillRect/>
          </a:stretch>
        </p:blipFill>
        <p:spPr bwMode="auto">
          <a:xfrm>
            <a:off x="7740352" y="5877272"/>
            <a:ext cx="1080631" cy="720080"/>
          </a:xfrm>
          <a:prstGeom prst="rect">
            <a:avLst/>
          </a:prstGeom>
          <a:noFill/>
        </p:spPr>
      </p:pic>
      <p:pic>
        <p:nvPicPr>
          <p:cNvPr id="12292" name="Picture 4" descr="C:\Users\Jarka\AppData\Local\Microsoft\Windows\Temporary Internet Files\Content.IE5\G1N9V4FL\MC900440408[1].png"/>
          <p:cNvPicPr>
            <a:picLocks noChangeAspect="1" noChangeArrowheads="1"/>
          </p:cNvPicPr>
          <p:nvPr/>
        </p:nvPicPr>
        <p:blipFill>
          <a:blip r:embed="rId3" cstate="print"/>
          <a:srcRect/>
          <a:stretch>
            <a:fillRect/>
          </a:stretch>
        </p:blipFill>
        <p:spPr bwMode="auto">
          <a:xfrm>
            <a:off x="323528" y="4221088"/>
            <a:ext cx="1227584" cy="1227584"/>
          </a:xfrm>
          <a:prstGeom prst="rect">
            <a:avLst/>
          </a:prstGeom>
          <a:noFill/>
        </p:spPr>
      </p:pic>
      <p:pic>
        <p:nvPicPr>
          <p:cNvPr id="12293" name="Picture 5" descr="C:\Users\Jarka\AppData\Local\Microsoft\Windows\Temporary Internet Files\Content.IE5\W7U3XZIE\MC900293296[1].wmf"/>
          <p:cNvPicPr>
            <a:picLocks noChangeAspect="1" noChangeArrowheads="1"/>
          </p:cNvPicPr>
          <p:nvPr/>
        </p:nvPicPr>
        <p:blipFill>
          <a:blip r:embed="rId4" cstate="print"/>
          <a:srcRect/>
          <a:stretch>
            <a:fillRect/>
          </a:stretch>
        </p:blipFill>
        <p:spPr bwMode="auto">
          <a:xfrm>
            <a:off x="539552" y="5877272"/>
            <a:ext cx="864096" cy="663629"/>
          </a:xfrm>
          <a:prstGeom prst="rect">
            <a:avLst/>
          </a:prstGeom>
          <a:noFill/>
        </p:spPr>
      </p:pic>
      <p:pic>
        <p:nvPicPr>
          <p:cNvPr id="12294" name="Picture 6" descr="C:\Users\Jarka\AppData\Local\Microsoft\Windows\Temporary Internet Files\Content.IE5\W7U3XZIE\MC900340442[1].wmf"/>
          <p:cNvPicPr>
            <a:picLocks noChangeAspect="1" noChangeArrowheads="1"/>
          </p:cNvPicPr>
          <p:nvPr/>
        </p:nvPicPr>
        <p:blipFill>
          <a:blip r:embed="rId5" cstate="print"/>
          <a:srcRect/>
          <a:stretch>
            <a:fillRect/>
          </a:stretch>
        </p:blipFill>
        <p:spPr bwMode="auto">
          <a:xfrm>
            <a:off x="4499992" y="5589240"/>
            <a:ext cx="997153" cy="777697"/>
          </a:xfrm>
          <a:prstGeom prst="rect">
            <a:avLst/>
          </a:prstGeom>
          <a:noFill/>
        </p:spPr>
      </p:pic>
      <p:pic>
        <p:nvPicPr>
          <p:cNvPr id="12295" name="Picture 7" descr="C:\Users\Jarka\AppData\Local\Microsoft\Windows\Temporary Internet Files\Content.IE5\G1N9V4FL\MC900371326[1].wmf"/>
          <p:cNvPicPr>
            <a:picLocks noChangeAspect="1" noChangeArrowheads="1"/>
          </p:cNvPicPr>
          <p:nvPr/>
        </p:nvPicPr>
        <p:blipFill>
          <a:blip r:embed="rId6" cstate="print"/>
          <a:srcRect/>
          <a:stretch>
            <a:fillRect/>
          </a:stretch>
        </p:blipFill>
        <p:spPr bwMode="auto">
          <a:xfrm>
            <a:off x="6804248" y="4365104"/>
            <a:ext cx="1440160" cy="752551"/>
          </a:xfrm>
          <a:prstGeom prst="rect">
            <a:avLst/>
          </a:prstGeom>
          <a:noFill/>
        </p:spPr>
      </p:pic>
      <p:pic>
        <p:nvPicPr>
          <p:cNvPr id="12296" name="Picture 8" descr="C:\Users\Jarka\AppData\Local\Microsoft\Windows\Temporary Internet Files\Content.IE5\MU4WTOKD\MC900019306[1].wmf"/>
          <p:cNvPicPr>
            <a:picLocks noChangeAspect="1" noChangeArrowheads="1"/>
          </p:cNvPicPr>
          <p:nvPr/>
        </p:nvPicPr>
        <p:blipFill>
          <a:blip r:embed="rId7" cstate="print"/>
          <a:srcRect/>
          <a:stretch>
            <a:fillRect/>
          </a:stretch>
        </p:blipFill>
        <p:spPr bwMode="auto">
          <a:xfrm>
            <a:off x="1763688" y="5805264"/>
            <a:ext cx="1236120" cy="864096"/>
          </a:xfrm>
          <a:prstGeom prst="rect">
            <a:avLst/>
          </a:prstGeom>
          <a:noFill/>
        </p:spPr>
      </p:pic>
      <p:pic>
        <p:nvPicPr>
          <p:cNvPr id="12298" name="Picture 10" descr="C:\Users\Jarka\AppData\Local\Microsoft\Windows\Temporary Internet Files\Content.IE5\TASRWCK4\MC900252177[1].wmf"/>
          <p:cNvPicPr>
            <a:picLocks noChangeAspect="1" noChangeArrowheads="1"/>
          </p:cNvPicPr>
          <p:nvPr/>
        </p:nvPicPr>
        <p:blipFill>
          <a:blip r:embed="rId8" cstate="print"/>
          <a:srcRect/>
          <a:stretch>
            <a:fillRect/>
          </a:stretch>
        </p:blipFill>
        <p:spPr bwMode="auto">
          <a:xfrm>
            <a:off x="1907704" y="4509120"/>
            <a:ext cx="1296144" cy="914314"/>
          </a:xfrm>
          <a:prstGeom prst="rect">
            <a:avLst/>
          </a:prstGeom>
          <a:noFill/>
        </p:spPr>
      </p:pic>
      <p:pic>
        <p:nvPicPr>
          <p:cNvPr id="12299" name="Picture 11" descr="C:\Users\Jarka\AppData\Local\Microsoft\Windows\Temporary Internet Files\Content.IE5\MU4WTOKD\MC900436077[1].wmf"/>
          <p:cNvPicPr>
            <a:picLocks noChangeAspect="1" noChangeArrowheads="1"/>
          </p:cNvPicPr>
          <p:nvPr/>
        </p:nvPicPr>
        <p:blipFill>
          <a:blip r:embed="rId9" cstate="print"/>
          <a:srcRect/>
          <a:stretch>
            <a:fillRect/>
          </a:stretch>
        </p:blipFill>
        <p:spPr bwMode="auto">
          <a:xfrm>
            <a:off x="5220072" y="4869160"/>
            <a:ext cx="1327219" cy="940495"/>
          </a:xfrm>
          <a:prstGeom prst="rect">
            <a:avLst/>
          </a:prstGeom>
          <a:noFill/>
        </p:spPr>
      </p:pic>
      <p:pic>
        <p:nvPicPr>
          <p:cNvPr id="12300" name="Picture 12" descr="C:\Users\Jarka\AppData\Local\Microsoft\Windows\Temporary Internet Files\Content.IE5\MU4WTOKD\MC900325514[1].wmf"/>
          <p:cNvPicPr>
            <a:picLocks noChangeAspect="1" noChangeArrowheads="1"/>
          </p:cNvPicPr>
          <p:nvPr/>
        </p:nvPicPr>
        <p:blipFill>
          <a:blip r:embed="rId10" cstate="print"/>
          <a:srcRect/>
          <a:stretch>
            <a:fillRect/>
          </a:stretch>
        </p:blipFill>
        <p:spPr bwMode="auto">
          <a:xfrm>
            <a:off x="6084168" y="5589240"/>
            <a:ext cx="1413427" cy="1070907"/>
          </a:xfrm>
          <a:prstGeom prst="rect">
            <a:avLst/>
          </a:prstGeom>
          <a:noFill/>
        </p:spPr>
      </p:pic>
      <p:pic>
        <p:nvPicPr>
          <p:cNvPr id="12301" name="Picture 13" descr="C:\Users\Jarka\AppData\Local\Microsoft\Windows\Temporary Internet Files\Content.IE5\MU4WTOKD\MC900215255[1].wmf"/>
          <p:cNvPicPr>
            <a:picLocks noChangeAspect="1" noChangeArrowheads="1"/>
          </p:cNvPicPr>
          <p:nvPr/>
        </p:nvPicPr>
        <p:blipFill>
          <a:blip r:embed="rId11" cstate="print"/>
          <a:srcRect/>
          <a:stretch>
            <a:fillRect/>
          </a:stretch>
        </p:blipFill>
        <p:spPr bwMode="auto">
          <a:xfrm>
            <a:off x="3563888" y="4221088"/>
            <a:ext cx="1551942" cy="1219030"/>
          </a:xfrm>
          <a:prstGeom prst="rect">
            <a:avLst/>
          </a:prstGeom>
          <a:noFill/>
        </p:spPr>
      </p:pic>
      <p:pic>
        <p:nvPicPr>
          <p:cNvPr id="12302" name="Picture 14" descr="C:\Users\Jarka\AppData\Local\Microsoft\Windows\Temporary Internet Files\Content.IE5\W7U3XZIE\MC900290952[1].wmf"/>
          <p:cNvPicPr>
            <a:picLocks noChangeAspect="1" noChangeArrowheads="1"/>
          </p:cNvPicPr>
          <p:nvPr/>
        </p:nvPicPr>
        <p:blipFill>
          <a:blip r:embed="rId12" cstate="print"/>
          <a:srcRect/>
          <a:stretch>
            <a:fillRect/>
          </a:stretch>
        </p:blipFill>
        <p:spPr bwMode="auto">
          <a:xfrm>
            <a:off x="3347864" y="5589240"/>
            <a:ext cx="789830" cy="1024195"/>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292"/>
                    </p:tgtEl>
                  </p:cond>
                </p:stCondLst>
                <p:endSync evt="end" delay="0">
                  <p:rtn val="all"/>
                </p:endSync>
                <p:childTnLst>
                  <p:par>
                    <p:cTn id="3" fill="hold">
                      <p:stCondLst>
                        <p:cond delay="0"/>
                      </p:stCondLst>
                      <p:childTnLst>
                        <p:par>
                          <p:cTn id="4" fill="hold">
                            <p:stCondLst>
                              <p:cond delay="0"/>
                            </p:stCondLst>
                            <p:childTnLst>
                              <p:par>
                                <p:cTn id="5" presetID="5" presetClass="exit" presetSubtype="10" fill="hold" nodeType="clickEffect">
                                  <p:stCondLst>
                                    <p:cond delay="0"/>
                                  </p:stCondLst>
                                  <p:childTnLst>
                                    <p:animEffect transition="out" filter="checkerboard(across)">
                                      <p:cBhvr>
                                        <p:cTn id="6" dur="1000"/>
                                        <p:tgtEl>
                                          <p:spTgt spid="12292"/>
                                        </p:tgtEl>
                                      </p:cBhvr>
                                    </p:animEffect>
                                    <p:set>
                                      <p:cBhvr>
                                        <p:cTn id="7" dur="1" fill="hold">
                                          <p:stCondLst>
                                            <p:cond delay="999"/>
                                          </p:stCondLst>
                                        </p:cTn>
                                        <p:tgtEl>
                                          <p:spTgt spid="12292"/>
                                        </p:tgtEl>
                                        <p:attrNameLst>
                                          <p:attrName>style.visibility</p:attrName>
                                        </p:attrNameLst>
                                      </p:cBhvr>
                                      <p:to>
                                        <p:strVal val="hidden"/>
                                      </p:to>
                                    </p:set>
                                  </p:childTnLst>
                                </p:cTn>
                              </p:par>
                            </p:childTnLst>
                          </p:cTn>
                        </p:par>
                      </p:childTnLst>
                    </p:cTn>
                  </p:par>
                </p:childTnLst>
              </p:cTn>
              <p:nextCondLst>
                <p:cond evt="onClick" delay="0">
                  <p:tgtEl>
                    <p:spTgt spid="12292"/>
                  </p:tgtEl>
                </p:cond>
              </p:nextCondLst>
            </p:seq>
            <p:seq concurrent="1" nextAc="seek">
              <p:cTn id="8" restart="whenNotActive" fill="hold" evtFilter="cancelBubble" nodeType="interactiveSeq">
                <p:stCondLst>
                  <p:cond evt="onClick" delay="0">
                    <p:tgtEl>
                      <p:spTgt spid="12296"/>
                    </p:tgtEl>
                  </p:cond>
                </p:stCondLst>
                <p:endSync evt="end" delay="0">
                  <p:rtn val="all"/>
                </p:endSync>
                <p:childTnLst>
                  <p:par>
                    <p:cTn id="9" fill="hold">
                      <p:stCondLst>
                        <p:cond delay="0"/>
                      </p:stCondLst>
                      <p:childTnLst>
                        <p:par>
                          <p:cTn id="10" fill="hold">
                            <p:stCondLst>
                              <p:cond delay="0"/>
                            </p:stCondLst>
                            <p:childTnLst>
                              <p:par>
                                <p:cTn id="11" presetID="5" presetClass="exit" presetSubtype="10" fill="hold" nodeType="clickEffect">
                                  <p:stCondLst>
                                    <p:cond delay="0"/>
                                  </p:stCondLst>
                                  <p:childTnLst>
                                    <p:animEffect transition="out" filter="checkerboard(across)">
                                      <p:cBhvr>
                                        <p:cTn id="12" dur="1000"/>
                                        <p:tgtEl>
                                          <p:spTgt spid="12296"/>
                                        </p:tgtEl>
                                      </p:cBhvr>
                                    </p:animEffect>
                                    <p:set>
                                      <p:cBhvr>
                                        <p:cTn id="13" dur="1" fill="hold">
                                          <p:stCondLst>
                                            <p:cond delay="999"/>
                                          </p:stCondLst>
                                        </p:cTn>
                                        <p:tgtEl>
                                          <p:spTgt spid="12296"/>
                                        </p:tgtEl>
                                        <p:attrNameLst>
                                          <p:attrName>style.visibility</p:attrName>
                                        </p:attrNameLst>
                                      </p:cBhvr>
                                      <p:to>
                                        <p:strVal val="hidden"/>
                                      </p:to>
                                    </p:set>
                                  </p:childTnLst>
                                </p:cTn>
                              </p:par>
                            </p:childTnLst>
                          </p:cTn>
                        </p:par>
                      </p:childTnLst>
                    </p:cTn>
                  </p:par>
                </p:childTnLst>
              </p:cTn>
              <p:nextCondLst>
                <p:cond evt="onClick" delay="0">
                  <p:tgtEl>
                    <p:spTgt spid="12296"/>
                  </p:tgtEl>
                </p:cond>
              </p:nextCondLst>
            </p:seq>
            <p:seq concurrent="1" nextAc="seek">
              <p:cTn id="14" restart="whenNotActive" fill="hold" evtFilter="cancelBubble" nodeType="interactiveSeq">
                <p:stCondLst>
                  <p:cond evt="onClick" delay="0">
                    <p:tgtEl>
                      <p:spTgt spid="12302"/>
                    </p:tgtEl>
                  </p:cond>
                </p:stCondLst>
                <p:endSync evt="end" delay="0">
                  <p:rtn val="all"/>
                </p:endSync>
                <p:childTnLst>
                  <p:par>
                    <p:cTn id="15" fill="hold">
                      <p:stCondLst>
                        <p:cond delay="0"/>
                      </p:stCondLst>
                      <p:childTnLst>
                        <p:par>
                          <p:cTn id="16" fill="hold">
                            <p:stCondLst>
                              <p:cond delay="0"/>
                            </p:stCondLst>
                            <p:childTnLst>
                              <p:par>
                                <p:cTn id="17" presetID="5" presetClass="exit" presetSubtype="10" fill="hold" nodeType="clickEffect">
                                  <p:stCondLst>
                                    <p:cond delay="0"/>
                                  </p:stCondLst>
                                  <p:childTnLst>
                                    <p:animEffect transition="out" filter="checkerboard(across)">
                                      <p:cBhvr>
                                        <p:cTn id="18" dur="1000"/>
                                        <p:tgtEl>
                                          <p:spTgt spid="12302"/>
                                        </p:tgtEl>
                                      </p:cBhvr>
                                    </p:animEffect>
                                    <p:set>
                                      <p:cBhvr>
                                        <p:cTn id="19" dur="1" fill="hold">
                                          <p:stCondLst>
                                            <p:cond delay="999"/>
                                          </p:stCondLst>
                                        </p:cTn>
                                        <p:tgtEl>
                                          <p:spTgt spid="12302"/>
                                        </p:tgtEl>
                                        <p:attrNameLst>
                                          <p:attrName>style.visibility</p:attrName>
                                        </p:attrNameLst>
                                      </p:cBhvr>
                                      <p:to>
                                        <p:strVal val="hidden"/>
                                      </p:to>
                                    </p:set>
                                  </p:childTnLst>
                                </p:cTn>
                              </p:par>
                            </p:childTnLst>
                          </p:cTn>
                        </p:par>
                      </p:childTnLst>
                    </p:cTn>
                  </p:par>
                </p:childTnLst>
              </p:cTn>
              <p:nextCondLst>
                <p:cond evt="onClick" delay="0">
                  <p:tgtEl>
                    <p:spTgt spid="12302"/>
                  </p:tgtEl>
                </p:cond>
              </p:nextCondLst>
            </p:seq>
            <p:seq concurrent="1" nextAc="seek">
              <p:cTn id="20" restart="whenNotActive" fill="hold" evtFilter="cancelBubble" nodeType="interactiveSeq">
                <p:stCondLst>
                  <p:cond evt="onClick" delay="0">
                    <p:tgtEl>
                      <p:spTgt spid="12299"/>
                    </p:tgtEl>
                  </p:cond>
                </p:stCondLst>
                <p:endSync evt="end" delay="0">
                  <p:rtn val="all"/>
                </p:endSync>
                <p:childTnLst>
                  <p:par>
                    <p:cTn id="21" fill="hold">
                      <p:stCondLst>
                        <p:cond delay="0"/>
                      </p:stCondLst>
                      <p:childTnLst>
                        <p:par>
                          <p:cTn id="22" fill="hold">
                            <p:stCondLst>
                              <p:cond delay="0"/>
                            </p:stCondLst>
                            <p:childTnLst>
                              <p:par>
                                <p:cTn id="23" presetID="5" presetClass="exit" presetSubtype="10" fill="hold" nodeType="clickEffect">
                                  <p:stCondLst>
                                    <p:cond delay="0"/>
                                  </p:stCondLst>
                                  <p:childTnLst>
                                    <p:animEffect transition="out" filter="checkerboard(across)">
                                      <p:cBhvr>
                                        <p:cTn id="24" dur="1000"/>
                                        <p:tgtEl>
                                          <p:spTgt spid="12299"/>
                                        </p:tgtEl>
                                      </p:cBhvr>
                                    </p:animEffect>
                                    <p:set>
                                      <p:cBhvr>
                                        <p:cTn id="25" dur="1" fill="hold">
                                          <p:stCondLst>
                                            <p:cond delay="999"/>
                                          </p:stCondLst>
                                        </p:cTn>
                                        <p:tgtEl>
                                          <p:spTgt spid="12299"/>
                                        </p:tgtEl>
                                        <p:attrNameLst>
                                          <p:attrName>style.visibility</p:attrName>
                                        </p:attrNameLst>
                                      </p:cBhvr>
                                      <p:to>
                                        <p:strVal val="hidden"/>
                                      </p:to>
                                    </p:set>
                                  </p:childTnLst>
                                </p:cTn>
                              </p:par>
                            </p:childTnLst>
                          </p:cTn>
                        </p:par>
                      </p:childTnLst>
                    </p:cTn>
                  </p:par>
                </p:childTnLst>
              </p:cTn>
              <p:nextCondLst>
                <p:cond evt="onClick" delay="0">
                  <p:tgtEl>
                    <p:spTgt spid="12299"/>
                  </p:tgtEl>
                </p:cond>
              </p:nextCondLst>
            </p:seq>
            <p:seq concurrent="1" nextAc="seek">
              <p:cTn id="26" restart="whenNotActive" fill="hold" evtFilter="cancelBubble" nodeType="interactiveSeq">
                <p:stCondLst>
                  <p:cond evt="onClick" delay="0">
                    <p:tgtEl>
                      <p:spTgt spid="12291"/>
                    </p:tgtEl>
                  </p:cond>
                </p:stCondLst>
                <p:endSync evt="end" delay="0">
                  <p:rtn val="all"/>
                </p:endSync>
                <p:childTnLst>
                  <p:par>
                    <p:cTn id="27" fill="hold">
                      <p:stCondLst>
                        <p:cond delay="0"/>
                      </p:stCondLst>
                      <p:childTnLst>
                        <p:par>
                          <p:cTn id="28" fill="hold">
                            <p:stCondLst>
                              <p:cond delay="0"/>
                            </p:stCondLst>
                            <p:childTnLst>
                              <p:par>
                                <p:cTn id="29" presetID="5" presetClass="exit" presetSubtype="10" fill="hold" nodeType="clickEffect">
                                  <p:stCondLst>
                                    <p:cond delay="0"/>
                                  </p:stCondLst>
                                  <p:childTnLst>
                                    <p:animEffect transition="out" filter="checkerboard(across)">
                                      <p:cBhvr>
                                        <p:cTn id="30" dur="1000"/>
                                        <p:tgtEl>
                                          <p:spTgt spid="12291"/>
                                        </p:tgtEl>
                                      </p:cBhvr>
                                    </p:animEffect>
                                    <p:set>
                                      <p:cBhvr>
                                        <p:cTn id="31" dur="1" fill="hold">
                                          <p:stCondLst>
                                            <p:cond delay="999"/>
                                          </p:stCondLst>
                                        </p:cTn>
                                        <p:tgtEl>
                                          <p:spTgt spid="12291"/>
                                        </p:tgtEl>
                                        <p:attrNameLst>
                                          <p:attrName>style.visibility</p:attrName>
                                        </p:attrNameLst>
                                      </p:cBhvr>
                                      <p:to>
                                        <p:strVal val="hidden"/>
                                      </p:to>
                                    </p:set>
                                  </p:childTnLst>
                                </p:cTn>
                              </p:par>
                            </p:childTnLst>
                          </p:cTn>
                        </p:par>
                      </p:childTnLst>
                    </p:cTn>
                  </p:par>
                </p:childTnLst>
              </p:cTn>
              <p:nextCondLst>
                <p:cond evt="onClick" delay="0">
                  <p:tgtEl>
                    <p:spTgt spid="12291"/>
                  </p:tgtEl>
                </p:cond>
              </p:nextCondLst>
            </p:seq>
            <p:seq concurrent="1" nextAc="seek">
              <p:cTn id="32" restart="whenNotActive" fill="hold" evtFilter="cancelBubble" nodeType="interactiveSeq">
                <p:stCondLst>
                  <p:cond evt="onClick" delay="0">
                    <p:tgtEl>
                      <p:spTgt spid="12298"/>
                    </p:tgtEl>
                  </p:cond>
                </p:stCondLst>
                <p:endSync evt="end" delay="0">
                  <p:rtn val="all"/>
                </p:endSync>
                <p:childTnLst>
                  <p:par>
                    <p:cTn id="33" fill="hold">
                      <p:stCondLst>
                        <p:cond delay="0"/>
                      </p:stCondLst>
                      <p:childTnLst>
                        <p:par>
                          <p:cTn id="34" fill="hold">
                            <p:stCondLst>
                              <p:cond delay="0"/>
                            </p:stCondLst>
                            <p:childTnLst>
                              <p:par>
                                <p:cTn id="35" presetID="6" presetClass="emph" presetSubtype="0" fill="hold" nodeType="clickEffect">
                                  <p:stCondLst>
                                    <p:cond delay="0"/>
                                  </p:stCondLst>
                                  <p:childTnLst>
                                    <p:animScale>
                                      <p:cBhvr>
                                        <p:cTn id="36" dur="1000" fill="hold"/>
                                        <p:tgtEl>
                                          <p:spTgt spid="12298"/>
                                        </p:tgtEl>
                                      </p:cBhvr>
                                      <p:by x="150000" y="150000"/>
                                    </p:animScale>
                                  </p:childTnLst>
                                </p:cTn>
                              </p:par>
                            </p:childTnLst>
                          </p:cTn>
                        </p:par>
                      </p:childTnLst>
                    </p:cTn>
                  </p:par>
                </p:childTnLst>
              </p:cTn>
              <p:nextCondLst>
                <p:cond evt="onClick" delay="0">
                  <p:tgtEl>
                    <p:spTgt spid="12298"/>
                  </p:tgtEl>
                </p:cond>
              </p:nextCondLst>
            </p:seq>
            <p:seq concurrent="1" nextAc="seek">
              <p:cTn id="37" restart="whenNotActive" fill="hold" evtFilter="cancelBubble" nodeType="interactiveSeq">
                <p:stCondLst>
                  <p:cond evt="onClick" delay="0">
                    <p:tgtEl>
                      <p:spTgt spid="12301"/>
                    </p:tgtEl>
                  </p:cond>
                </p:stCondLst>
                <p:endSync evt="end" delay="0">
                  <p:rtn val="all"/>
                </p:endSync>
                <p:childTnLst>
                  <p:par>
                    <p:cTn id="38" fill="hold">
                      <p:stCondLst>
                        <p:cond delay="0"/>
                      </p:stCondLst>
                      <p:childTnLst>
                        <p:par>
                          <p:cTn id="39" fill="hold">
                            <p:stCondLst>
                              <p:cond delay="0"/>
                            </p:stCondLst>
                            <p:childTnLst>
                              <p:par>
                                <p:cTn id="40" presetID="6" presetClass="emph" presetSubtype="0" fill="hold" nodeType="clickEffect">
                                  <p:stCondLst>
                                    <p:cond delay="0"/>
                                  </p:stCondLst>
                                  <p:childTnLst>
                                    <p:animScale>
                                      <p:cBhvr>
                                        <p:cTn id="41" dur="1000" fill="hold"/>
                                        <p:tgtEl>
                                          <p:spTgt spid="12301"/>
                                        </p:tgtEl>
                                      </p:cBhvr>
                                      <p:by x="150000" y="150000"/>
                                    </p:animScale>
                                  </p:childTnLst>
                                </p:cTn>
                              </p:par>
                            </p:childTnLst>
                          </p:cTn>
                        </p:par>
                      </p:childTnLst>
                    </p:cTn>
                  </p:par>
                </p:childTnLst>
              </p:cTn>
              <p:nextCondLst>
                <p:cond evt="onClick" delay="0">
                  <p:tgtEl>
                    <p:spTgt spid="12301"/>
                  </p:tgtEl>
                </p:cond>
              </p:nextCondLst>
            </p:seq>
            <p:seq concurrent="1" nextAc="seek">
              <p:cTn id="42" restart="whenNotActive" fill="hold" evtFilter="cancelBubble" nodeType="interactiveSeq">
                <p:stCondLst>
                  <p:cond evt="onClick" delay="0">
                    <p:tgtEl>
                      <p:spTgt spid="12295"/>
                    </p:tgtEl>
                  </p:cond>
                </p:stCondLst>
                <p:endSync evt="end" delay="0">
                  <p:rtn val="all"/>
                </p:endSync>
                <p:childTnLst>
                  <p:par>
                    <p:cTn id="43" fill="hold">
                      <p:stCondLst>
                        <p:cond delay="0"/>
                      </p:stCondLst>
                      <p:childTnLst>
                        <p:par>
                          <p:cTn id="44" fill="hold">
                            <p:stCondLst>
                              <p:cond delay="0"/>
                            </p:stCondLst>
                            <p:childTnLst>
                              <p:par>
                                <p:cTn id="45" presetID="6" presetClass="emph" presetSubtype="0" fill="hold" nodeType="clickEffect">
                                  <p:stCondLst>
                                    <p:cond delay="0"/>
                                  </p:stCondLst>
                                  <p:childTnLst>
                                    <p:animScale>
                                      <p:cBhvr>
                                        <p:cTn id="46" dur="1000" fill="hold"/>
                                        <p:tgtEl>
                                          <p:spTgt spid="12295"/>
                                        </p:tgtEl>
                                      </p:cBhvr>
                                      <p:by x="150000" y="150000"/>
                                    </p:animScale>
                                  </p:childTnLst>
                                </p:cTn>
                              </p:par>
                            </p:childTnLst>
                          </p:cTn>
                        </p:par>
                      </p:childTnLst>
                    </p:cTn>
                  </p:par>
                </p:childTnLst>
              </p:cTn>
              <p:nextCondLst>
                <p:cond evt="onClick" delay="0">
                  <p:tgtEl>
                    <p:spTgt spid="12295"/>
                  </p:tgtEl>
                </p:cond>
              </p:nextCondLst>
            </p:seq>
            <p:seq concurrent="1" nextAc="seek">
              <p:cTn id="47" restart="whenNotActive" fill="hold" evtFilter="cancelBubble" nodeType="interactiveSeq">
                <p:stCondLst>
                  <p:cond evt="onClick" delay="0">
                    <p:tgtEl>
                      <p:spTgt spid="12300"/>
                    </p:tgtEl>
                  </p:cond>
                </p:stCondLst>
                <p:endSync evt="end" delay="0">
                  <p:rtn val="all"/>
                </p:endSync>
                <p:childTnLst>
                  <p:par>
                    <p:cTn id="48" fill="hold">
                      <p:stCondLst>
                        <p:cond delay="0"/>
                      </p:stCondLst>
                      <p:childTnLst>
                        <p:par>
                          <p:cTn id="49" fill="hold">
                            <p:stCondLst>
                              <p:cond delay="0"/>
                            </p:stCondLst>
                            <p:childTnLst>
                              <p:par>
                                <p:cTn id="50" presetID="6" presetClass="emph" presetSubtype="0" fill="hold" nodeType="clickEffect">
                                  <p:stCondLst>
                                    <p:cond delay="0"/>
                                  </p:stCondLst>
                                  <p:childTnLst>
                                    <p:animScale>
                                      <p:cBhvr>
                                        <p:cTn id="51" dur="1000" fill="hold"/>
                                        <p:tgtEl>
                                          <p:spTgt spid="12300"/>
                                        </p:tgtEl>
                                      </p:cBhvr>
                                      <p:by x="150000" y="150000"/>
                                    </p:animScale>
                                  </p:childTnLst>
                                </p:cTn>
                              </p:par>
                            </p:childTnLst>
                          </p:cTn>
                        </p:par>
                      </p:childTnLst>
                    </p:cTn>
                  </p:par>
                </p:childTnLst>
              </p:cTn>
              <p:nextCondLst>
                <p:cond evt="onClick" delay="0">
                  <p:tgtEl>
                    <p:spTgt spid="12300"/>
                  </p:tgtEl>
                </p:cond>
              </p:nextCondLst>
            </p:seq>
            <p:seq concurrent="1" nextAc="seek">
              <p:cTn id="52" restart="whenNotActive" fill="hold" evtFilter="cancelBubble" nodeType="interactiveSeq">
                <p:stCondLst>
                  <p:cond evt="onClick" delay="0">
                    <p:tgtEl>
                      <p:spTgt spid="12294"/>
                    </p:tgtEl>
                  </p:cond>
                </p:stCondLst>
                <p:endSync evt="end" delay="0">
                  <p:rtn val="all"/>
                </p:endSync>
                <p:childTnLst>
                  <p:par>
                    <p:cTn id="53" fill="hold">
                      <p:stCondLst>
                        <p:cond delay="0"/>
                      </p:stCondLst>
                      <p:childTnLst>
                        <p:par>
                          <p:cTn id="54" fill="hold">
                            <p:stCondLst>
                              <p:cond delay="0"/>
                            </p:stCondLst>
                            <p:childTnLst>
                              <p:par>
                                <p:cTn id="55" presetID="6" presetClass="emph" presetSubtype="0" fill="hold" nodeType="clickEffect">
                                  <p:stCondLst>
                                    <p:cond delay="0"/>
                                  </p:stCondLst>
                                  <p:childTnLst>
                                    <p:animScale>
                                      <p:cBhvr>
                                        <p:cTn id="56" dur="1000" fill="hold"/>
                                        <p:tgtEl>
                                          <p:spTgt spid="12294"/>
                                        </p:tgtEl>
                                      </p:cBhvr>
                                      <p:by x="150000" y="150000"/>
                                    </p:animScale>
                                  </p:childTnLst>
                                </p:cTn>
                              </p:par>
                            </p:childTnLst>
                          </p:cTn>
                        </p:par>
                      </p:childTnLst>
                    </p:cTn>
                  </p:par>
                </p:childTnLst>
              </p:cTn>
              <p:nextCondLst>
                <p:cond evt="onClick" delay="0">
                  <p:tgtEl>
                    <p:spTgt spid="12294"/>
                  </p:tgtEl>
                </p:cond>
              </p:nextCondLst>
            </p:seq>
            <p:seq concurrent="1" nextAc="seek">
              <p:cTn id="57" restart="whenNotActive" fill="hold" evtFilter="cancelBubble" nodeType="interactiveSeq">
                <p:stCondLst>
                  <p:cond evt="onClick" delay="0">
                    <p:tgtEl>
                      <p:spTgt spid="12293"/>
                    </p:tgtEl>
                  </p:cond>
                </p:stCondLst>
                <p:endSync evt="end" delay="0">
                  <p:rtn val="all"/>
                </p:endSync>
                <p:childTnLst>
                  <p:par>
                    <p:cTn id="58" fill="hold">
                      <p:stCondLst>
                        <p:cond delay="0"/>
                      </p:stCondLst>
                      <p:childTnLst>
                        <p:par>
                          <p:cTn id="59" fill="hold">
                            <p:stCondLst>
                              <p:cond delay="0"/>
                            </p:stCondLst>
                            <p:childTnLst>
                              <p:par>
                                <p:cTn id="60" presetID="6" presetClass="emph" presetSubtype="0" fill="hold" nodeType="clickEffect">
                                  <p:stCondLst>
                                    <p:cond delay="0"/>
                                  </p:stCondLst>
                                  <p:childTnLst>
                                    <p:animScale>
                                      <p:cBhvr>
                                        <p:cTn id="61" dur="1000" fill="hold"/>
                                        <p:tgtEl>
                                          <p:spTgt spid="12293"/>
                                        </p:tgtEl>
                                      </p:cBhvr>
                                      <p:by x="150000" y="150000"/>
                                    </p:animScale>
                                  </p:childTnLst>
                                </p:cTn>
                              </p:par>
                            </p:childTnLst>
                          </p:cTn>
                        </p:par>
                      </p:childTnLst>
                    </p:cTn>
                  </p:par>
                </p:childTnLst>
              </p:cTn>
              <p:nextCondLst>
                <p:cond evt="onClick" delay="0">
                  <p:tgtEl>
                    <p:spTgt spid="1229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cs-CZ" b="1" dirty="0" smtClean="0"/>
              <a:t>První pomoc v domácnosti</a:t>
            </a:r>
            <a:endParaRPr lang="cs-CZ" b="1" dirty="0"/>
          </a:p>
        </p:txBody>
      </p:sp>
      <p:sp>
        <p:nvSpPr>
          <p:cNvPr id="3" name="Zástupný symbol pro obsah 2"/>
          <p:cNvSpPr>
            <a:spLocks noGrp="1"/>
          </p:cNvSpPr>
          <p:nvPr>
            <p:ph idx="1"/>
          </p:nvPr>
        </p:nvSpPr>
        <p:spPr/>
        <p:txBody>
          <a:bodyPr>
            <a:normAutofit fontScale="55000" lnSpcReduction="20000"/>
          </a:bodyPr>
          <a:lstStyle/>
          <a:p>
            <a:r>
              <a:rPr lang="cs-CZ" b="1" dirty="0" smtClean="0">
                <a:solidFill>
                  <a:schemeClr val="accent6">
                    <a:lumMod val="75000"/>
                  </a:schemeClr>
                </a:solidFill>
              </a:rPr>
              <a:t>Pořezání a odřeniny </a:t>
            </a:r>
            <a:r>
              <a:rPr lang="cs-CZ" dirty="0" smtClean="0"/>
              <a:t>- Opláchněte zranění od nečistot pod tekoucí studenou vodou. Ránu vydezinfikujte a nechte na vzduchu volně zaschnout - </a:t>
            </a:r>
            <a:r>
              <a:rPr lang="cs-CZ" b="1" dirty="0" err="1" smtClean="0"/>
              <a:t>nesypejte</a:t>
            </a:r>
            <a:r>
              <a:rPr lang="cs-CZ" b="1" dirty="0" smtClean="0"/>
              <a:t> žádné prášky a nevtírejte masti </a:t>
            </a:r>
            <a:r>
              <a:rPr lang="cs-CZ" dirty="0" smtClean="0"/>
              <a:t>(ty až později, když se vytvoří strup). Pokud jsou v ráně např. kameny, štěrk apod. vytáhněte je pinzetou nebo růžkem tamponu. Ránu opatrně osušte čistým gázovým tamponem. Na drobné řezné ranky a odřeniny přiložte náplast. U větších poranění na postižené místo přiložte sterilní krycí obvaz a upevněte ho na místo obinadlem.</a:t>
            </a:r>
          </a:p>
          <a:p>
            <a:r>
              <a:rPr lang="cs-CZ" b="1" dirty="0" smtClean="0">
                <a:solidFill>
                  <a:schemeClr val="accent6">
                    <a:lumMod val="75000"/>
                  </a:schemeClr>
                </a:solidFill>
              </a:rPr>
              <a:t>Krvácení z nosu </a:t>
            </a:r>
            <a:r>
              <a:rPr lang="cs-CZ" dirty="0" smtClean="0"/>
              <a:t>– Předkloňte hlavu, ať může krev lépe odtékat a přiložte na zátylek studený obklad, který pomůže krvácení zastavit. </a:t>
            </a:r>
          </a:p>
          <a:p>
            <a:r>
              <a:rPr lang="cs-CZ" b="1" dirty="0" smtClean="0">
                <a:solidFill>
                  <a:schemeClr val="accent6">
                    <a:lumMod val="75000"/>
                  </a:schemeClr>
                </a:solidFill>
              </a:rPr>
              <a:t>Zadřená tříska </a:t>
            </a:r>
            <a:r>
              <a:rPr lang="cs-CZ" dirty="0" smtClean="0"/>
              <a:t>- Postižené místo důkladně očistěte teplou vodou a mýdlem. Malé třísky hned pod povrchem kůže vytáhnete sami pinzetou nebo jehlou (sterilní). Ránu pořádně vydezinfikujte a </a:t>
            </a:r>
            <a:r>
              <a:rPr lang="cs-CZ" b="1" dirty="0" smtClean="0"/>
              <a:t>ujistěte se, že jste třísku vytáhli celou</a:t>
            </a:r>
            <a:r>
              <a:rPr lang="cs-CZ" dirty="0" smtClean="0"/>
              <a:t>. Pokud se někomu podaří třísku zadřít hodně hluboko, nebo se tkáň na postiženém místě zanítí, je nutné, aby ji vytáhl lékař. </a:t>
            </a:r>
          </a:p>
          <a:p>
            <a:r>
              <a:rPr lang="cs-CZ" b="1" dirty="0" smtClean="0">
                <a:solidFill>
                  <a:schemeClr val="accent6">
                    <a:lumMod val="75000"/>
                  </a:schemeClr>
                </a:solidFill>
              </a:rPr>
              <a:t>Cizí těleso v oku </a:t>
            </a:r>
            <a:r>
              <a:rPr lang="cs-CZ" dirty="0" smtClean="0"/>
              <a:t>- Dvěma prsty, nejlépe palcem a ukazováčkem, od sebe opatrně odtáhněte horní a dolní víčka tak, abyste oko mohli řádně prohlédnout. Pokuste se tělísko vyplavit pod proudem vody. Jestli se to nepodaří, tak je zkuste odstranit růžkem navlhčeného čistého kapesníku. Pakliže ani to nepomůže, vyhledejte </a:t>
            </a:r>
            <a:r>
              <a:rPr lang="cs-CZ" b="1" dirty="0" smtClean="0"/>
              <a:t>lékařskou pomoc</a:t>
            </a:r>
            <a:r>
              <a:rPr lang="cs-CZ" dirty="0" smtClean="0"/>
              <a:t>. </a:t>
            </a:r>
          </a:p>
          <a:p>
            <a:endParaRPr lang="cs-CZ" dirty="0"/>
          </a:p>
        </p:txBody>
      </p:sp>
      <p:sp>
        <p:nvSpPr>
          <p:cNvPr id="4" name="TextovéPole 3"/>
          <p:cNvSpPr txBox="1"/>
          <p:nvPr/>
        </p:nvSpPr>
        <p:spPr>
          <a:xfrm>
            <a:off x="6983760" y="5949280"/>
            <a:ext cx="2160240" cy="707886"/>
          </a:xfrm>
          <a:prstGeom prst="rect">
            <a:avLst/>
          </a:prstGeom>
          <a:noFill/>
        </p:spPr>
        <p:txBody>
          <a:bodyPr wrap="square" rtlCol="0">
            <a:spAutoFit/>
          </a:bodyPr>
          <a:lstStyle/>
          <a:p>
            <a:pPr algn="ctr"/>
            <a:r>
              <a:rPr lang="cs-CZ" sz="4000" b="1" dirty="0" smtClean="0">
                <a:solidFill>
                  <a:srgbClr val="FF0000"/>
                </a:solidFill>
              </a:rPr>
              <a:t>155</a:t>
            </a:r>
            <a:endParaRPr lang="cs-CZ" sz="4000" b="1" dirty="0">
              <a:solidFill>
                <a:srgbClr val="FF0000"/>
              </a:solidFill>
            </a:endParaRPr>
          </a:p>
        </p:txBody>
      </p:sp>
      <p:pic>
        <p:nvPicPr>
          <p:cNvPr id="13315" name="Picture 3" descr="C:\Users\Jarka\AppData\Local\Microsoft\Windows\Temporary Internet Files\Content.IE5\W7U3XZIE\MC900305407[1].wmf"/>
          <p:cNvPicPr>
            <a:picLocks noChangeAspect="1" noChangeArrowheads="1"/>
          </p:cNvPicPr>
          <p:nvPr/>
        </p:nvPicPr>
        <p:blipFill>
          <a:blip r:embed="rId2" cstate="print"/>
          <a:srcRect/>
          <a:stretch>
            <a:fillRect/>
          </a:stretch>
        </p:blipFill>
        <p:spPr bwMode="auto">
          <a:xfrm>
            <a:off x="6228184" y="5470176"/>
            <a:ext cx="833556" cy="1387824"/>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fontScale="55000" lnSpcReduction="20000"/>
          </a:bodyPr>
          <a:lstStyle/>
          <a:p>
            <a:r>
              <a:rPr lang="cs-CZ" b="1" dirty="0" smtClean="0">
                <a:solidFill>
                  <a:schemeClr val="accent6">
                    <a:lumMod val="75000"/>
                  </a:schemeClr>
                </a:solidFill>
              </a:rPr>
              <a:t>Chemikálie v oku </a:t>
            </a:r>
            <a:r>
              <a:rPr lang="cs-CZ" dirty="0" smtClean="0"/>
              <a:t>- Vypláchněte oko. Jestliže postižený nemůže oko otevřít, šetrně mu dvěma prsty odtáhněte víčka od sebe. Alespoň na deset minut zasažené oko držte pod mírným proudem studené vody. Bude-li to snadnější, lijte vodu do oka ze džbánku nebo ze sklenice. Dejte pozor na to, aby voda ze zasaženého oka nestékala do zdravého a aby nepostříkala ani vás, ani postiženého. Nedotýkejte se vy ani postižený zasaženého oka, před chemikálií se chraňte rukavicemi. Přiložte postiženému na oko polštářek sterilní gázy, nebo alespoň kousek čistého textilu bez chloupků, např. kapesník. </a:t>
            </a:r>
            <a:r>
              <a:rPr lang="cs-CZ" b="1" dirty="0" smtClean="0"/>
              <a:t>Odveďte postiženého k lékaři. </a:t>
            </a:r>
          </a:p>
          <a:p>
            <a:r>
              <a:rPr lang="cs-CZ" b="1" dirty="0" smtClean="0">
                <a:solidFill>
                  <a:schemeClr val="accent6">
                    <a:lumMod val="75000"/>
                  </a:schemeClr>
                </a:solidFill>
              </a:rPr>
              <a:t>Popáleniny a opařeniny </a:t>
            </a:r>
            <a:r>
              <a:rPr lang="cs-CZ" dirty="0" smtClean="0"/>
              <a:t>- Popálené místo ochlazujte co nejdéle pod tekoucí studenou vodou - ideální je tak 20 minut, než odezní bolest. Po opaření okamžitě odstraňte z postiženého místa oblečení, ale pokud je látka přilepená, odstranit ji musí lékař. Větší a hlubší rány přikryjte po ochlazení sterilním obvazem. </a:t>
            </a:r>
            <a:r>
              <a:rPr lang="cs-CZ" b="1" dirty="0" smtClean="0"/>
              <a:t>Nedávejte na spáleniny led ani ledovou vodu. </a:t>
            </a:r>
            <a:r>
              <a:rPr lang="cs-CZ" dirty="0" smtClean="0"/>
              <a:t>Nesahejte na ni, nepropichujte puchýře. Při popálení větší části těla hrozí šok, proto neprodleně volejte záchrannou službu. </a:t>
            </a:r>
          </a:p>
          <a:p>
            <a:r>
              <a:rPr lang="cs-CZ" b="1" dirty="0" smtClean="0">
                <a:solidFill>
                  <a:schemeClr val="accent6">
                    <a:lumMod val="75000"/>
                  </a:schemeClr>
                </a:solidFill>
              </a:rPr>
              <a:t>Otravy</a:t>
            </a:r>
            <a:r>
              <a:rPr lang="cs-CZ" dirty="0" smtClean="0"/>
              <a:t> - V některých případech (leptavé látky, saponáty) je nebezpečné vyvolávat zvracení, nepodáváme živočišné uhlí ani mléko (usnadňuje vstřebávání do organismu). </a:t>
            </a:r>
            <a:r>
              <a:rPr lang="cs-CZ" b="1" dirty="0" smtClean="0"/>
              <a:t>Okamžitě kontaktujte záchranou službu! </a:t>
            </a:r>
            <a:r>
              <a:rPr lang="cs-CZ" dirty="0" smtClean="0"/>
              <a:t>K lékaři vždy vezměte obal z přípravku i se zbytkem látky. Po požití jedovatých bobulí se snažte vyvolat zvracení, podejte postiženému aktivní uhlí. </a:t>
            </a:r>
            <a:endParaRPr lang="cs-CZ" dirty="0"/>
          </a:p>
        </p:txBody>
      </p:sp>
      <p:sp>
        <p:nvSpPr>
          <p:cNvPr id="4"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cs-CZ" b="1" dirty="0" smtClean="0"/>
              <a:t>První pomoc v domácnosti</a:t>
            </a:r>
            <a:endParaRPr lang="cs-CZ" b="1" dirty="0"/>
          </a:p>
        </p:txBody>
      </p:sp>
      <p:sp>
        <p:nvSpPr>
          <p:cNvPr id="5" name="TextovéPole 4"/>
          <p:cNvSpPr txBox="1"/>
          <p:nvPr/>
        </p:nvSpPr>
        <p:spPr>
          <a:xfrm>
            <a:off x="6839744" y="5949280"/>
            <a:ext cx="2304256" cy="707886"/>
          </a:xfrm>
          <a:prstGeom prst="rect">
            <a:avLst/>
          </a:prstGeom>
          <a:noFill/>
        </p:spPr>
        <p:txBody>
          <a:bodyPr wrap="square" rtlCol="0">
            <a:spAutoFit/>
          </a:bodyPr>
          <a:lstStyle/>
          <a:p>
            <a:pPr algn="ctr"/>
            <a:r>
              <a:rPr lang="cs-CZ" sz="4000" b="1" dirty="0" smtClean="0">
                <a:solidFill>
                  <a:srgbClr val="FF0000"/>
                </a:solidFill>
              </a:rPr>
              <a:t>155</a:t>
            </a:r>
            <a:endParaRPr lang="cs-CZ" sz="4000" b="1" dirty="0">
              <a:solidFill>
                <a:srgbClr val="FF0000"/>
              </a:solidFill>
            </a:endParaRPr>
          </a:p>
        </p:txBody>
      </p:sp>
      <p:pic>
        <p:nvPicPr>
          <p:cNvPr id="6" name="Picture 3" descr="C:\Users\Jarka\AppData\Local\Microsoft\Windows\Temporary Internet Files\Content.IE5\W7U3XZIE\MC900305407[1].wmf"/>
          <p:cNvPicPr>
            <a:picLocks noChangeAspect="1" noChangeArrowheads="1"/>
          </p:cNvPicPr>
          <p:nvPr/>
        </p:nvPicPr>
        <p:blipFill>
          <a:blip r:embed="rId2" cstate="print"/>
          <a:srcRect/>
          <a:stretch>
            <a:fillRect/>
          </a:stretch>
        </p:blipFill>
        <p:spPr bwMode="auto">
          <a:xfrm>
            <a:off x="6372200" y="5658816"/>
            <a:ext cx="720255" cy="1199184"/>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cs-CZ" b="1" dirty="0" smtClean="0"/>
              <a:t>Škrtni věty, které jsou špatně!</a:t>
            </a:r>
            <a:endParaRPr lang="cs-CZ" b="1" dirty="0"/>
          </a:p>
        </p:txBody>
      </p:sp>
      <p:sp>
        <p:nvSpPr>
          <p:cNvPr id="3" name="Zástupný symbol pro obsah 2"/>
          <p:cNvSpPr>
            <a:spLocks noGrp="1"/>
          </p:cNvSpPr>
          <p:nvPr>
            <p:ph idx="1"/>
          </p:nvPr>
        </p:nvSpPr>
        <p:spPr>
          <a:solidFill>
            <a:schemeClr val="accent4">
              <a:lumMod val="40000"/>
              <a:lumOff val="60000"/>
            </a:schemeClr>
          </a:solidFill>
        </p:spPr>
        <p:txBody>
          <a:bodyPr>
            <a:normAutofit fontScale="85000" lnSpcReduction="20000"/>
          </a:bodyPr>
          <a:lstStyle/>
          <a:p>
            <a:r>
              <a:rPr lang="cs-CZ" dirty="0" smtClean="0"/>
              <a:t>Při odchodu z bytu musíme vždy vypnout všechny spotřebiče.</a:t>
            </a:r>
          </a:p>
          <a:p>
            <a:r>
              <a:rPr lang="cs-CZ" dirty="0" smtClean="0"/>
              <a:t>Do zásuvky můžeme sáhnout mokrýma rukama.</a:t>
            </a:r>
          </a:p>
          <a:p>
            <a:r>
              <a:rPr lang="cs-CZ" dirty="0" smtClean="0"/>
              <a:t>Nejlepší a nejbezpečnější místo na hraní je kuchyně.</a:t>
            </a:r>
          </a:p>
          <a:p>
            <a:r>
              <a:rPr lang="cs-CZ" dirty="0" smtClean="0"/>
              <a:t>V případě zjištění úniku plynu v bytě nezapalujeme svíčky ani nekouříme a voláme na linku 1239.</a:t>
            </a:r>
          </a:p>
          <a:p>
            <a:r>
              <a:rPr lang="cs-CZ" dirty="0" smtClean="0"/>
              <a:t>Při krvácení z nosu zakláníme hlavu dozadu.</a:t>
            </a:r>
          </a:p>
          <a:p>
            <a:r>
              <a:rPr lang="cs-CZ" dirty="0" smtClean="0"/>
              <a:t>Na popáleniny nepřikládáme led ani ledovou vodu.</a:t>
            </a:r>
          </a:p>
          <a:p>
            <a:r>
              <a:rPr lang="cs-CZ" dirty="0" smtClean="0"/>
              <a:t>Elektrické spotřebiče čistíme pouze když jsou vypnuté.</a:t>
            </a:r>
          </a:p>
          <a:p>
            <a:r>
              <a:rPr lang="cs-CZ" dirty="0" smtClean="0"/>
              <a:t>V případě otravy např. saponátem je nutné vyvolat zvracení a vypít 3l mléka. </a:t>
            </a:r>
          </a:p>
          <a:p>
            <a:endParaRPr lang="cs-CZ" dirty="0" smtClean="0"/>
          </a:p>
          <a:p>
            <a:endParaRPr lang="cs-CZ" dirty="0" smtClean="0"/>
          </a:p>
          <a:p>
            <a:endParaRPr lang="cs-CZ" dirty="0" smtClean="0"/>
          </a:p>
          <a:p>
            <a:endParaRPr lang="cs-CZ"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fontScale="90000"/>
          </a:bodyPr>
          <a:lstStyle/>
          <a:p>
            <a:r>
              <a:rPr lang="cs-CZ" b="1" dirty="0" smtClean="0"/>
              <a:t>Na jaké číslo zavoláš v případě nouze?</a:t>
            </a:r>
            <a:endParaRPr lang="cs-CZ" b="1" dirty="0"/>
          </a:p>
        </p:txBody>
      </p:sp>
      <p:pic>
        <p:nvPicPr>
          <p:cNvPr id="14339" name="Picture 3" descr="C:\Users\Jarka\AppData\Local\Microsoft\Windows\Temporary Internet Files\Content.IE5\G1N9V4FL\MC900426354[1].wmf"/>
          <p:cNvPicPr>
            <a:picLocks noChangeAspect="1" noChangeArrowheads="1"/>
          </p:cNvPicPr>
          <p:nvPr/>
        </p:nvPicPr>
        <p:blipFill>
          <a:blip r:embed="rId2" cstate="print"/>
          <a:srcRect/>
          <a:stretch>
            <a:fillRect/>
          </a:stretch>
        </p:blipFill>
        <p:spPr bwMode="auto">
          <a:xfrm>
            <a:off x="755576" y="2204864"/>
            <a:ext cx="1827886" cy="1342339"/>
          </a:xfrm>
          <a:prstGeom prst="rect">
            <a:avLst/>
          </a:prstGeom>
          <a:noFill/>
        </p:spPr>
      </p:pic>
      <p:pic>
        <p:nvPicPr>
          <p:cNvPr id="14342" name="Picture 6" descr="C:\Users\Jarka\AppData\Local\Microsoft\Windows\Temporary Internet Files\Content.IE5\TASRWCK4\MC900426360[1].wmf"/>
          <p:cNvPicPr>
            <a:picLocks noChangeAspect="1" noChangeArrowheads="1"/>
          </p:cNvPicPr>
          <p:nvPr/>
        </p:nvPicPr>
        <p:blipFill>
          <a:blip r:embed="rId3" cstate="print"/>
          <a:srcRect/>
          <a:stretch>
            <a:fillRect/>
          </a:stretch>
        </p:blipFill>
        <p:spPr bwMode="auto">
          <a:xfrm>
            <a:off x="6732240" y="2420888"/>
            <a:ext cx="1826971" cy="1113739"/>
          </a:xfrm>
          <a:prstGeom prst="rect">
            <a:avLst/>
          </a:prstGeom>
          <a:noFill/>
        </p:spPr>
      </p:pic>
      <p:pic>
        <p:nvPicPr>
          <p:cNvPr id="14344" name="Picture 8" descr="C:\Users\Jarka\AppData\Local\Microsoft\Windows\Temporary Internet Files\Content.IE5\W7U3XZIE\MC900433636[1].wmf"/>
          <p:cNvPicPr>
            <a:picLocks noChangeAspect="1" noChangeArrowheads="1"/>
          </p:cNvPicPr>
          <p:nvPr/>
        </p:nvPicPr>
        <p:blipFill>
          <a:blip r:embed="rId4" cstate="print"/>
          <a:srcRect/>
          <a:stretch>
            <a:fillRect/>
          </a:stretch>
        </p:blipFill>
        <p:spPr bwMode="auto">
          <a:xfrm>
            <a:off x="3779912" y="2276872"/>
            <a:ext cx="1841500" cy="1333500"/>
          </a:xfrm>
          <a:prstGeom prst="rect">
            <a:avLst/>
          </a:prstGeom>
          <a:noFill/>
        </p:spPr>
      </p:pic>
      <p:sp>
        <p:nvSpPr>
          <p:cNvPr id="12" name="TextovéPole 11"/>
          <p:cNvSpPr txBox="1"/>
          <p:nvPr/>
        </p:nvSpPr>
        <p:spPr>
          <a:xfrm>
            <a:off x="899592" y="4869160"/>
            <a:ext cx="1368152" cy="1015663"/>
          </a:xfrm>
          <a:prstGeom prst="rect">
            <a:avLst/>
          </a:prstGeom>
          <a:noFill/>
        </p:spPr>
        <p:txBody>
          <a:bodyPr wrap="square" rtlCol="0">
            <a:spAutoFit/>
          </a:bodyPr>
          <a:lstStyle/>
          <a:p>
            <a:pPr algn="ctr"/>
            <a:r>
              <a:rPr lang="cs-CZ" sz="6000" b="1" dirty="0" smtClean="0">
                <a:solidFill>
                  <a:srgbClr val="FF0000"/>
                </a:solidFill>
              </a:rPr>
              <a:t>150</a:t>
            </a:r>
            <a:endParaRPr lang="cs-CZ" sz="6000" b="1" dirty="0">
              <a:solidFill>
                <a:srgbClr val="FF0000"/>
              </a:solidFill>
            </a:endParaRPr>
          </a:p>
        </p:txBody>
      </p:sp>
      <p:sp>
        <p:nvSpPr>
          <p:cNvPr id="15" name="TextovéPole 14"/>
          <p:cNvSpPr txBox="1"/>
          <p:nvPr/>
        </p:nvSpPr>
        <p:spPr>
          <a:xfrm>
            <a:off x="3995936" y="4869160"/>
            <a:ext cx="1368152" cy="1015663"/>
          </a:xfrm>
          <a:prstGeom prst="rect">
            <a:avLst/>
          </a:prstGeom>
          <a:noFill/>
        </p:spPr>
        <p:txBody>
          <a:bodyPr wrap="square" rtlCol="0">
            <a:spAutoFit/>
          </a:bodyPr>
          <a:lstStyle/>
          <a:p>
            <a:pPr algn="ctr"/>
            <a:r>
              <a:rPr lang="cs-CZ" sz="6000" b="1" dirty="0" smtClean="0">
                <a:solidFill>
                  <a:srgbClr val="FF0000"/>
                </a:solidFill>
              </a:rPr>
              <a:t>155</a:t>
            </a:r>
            <a:endParaRPr lang="cs-CZ" sz="6000" b="1" dirty="0">
              <a:solidFill>
                <a:srgbClr val="FF0000"/>
              </a:solidFill>
            </a:endParaRPr>
          </a:p>
        </p:txBody>
      </p:sp>
      <p:sp>
        <p:nvSpPr>
          <p:cNvPr id="16" name="TextovéPole 15"/>
          <p:cNvSpPr txBox="1"/>
          <p:nvPr/>
        </p:nvSpPr>
        <p:spPr>
          <a:xfrm>
            <a:off x="6948264" y="4869160"/>
            <a:ext cx="1368152" cy="1015663"/>
          </a:xfrm>
          <a:prstGeom prst="rect">
            <a:avLst/>
          </a:prstGeom>
          <a:noFill/>
        </p:spPr>
        <p:txBody>
          <a:bodyPr wrap="square" rtlCol="0">
            <a:spAutoFit/>
          </a:bodyPr>
          <a:lstStyle/>
          <a:p>
            <a:pPr algn="ctr"/>
            <a:r>
              <a:rPr lang="cs-CZ" sz="6000" b="1" dirty="0" smtClean="0">
                <a:solidFill>
                  <a:srgbClr val="FF0000"/>
                </a:solidFill>
              </a:rPr>
              <a:t>158</a:t>
            </a:r>
            <a:endParaRPr lang="cs-CZ" sz="6000"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ppt_x"/>
                                          </p:val>
                                        </p:tav>
                                        <p:tav tm="100000">
                                          <p:val>
                                            <p:strVal val="#ppt_x"/>
                                          </p:val>
                                        </p:tav>
                                      </p:tavLst>
                                    </p:anim>
                                    <p:anim calcmode="lin" valueType="num">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1000" fill="hold"/>
                                        <p:tgtEl>
                                          <p:spTgt spid="15"/>
                                        </p:tgtEl>
                                        <p:attrNameLst>
                                          <p:attrName>ppt_x</p:attrName>
                                        </p:attrNameLst>
                                      </p:cBhvr>
                                      <p:tavLst>
                                        <p:tav tm="0">
                                          <p:val>
                                            <p:strVal val="#ppt_x"/>
                                          </p:val>
                                        </p:tav>
                                        <p:tav tm="100000">
                                          <p:val>
                                            <p:strVal val="#ppt_x"/>
                                          </p:val>
                                        </p:tav>
                                      </p:tavLst>
                                    </p:anim>
                                    <p:anim calcmode="lin" valueType="num">
                                      <p:cBhvr additive="base">
                                        <p:cTn id="14" dur="10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1000" fill="hold"/>
                                        <p:tgtEl>
                                          <p:spTgt spid="16"/>
                                        </p:tgtEl>
                                        <p:attrNameLst>
                                          <p:attrName>ppt_x</p:attrName>
                                        </p:attrNameLst>
                                      </p:cBhvr>
                                      <p:tavLst>
                                        <p:tav tm="0">
                                          <p:val>
                                            <p:strVal val="#ppt_x"/>
                                          </p:val>
                                        </p:tav>
                                        <p:tav tm="100000">
                                          <p:val>
                                            <p:strVal val="#ppt_x"/>
                                          </p:val>
                                        </p:tav>
                                      </p:tavLst>
                                    </p:anim>
                                    <p:anim calcmode="lin" valueType="num">
                                      <p:cBhvr additive="base">
                                        <p:cTn id="20" dur="10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5" grpId="0"/>
      <p:bldP spid="1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Autofit/>
          </a:bodyPr>
          <a:lstStyle/>
          <a:p>
            <a:r>
              <a:rPr lang="cs-CZ" sz="1600" dirty="0" smtClean="0"/>
              <a:t>Microsoft Office – Klipart</a:t>
            </a:r>
          </a:p>
          <a:p>
            <a:r>
              <a:rPr lang="cs-CZ" sz="1600" dirty="0" err="1" smtClean="0"/>
              <a:t>Wizards.cz</a:t>
            </a:r>
            <a:r>
              <a:rPr lang="cs-CZ" sz="1600" dirty="0" smtClean="0"/>
              <a:t>. [online]. [cit. 2014-01-20]. Dostupné z: http://www.</a:t>
            </a:r>
            <a:r>
              <a:rPr lang="cs-CZ" sz="1600" dirty="0" err="1" smtClean="0"/>
              <a:t>wizards.cz</a:t>
            </a:r>
            <a:r>
              <a:rPr lang="cs-CZ" sz="1600" dirty="0" smtClean="0"/>
              <a:t>/</a:t>
            </a:r>
            <a:r>
              <a:rPr lang="cs-CZ" sz="1600" dirty="0" err="1" smtClean="0"/>
              <a:t>slovnicek</a:t>
            </a:r>
            <a:r>
              <a:rPr lang="cs-CZ" sz="1600" dirty="0" smtClean="0"/>
              <a:t>-pojmu/ </a:t>
            </a:r>
          </a:p>
          <a:p>
            <a:r>
              <a:rPr lang="cs-CZ" sz="1600" dirty="0" err="1" smtClean="0"/>
              <a:t>BOZPinfo.cz</a:t>
            </a:r>
            <a:r>
              <a:rPr lang="cs-CZ" sz="1600" dirty="0" smtClean="0"/>
              <a:t>. [online]. ISSN 1801-0334 © 2002 - 2013 Výzkumný ústav bezpečnosti práce, v.v.i. [cit. 2014-01-20]. Dostupné z: http://www.</a:t>
            </a:r>
            <a:r>
              <a:rPr lang="cs-CZ" sz="1600" dirty="0" err="1" smtClean="0"/>
              <a:t>bozpinfo.cz</a:t>
            </a:r>
            <a:r>
              <a:rPr lang="cs-CZ" sz="1600" dirty="0" smtClean="0"/>
              <a:t>/</a:t>
            </a:r>
            <a:r>
              <a:rPr lang="cs-CZ" sz="1600" dirty="0" err="1" smtClean="0"/>
              <a:t>win</a:t>
            </a:r>
            <a:r>
              <a:rPr lang="cs-CZ" sz="1600" dirty="0" smtClean="0"/>
              <a:t>/knihovna-</a:t>
            </a:r>
            <a:r>
              <a:rPr lang="cs-CZ" sz="1600" dirty="0" err="1" smtClean="0"/>
              <a:t>bozp</a:t>
            </a:r>
            <a:r>
              <a:rPr lang="cs-CZ" sz="1600" dirty="0" smtClean="0"/>
              <a:t>/</a:t>
            </a:r>
            <a:r>
              <a:rPr lang="cs-CZ" sz="1600" dirty="0" err="1" smtClean="0"/>
              <a:t>citarna</a:t>
            </a:r>
            <a:r>
              <a:rPr lang="cs-CZ" sz="1600" dirty="0" smtClean="0"/>
              <a:t>/</a:t>
            </a:r>
            <a:r>
              <a:rPr lang="cs-CZ" sz="1600" dirty="0" err="1" smtClean="0"/>
              <a:t>tematicke</a:t>
            </a:r>
            <a:r>
              <a:rPr lang="cs-CZ" sz="1600" dirty="0" smtClean="0"/>
              <a:t>_</a:t>
            </a:r>
            <a:r>
              <a:rPr lang="cs-CZ" sz="1600" dirty="0" err="1" smtClean="0"/>
              <a:t>prilohy</a:t>
            </a:r>
            <a:r>
              <a:rPr lang="cs-CZ" sz="1600" dirty="0" smtClean="0"/>
              <a:t>/</a:t>
            </a:r>
            <a:r>
              <a:rPr lang="cs-CZ" sz="1600" dirty="0" err="1" smtClean="0"/>
              <a:t>domacnost</a:t>
            </a:r>
            <a:r>
              <a:rPr lang="cs-CZ" sz="1600" dirty="0" smtClean="0"/>
              <a:t>/prvnipomoc051219.html </a:t>
            </a:r>
          </a:p>
          <a:p>
            <a:r>
              <a:rPr lang="cs-CZ" sz="1600" dirty="0" err="1" smtClean="0"/>
              <a:t>BOZPinfo.cz</a:t>
            </a:r>
            <a:r>
              <a:rPr lang="cs-CZ" sz="1600" dirty="0" smtClean="0"/>
              <a:t>. [online]. ISSN 1801-0334 © 2002 - 2013 Výzkumný ústav bezpečnosti práce, v.v.i. [cit. 2014-01-20]. Dostupné z: </a:t>
            </a:r>
            <a:r>
              <a:rPr lang="cs-CZ" sz="1600" dirty="0" smtClean="0">
                <a:hlinkClick r:id="rId2"/>
              </a:rPr>
              <a:t>http://www.</a:t>
            </a:r>
            <a:r>
              <a:rPr lang="cs-CZ" sz="1600" dirty="0" err="1" smtClean="0">
                <a:hlinkClick r:id="rId2"/>
              </a:rPr>
              <a:t>bozpinfo.cz</a:t>
            </a:r>
            <a:r>
              <a:rPr lang="cs-CZ" sz="1600" dirty="0" smtClean="0">
                <a:hlinkClick r:id="rId2"/>
              </a:rPr>
              <a:t>/</a:t>
            </a:r>
            <a:r>
              <a:rPr lang="cs-CZ" sz="1600" dirty="0" err="1" smtClean="0">
                <a:hlinkClick r:id="rId2"/>
              </a:rPr>
              <a:t>win</a:t>
            </a:r>
            <a:r>
              <a:rPr lang="cs-CZ" sz="1600" dirty="0" smtClean="0">
                <a:hlinkClick r:id="rId2"/>
              </a:rPr>
              <a:t>/knihovna-</a:t>
            </a:r>
            <a:r>
              <a:rPr lang="cs-CZ" sz="1600" dirty="0" err="1" smtClean="0">
                <a:hlinkClick r:id="rId2"/>
              </a:rPr>
              <a:t>bozp</a:t>
            </a:r>
            <a:r>
              <a:rPr lang="cs-CZ" sz="1600" dirty="0" smtClean="0">
                <a:hlinkClick r:id="rId2"/>
              </a:rPr>
              <a:t>/</a:t>
            </a:r>
            <a:r>
              <a:rPr lang="cs-CZ" sz="1600" dirty="0" err="1" smtClean="0">
                <a:hlinkClick r:id="rId2"/>
              </a:rPr>
              <a:t>citarna</a:t>
            </a:r>
            <a:r>
              <a:rPr lang="cs-CZ" sz="1600" dirty="0" smtClean="0">
                <a:hlinkClick r:id="rId2"/>
              </a:rPr>
              <a:t>/</a:t>
            </a:r>
            <a:r>
              <a:rPr lang="cs-CZ" sz="1600" dirty="0" err="1" smtClean="0">
                <a:hlinkClick r:id="rId2"/>
              </a:rPr>
              <a:t>tematicke</a:t>
            </a:r>
            <a:r>
              <a:rPr lang="cs-CZ" sz="1600" dirty="0" smtClean="0">
                <a:hlinkClick r:id="rId2"/>
              </a:rPr>
              <a:t>_</a:t>
            </a:r>
            <a:r>
              <a:rPr lang="cs-CZ" sz="1600" dirty="0" err="1" smtClean="0">
                <a:hlinkClick r:id="rId2"/>
              </a:rPr>
              <a:t>prilohy</a:t>
            </a:r>
            <a:r>
              <a:rPr lang="cs-CZ" sz="1600" dirty="0" smtClean="0">
                <a:hlinkClick r:id="rId2"/>
              </a:rPr>
              <a:t>/</a:t>
            </a:r>
            <a:r>
              <a:rPr lang="cs-CZ" sz="1600" dirty="0" err="1" smtClean="0">
                <a:hlinkClick r:id="rId2"/>
              </a:rPr>
              <a:t>domacnost</a:t>
            </a:r>
            <a:r>
              <a:rPr lang="cs-CZ" sz="1600" dirty="0" smtClean="0">
                <a:hlinkClick r:id="rId2"/>
              </a:rPr>
              <a:t>/</a:t>
            </a:r>
            <a:r>
              <a:rPr lang="cs-CZ" sz="1600" dirty="0" err="1" smtClean="0">
                <a:hlinkClick r:id="rId2"/>
              </a:rPr>
              <a:t>el</a:t>
            </a:r>
            <a:r>
              <a:rPr lang="cs-CZ" sz="1600" dirty="0" smtClean="0">
                <a:hlinkClick r:id="rId2"/>
              </a:rPr>
              <a:t>_spotrebice051219.html</a:t>
            </a:r>
            <a:endParaRPr lang="cs-CZ" sz="1600" dirty="0" smtClean="0"/>
          </a:p>
          <a:p>
            <a:r>
              <a:rPr lang="cs-CZ" sz="1600" dirty="0" smtClean="0"/>
              <a:t>Www.</a:t>
            </a:r>
            <a:r>
              <a:rPr lang="cs-CZ" sz="1600" dirty="0" err="1" smtClean="0"/>
              <a:t>bozpinfo.cz</a:t>
            </a:r>
            <a:r>
              <a:rPr lang="cs-CZ" sz="1600" dirty="0" smtClean="0"/>
              <a:t>. [online]. [cit. 2014-01-20]. Dostupné z: http://www.</a:t>
            </a:r>
            <a:r>
              <a:rPr lang="cs-CZ" sz="1600" dirty="0" err="1" smtClean="0"/>
              <a:t>bozpinfo.cz</a:t>
            </a:r>
            <a:r>
              <a:rPr lang="cs-CZ" sz="1600" dirty="0" smtClean="0"/>
              <a:t>/</a:t>
            </a:r>
            <a:r>
              <a:rPr lang="cs-CZ" sz="1600" dirty="0" err="1" smtClean="0"/>
              <a:t>win</a:t>
            </a:r>
            <a:r>
              <a:rPr lang="cs-CZ" sz="1600" dirty="0" smtClean="0"/>
              <a:t>/knihovna-</a:t>
            </a:r>
            <a:r>
              <a:rPr lang="cs-CZ" sz="1600" dirty="0" err="1" smtClean="0"/>
              <a:t>bozp</a:t>
            </a:r>
            <a:r>
              <a:rPr lang="cs-CZ" sz="1600" dirty="0" smtClean="0"/>
              <a:t>/</a:t>
            </a:r>
            <a:r>
              <a:rPr lang="cs-CZ" sz="1600" dirty="0" err="1" smtClean="0"/>
              <a:t>citarna</a:t>
            </a:r>
            <a:r>
              <a:rPr lang="cs-CZ" sz="1600" dirty="0" smtClean="0"/>
              <a:t>/</a:t>
            </a:r>
            <a:r>
              <a:rPr lang="cs-CZ" sz="1600" dirty="0" err="1" smtClean="0"/>
              <a:t>tematicke</a:t>
            </a:r>
            <a:r>
              <a:rPr lang="cs-CZ" sz="1600" dirty="0" smtClean="0"/>
              <a:t>_</a:t>
            </a:r>
            <a:r>
              <a:rPr lang="cs-CZ" sz="1600" dirty="0" err="1" smtClean="0"/>
              <a:t>prilohy</a:t>
            </a:r>
            <a:r>
              <a:rPr lang="cs-CZ" sz="1600" dirty="0" smtClean="0"/>
              <a:t>/</a:t>
            </a:r>
            <a:r>
              <a:rPr lang="cs-CZ" sz="1600" dirty="0" err="1" smtClean="0"/>
              <a:t>domacnost</a:t>
            </a:r>
            <a:r>
              <a:rPr lang="cs-CZ" sz="1600" dirty="0" smtClean="0"/>
              <a:t>/</a:t>
            </a:r>
            <a:r>
              <a:rPr lang="cs-CZ" sz="1600" dirty="0" err="1" smtClean="0"/>
              <a:t>domaci</a:t>
            </a:r>
            <a:r>
              <a:rPr lang="cs-CZ" sz="1600" dirty="0" smtClean="0"/>
              <a:t>_lekarnicka051219.html </a:t>
            </a:r>
          </a:p>
          <a:p>
            <a:r>
              <a:rPr lang="cs-CZ" sz="1600" dirty="0" smtClean="0"/>
              <a:t>Www.</a:t>
            </a:r>
            <a:r>
              <a:rPr lang="cs-CZ" sz="1600" dirty="0" err="1" smtClean="0"/>
              <a:t>bozpinfo.cz</a:t>
            </a:r>
            <a:r>
              <a:rPr lang="cs-CZ" sz="1600" dirty="0" smtClean="0"/>
              <a:t>. [online]. [cit. 2014-01-20]. Dostupné z: http://www.</a:t>
            </a:r>
            <a:r>
              <a:rPr lang="cs-CZ" sz="1600" dirty="0" err="1" smtClean="0"/>
              <a:t>bozpinfo.cz</a:t>
            </a:r>
            <a:r>
              <a:rPr lang="cs-CZ" sz="1600" dirty="0" smtClean="0"/>
              <a:t>/</a:t>
            </a:r>
            <a:r>
              <a:rPr lang="cs-CZ" sz="1600" dirty="0" err="1" smtClean="0"/>
              <a:t>win</a:t>
            </a:r>
            <a:r>
              <a:rPr lang="cs-CZ" sz="1600" dirty="0" smtClean="0"/>
              <a:t>/knihovna-</a:t>
            </a:r>
            <a:r>
              <a:rPr lang="cs-CZ" sz="1600" dirty="0" err="1" smtClean="0"/>
              <a:t>bozp</a:t>
            </a:r>
            <a:r>
              <a:rPr lang="cs-CZ" sz="1600" dirty="0" smtClean="0"/>
              <a:t>/</a:t>
            </a:r>
            <a:r>
              <a:rPr lang="cs-CZ" sz="1600" dirty="0" err="1" smtClean="0"/>
              <a:t>citarna</a:t>
            </a:r>
            <a:r>
              <a:rPr lang="cs-CZ" sz="1600" dirty="0" smtClean="0"/>
              <a:t>/</a:t>
            </a:r>
            <a:r>
              <a:rPr lang="cs-CZ" sz="1600" dirty="0" err="1" smtClean="0"/>
              <a:t>tematicke</a:t>
            </a:r>
            <a:r>
              <a:rPr lang="cs-CZ" sz="1600" dirty="0" smtClean="0"/>
              <a:t>_</a:t>
            </a:r>
            <a:r>
              <a:rPr lang="cs-CZ" sz="1600" dirty="0" err="1" smtClean="0"/>
              <a:t>prilohy</a:t>
            </a:r>
            <a:r>
              <a:rPr lang="cs-CZ" sz="1600" dirty="0" smtClean="0"/>
              <a:t>/</a:t>
            </a:r>
            <a:r>
              <a:rPr lang="cs-CZ" sz="1600" dirty="0" err="1" smtClean="0"/>
              <a:t>domacnost</a:t>
            </a:r>
            <a:r>
              <a:rPr lang="cs-CZ" sz="1600" dirty="0" smtClean="0"/>
              <a:t>/prvnipomoc051219.html </a:t>
            </a:r>
          </a:p>
          <a:p>
            <a:r>
              <a:rPr lang="cs-CZ" sz="1600" dirty="0" smtClean="0"/>
              <a:t>Www.</a:t>
            </a:r>
            <a:r>
              <a:rPr lang="cs-CZ" sz="1600" dirty="0" err="1" smtClean="0"/>
              <a:t>firebrno.cz</a:t>
            </a:r>
            <a:r>
              <a:rPr lang="cs-CZ" sz="1600" dirty="0" smtClean="0"/>
              <a:t>: Hasičský záchranný sbor Jihomoravského kraje. [online]. [cit. 2014-01-20]. Dostupné z: http://www.</a:t>
            </a:r>
            <a:r>
              <a:rPr lang="cs-CZ" sz="1600" dirty="0" err="1" smtClean="0"/>
              <a:t>firebrno.cz</a:t>
            </a:r>
            <a:r>
              <a:rPr lang="cs-CZ" sz="1600" dirty="0" smtClean="0"/>
              <a:t>/</a:t>
            </a:r>
            <a:r>
              <a:rPr lang="cs-CZ" sz="1600" dirty="0" err="1" smtClean="0"/>
              <a:t>vase</a:t>
            </a:r>
            <a:r>
              <a:rPr lang="cs-CZ" sz="1600" dirty="0" smtClean="0"/>
              <a:t>-cesty-k-</a:t>
            </a:r>
            <a:r>
              <a:rPr lang="cs-CZ" sz="1600" dirty="0" err="1" smtClean="0"/>
              <a:t>bezpeci</a:t>
            </a:r>
            <a:r>
              <a:rPr lang="cs-CZ" sz="1600" dirty="0" smtClean="0"/>
              <a:t>/jak-se-zachovat-</a:t>
            </a:r>
            <a:r>
              <a:rPr lang="cs-CZ" sz="1600" dirty="0" err="1" smtClean="0"/>
              <a:t>pri</a:t>
            </a:r>
            <a:r>
              <a:rPr lang="cs-CZ" sz="1600" dirty="0" smtClean="0"/>
              <a:t>-uniku-</a:t>
            </a:r>
            <a:r>
              <a:rPr lang="cs-CZ" sz="1600" dirty="0" err="1" smtClean="0"/>
              <a:t>nebezpecne</a:t>
            </a:r>
            <a:r>
              <a:rPr lang="cs-CZ" sz="1600" dirty="0" smtClean="0"/>
              <a:t>-</a:t>
            </a:r>
            <a:r>
              <a:rPr lang="cs-CZ" sz="1600" dirty="0" err="1" smtClean="0"/>
              <a:t>latky</a:t>
            </a:r>
            <a:r>
              <a:rPr lang="cs-CZ" sz="1600" dirty="0" smtClean="0"/>
              <a:t>  </a:t>
            </a:r>
          </a:p>
          <a:p>
            <a:r>
              <a:rPr lang="cs-CZ" sz="1600" dirty="0" smtClean="0"/>
              <a:t>Vlastní fotografie autora</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267</TotalTime>
  <Words>1458</Words>
  <Application>Microsoft Office PowerPoint</Application>
  <PresentationFormat>Předvádění na obrazovce (4:3)</PresentationFormat>
  <Paragraphs>137</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sady Office</vt:lpstr>
      <vt:lpstr>BOZP v domácnosti  VY_32_INOVACE_2C_15  Číslo projektu: CZ.1.07/1.5.00/34.1056</vt:lpstr>
      <vt:lpstr>Snímek 2</vt:lpstr>
      <vt:lpstr>BOZP v domácnosti</vt:lpstr>
      <vt:lpstr>Co znamená zkratka BOZP?</vt:lpstr>
      <vt:lpstr>BOZP v domácnosti</vt:lpstr>
      <vt:lpstr>Jak se zachovat při úniku plynu?</vt:lpstr>
      <vt:lpstr>Jak zacházet s elektrickými spotřebiči?</vt:lpstr>
      <vt:lpstr>BOZP v domácnosti</vt:lpstr>
      <vt:lpstr>Urči, která obrázková spojení jsou nebezpečná. Zakroužkuj je!</vt:lpstr>
      <vt:lpstr>První pomoc v domácnosti</vt:lpstr>
      <vt:lpstr>Domácí lékárnička</vt:lpstr>
      <vt:lpstr>Co patří do domácí lékárničky? Klikni na správné obrázky!</vt:lpstr>
      <vt:lpstr>První pomoc v domácnosti</vt:lpstr>
      <vt:lpstr>První pomoc v domácnosti</vt:lpstr>
      <vt:lpstr>Škrtni věty, které jsou špatně!</vt:lpstr>
      <vt:lpstr>Na jaké číslo zavoláš v případě nouze?</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JG</dc:creator>
  <cp:lastModifiedBy>Dum</cp:lastModifiedBy>
  <cp:revision>85</cp:revision>
  <dcterms:created xsi:type="dcterms:W3CDTF">2014-01-14T12:59:07Z</dcterms:created>
  <dcterms:modified xsi:type="dcterms:W3CDTF">2014-04-29T12:51:07Z</dcterms:modified>
</cp:coreProperties>
</file>